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8"/>
  </p:notesMasterIdLst>
  <p:sldIdLst>
    <p:sldId id="257" r:id="rId2"/>
    <p:sldId id="266" r:id="rId3"/>
    <p:sldId id="274" r:id="rId4"/>
    <p:sldId id="275" r:id="rId5"/>
    <p:sldId id="343" r:id="rId6"/>
    <p:sldId id="342" r:id="rId7"/>
    <p:sldId id="344" r:id="rId8"/>
    <p:sldId id="276" r:id="rId9"/>
    <p:sldId id="278" r:id="rId10"/>
    <p:sldId id="279" r:id="rId11"/>
    <p:sldId id="277" r:id="rId12"/>
    <p:sldId id="256" r:id="rId13"/>
    <p:sldId id="258" r:id="rId14"/>
    <p:sldId id="259" r:id="rId15"/>
    <p:sldId id="260" r:id="rId16"/>
    <p:sldId id="261" r:id="rId17"/>
    <p:sldId id="262" r:id="rId18"/>
    <p:sldId id="263" r:id="rId19"/>
    <p:sldId id="264" r:id="rId20"/>
    <p:sldId id="345" r:id="rId21"/>
    <p:sldId id="309" r:id="rId22"/>
    <p:sldId id="310" r:id="rId23"/>
    <p:sldId id="346" r:id="rId24"/>
    <p:sldId id="294" r:id="rId25"/>
    <p:sldId id="292" r:id="rId26"/>
    <p:sldId id="289" r:id="rId27"/>
    <p:sldId id="293" r:id="rId28"/>
    <p:sldId id="291" r:id="rId29"/>
    <p:sldId id="281" r:id="rId30"/>
    <p:sldId id="282" r:id="rId31"/>
    <p:sldId id="283" r:id="rId32"/>
    <p:sldId id="288" r:id="rId33"/>
    <p:sldId id="284" r:id="rId34"/>
    <p:sldId id="285" r:id="rId35"/>
    <p:sldId id="286" r:id="rId36"/>
    <p:sldId id="340" r:id="rId37"/>
    <p:sldId id="287" r:id="rId38"/>
    <p:sldId id="339" r:id="rId39"/>
    <p:sldId id="295" r:id="rId40"/>
    <p:sldId id="297" r:id="rId41"/>
    <p:sldId id="298" r:id="rId42"/>
    <p:sldId id="300" r:id="rId43"/>
    <p:sldId id="299" r:id="rId44"/>
    <p:sldId id="323" r:id="rId45"/>
    <p:sldId id="328" r:id="rId46"/>
    <p:sldId id="329" r:id="rId47"/>
    <p:sldId id="303" r:id="rId48"/>
    <p:sldId id="306" r:id="rId49"/>
    <p:sldId id="330" r:id="rId50"/>
    <p:sldId id="337" r:id="rId51"/>
    <p:sldId id="331" r:id="rId52"/>
    <p:sldId id="338" r:id="rId53"/>
    <p:sldId id="332" r:id="rId54"/>
    <p:sldId id="333" r:id="rId55"/>
    <p:sldId id="347" r:id="rId56"/>
    <p:sldId id="348" r:id="rId57"/>
  </p:sldIdLst>
  <p:sldSz cx="14630400" cy="8229600"/>
  <p:notesSz cx="8229600" cy="14630400"/>
  <p:embeddedFontLs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Gelasio" panose="020B0604020202020204" charset="0"/>
      <p:regular r:id="rId65"/>
    </p:embeddedFont>
    <p:embeddedFont>
      <p:font typeface="Gelasio Semi Bold" panose="020B0604020202020204" charset="0"/>
      <p:regular r:id="rId66"/>
    </p:embeddedFont>
    <p:embeddedFont>
      <p:font typeface="Open Sans" panose="020B0606030504020204" pitchFamily="34" charset="0"/>
      <p:regular r:id="rId67"/>
      <p:bold r:id="rId68"/>
      <p:italic r:id="rId69"/>
      <p:boldItalic r:id="rId70"/>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6F0"/>
    <a:srgbClr val="FFFF66"/>
    <a:srgbClr val="C2B6F0"/>
    <a:srgbClr val="746558"/>
    <a:srgbClr val="7B6C5F"/>
    <a:srgbClr val="856C51"/>
    <a:srgbClr val="66FFCC"/>
    <a:srgbClr val="CCFFFF"/>
    <a:srgbClr val="CCFF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50" d="100"/>
          <a:sy n="50" d="100"/>
        </p:scale>
        <p:origin x="1680" y="720"/>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9.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emf"/><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emf"/><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3.emf"/><Relationship Id="rId4" Type="http://schemas.openxmlformats.org/officeDocument/2006/relationships/image" Target="../media/image69.jpeg"/><Relationship Id="rId9"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0.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2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emf"/><Relationship Id="rId1" Type="http://schemas.openxmlformats.org/officeDocument/2006/relationships/slideLayout" Target="../slideLayouts/slideLayout10.xml"/><Relationship Id="rId5" Type="http://schemas.openxmlformats.org/officeDocument/2006/relationships/image" Target="../media/image104.jpeg"/><Relationship Id="rId4" Type="http://schemas.openxmlformats.org/officeDocument/2006/relationships/image" Target="../media/image103.jpeg"/></Relationships>
</file>

<file path=ppt/slides/_rels/slide2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0.xml"/><Relationship Id="rId6" Type="http://schemas.openxmlformats.org/officeDocument/2006/relationships/image" Target="../media/image114.jpeg"/><Relationship Id="rId5" Type="http://schemas.openxmlformats.org/officeDocument/2006/relationships/image" Target="../media/image3.emf"/><Relationship Id="rId4" Type="http://schemas.openxmlformats.org/officeDocument/2006/relationships/image" Target="../media/image1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3.emf"/><Relationship Id="rId1" Type="http://schemas.openxmlformats.org/officeDocument/2006/relationships/slideLayout" Target="../slideLayouts/slideLayout10.xml"/><Relationship Id="rId5" Type="http://schemas.openxmlformats.org/officeDocument/2006/relationships/image" Target="../media/image117.jpeg"/><Relationship Id="rId4" Type="http://schemas.openxmlformats.org/officeDocument/2006/relationships/image" Target="../media/image11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2.jpeg"/><Relationship Id="rId2" Type="http://schemas.openxmlformats.org/officeDocument/2006/relationships/image" Target="../media/image118.jpeg"/><Relationship Id="rId1" Type="http://schemas.openxmlformats.org/officeDocument/2006/relationships/slideLayout" Target="../slideLayouts/slideLayout10.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jpeg"/><Relationship Id="rId7" Type="http://schemas.openxmlformats.org/officeDocument/2006/relationships/image" Target="../media/image127.png"/><Relationship Id="rId2" Type="http://schemas.openxmlformats.org/officeDocument/2006/relationships/image" Target="../media/image123.jpeg"/><Relationship Id="rId1" Type="http://schemas.openxmlformats.org/officeDocument/2006/relationships/slideLayout" Target="../slideLayouts/slideLayout10.xml"/><Relationship Id="rId6" Type="http://schemas.openxmlformats.org/officeDocument/2006/relationships/image" Target="../media/image126.jpeg"/><Relationship Id="rId5" Type="http://schemas.openxmlformats.org/officeDocument/2006/relationships/image" Target="../media/image3.emf"/><Relationship Id="rId10" Type="http://schemas.openxmlformats.org/officeDocument/2006/relationships/image" Target="../media/image130.jpeg"/><Relationship Id="rId4" Type="http://schemas.openxmlformats.org/officeDocument/2006/relationships/image" Target="../media/image125.jpeg"/><Relationship Id="rId9" Type="http://schemas.openxmlformats.org/officeDocument/2006/relationships/image" Target="../media/image129.png"/></Relationships>
</file>

<file path=ppt/slides/_rels/slide3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0.xml"/><Relationship Id="rId5" Type="http://schemas.openxmlformats.org/officeDocument/2006/relationships/image" Target="../media/image3.emf"/><Relationship Id="rId4" Type="http://schemas.openxmlformats.org/officeDocument/2006/relationships/image" Target="../media/image1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3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3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37.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3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3.emf"/><Relationship Id="rId1" Type="http://schemas.openxmlformats.org/officeDocument/2006/relationships/slideLayout" Target="../slideLayouts/slideLayout10.xml"/><Relationship Id="rId4" Type="http://schemas.openxmlformats.org/officeDocument/2006/relationships/image" Target="../media/image158.jpeg"/></Relationships>
</file>

<file path=ppt/slides/_rels/slide39.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pn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3.emf"/><Relationship Id="rId1" Type="http://schemas.openxmlformats.org/officeDocument/2006/relationships/slideLayout" Target="../slideLayouts/slideLayout10.xml"/><Relationship Id="rId5" Type="http://schemas.openxmlformats.org/officeDocument/2006/relationships/image" Target="../media/image166.jpeg"/><Relationship Id="rId4" Type="http://schemas.openxmlformats.org/officeDocument/2006/relationships/image" Target="../media/image165.jpeg"/></Relationships>
</file>

<file path=ppt/slides/_rels/slide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3.em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3.emf"/><Relationship Id="rId1" Type="http://schemas.openxmlformats.org/officeDocument/2006/relationships/slideLayout" Target="../slideLayouts/slideLayout10.xml"/><Relationship Id="rId5" Type="http://schemas.openxmlformats.org/officeDocument/2006/relationships/image" Target="../media/image170.jpeg"/><Relationship Id="rId4" Type="http://schemas.openxmlformats.org/officeDocument/2006/relationships/image" Target="../media/image169.jpeg"/></Relationships>
</file>

<file path=ppt/slides/_rels/slide4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3.emf"/><Relationship Id="rId1" Type="http://schemas.openxmlformats.org/officeDocument/2006/relationships/slideLayout" Target="../slideLayouts/slideLayout10.xml"/><Relationship Id="rId4" Type="http://schemas.openxmlformats.org/officeDocument/2006/relationships/image" Target="../media/image172.jpeg"/></Relationships>
</file>

<file path=ppt/slides/_rels/slide4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3.emf"/><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174.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0.xml"/><Relationship Id="rId6" Type="http://schemas.openxmlformats.org/officeDocument/2006/relationships/image" Target="../media/image178.jpeg"/><Relationship Id="rId5" Type="http://schemas.openxmlformats.org/officeDocument/2006/relationships/image" Target="../media/image3.emf"/><Relationship Id="rId4" Type="http://schemas.openxmlformats.org/officeDocument/2006/relationships/image" Target="../media/image177.png"/></Relationships>
</file>

<file path=ppt/slides/_rels/slide4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3.emf"/><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10.xml"/><Relationship Id="rId4" Type="http://schemas.openxmlformats.org/officeDocument/2006/relationships/image" Target="../media/image181.png"/></Relationships>
</file>

<file path=ppt/slides/_rels/slide49.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image" Target="../media/image3.emf"/><Relationship Id="rId1" Type="http://schemas.openxmlformats.org/officeDocument/2006/relationships/slideLayout" Target="../slideLayouts/slideLayout10.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 Id="rId9" Type="http://schemas.openxmlformats.org/officeDocument/2006/relationships/image" Target="../media/image188.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10.xml"/><Relationship Id="rId6" Type="http://schemas.openxmlformats.org/officeDocument/2006/relationships/image" Target="../media/image193.jpeg"/><Relationship Id="rId5" Type="http://schemas.openxmlformats.org/officeDocument/2006/relationships/image" Target="../media/image192.jpeg"/><Relationship Id="rId10" Type="http://schemas.openxmlformats.org/officeDocument/2006/relationships/image" Target="../media/image197.jpeg"/><Relationship Id="rId4" Type="http://schemas.openxmlformats.org/officeDocument/2006/relationships/image" Target="../media/image191.jpeg"/><Relationship Id="rId9" Type="http://schemas.openxmlformats.org/officeDocument/2006/relationships/image" Target="../media/image196.jpeg"/></Relationships>
</file>

<file path=ppt/slides/_rels/slide51.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image" Target="../media/image198.jpeg"/><Relationship Id="rId1" Type="http://schemas.openxmlformats.org/officeDocument/2006/relationships/slideLayout" Target="../slideLayouts/slideLayout10.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 Id="rId9" Type="http://schemas.openxmlformats.org/officeDocument/2006/relationships/image" Target="../media/image205.jpeg"/></Relationships>
</file>

<file path=ppt/slides/_rels/slide52.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image" Target="../media/image210.jpeg"/><Relationship Id="rId2" Type="http://schemas.openxmlformats.org/officeDocument/2006/relationships/image" Target="../media/image206.jpeg"/><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209.jpeg"/><Relationship Id="rId4" Type="http://schemas.openxmlformats.org/officeDocument/2006/relationships/image" Target="../media/image208.jpeg"/></Relationships>
</file>

<file path=ppt/slides/_rels/slide53.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3.emf"/><Relationship Id="rId7" Type="http://schemas.openxmlformats.org/officeDocument/2006/relationships/image" Target="../media/image214.jpeg"/><Relationship Id="rId2" Type="http://schemas.openxmlformats.org/officeDocument/2006/relationships/image" Target="../media/image211.jpeg"/><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213.png"/><Relationship Id="rId4" Type="http://schemas.openxmlformats.org/officeDocument/2006/relationships/image" Target="../media/image212.jpeg"/><Relationship Id="rId9" Type="http://schemas.openxmlformats.org/officeDocument/2006/relationships/image" Target="../media/image216.jpeg"/></Relationships>
</file>

<file path=ppt/slides/_rels/slide54.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3.emf"/><Relationship Id="rId7" Type="http://schemas.openxmlformats.org/officeDocument/2006/relationships/image" Target="../media/image221.jpeg"/><Relationship Id="rId2" Type="http://schemas.openxmlformats.org/officeDocument/2006/relationships/image" Target="../media/image217.png"/><Relationship Id="rId1" Type="http://schemas.openxmlformats.org/officeDocument/2006/relationships/slideLayout" Target="../slideLayouts/slideLayout10.xml"/><Relationship Id="rId6" Type="http://schemas.openxmlformats.org/officeDocument/2006/relationships/image" Target="../media/image220.jpeg"/><Relationship Id="rId5" Type="http://schemas.openxmlformats.org/officeDocument/2006/relationships/image" Target="../media/image219.jpeg"/><Relationship Id="rId10" Type="http://schemas.openxmlformats.org/officeDocument/2006/relationships/image" Target="../media/image224.jpeg"/><Relationship Id="rId4" Type="http://schemas.openxmlformats.org/officeDocument/2006/relationships/image" Target="../media/image218.jpeg"/><Relationship Id="rId9" Type="http://schemas.openxmlformats.org/officeDocument/2006/relationships/image" Target="../media/image223.jpeg"/></Relationships>
</file>

<file path=ppt/slides/_rels/slide55.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6.jpg"/><Relationship Id="rId7" Type="http://schemas.openxmlformats.org/officeDocument/2006/relationships/image" Target="../media/image229.png"/><Relationship Id="rId12" Type="http://schemas.openxmlformats.org/officeDocument/2006/relationships/image" Target="../media/image234.jpeg"/><Relationship Id="rId2" Type="http://schemas.openxmlformats.org/officeDocument/2006/relationships/image" Target="../media/image225.jpg"/><Relationship Id="rId1" Type="http://schemas.openxmlformats.org/officeDocument/2006/relationships/slideLayout" Target="../slideLayouts/slideLayout10.xml"/><Relationship Id="rId6" Type="http://schemas.openxmlformats.org/officeDocument/2006/relationships/image" Target="../media/image101.jpeg"/><Relationship Id="rId11" Type="http://schemas.openxmlformats.org/officeDocument/2006/relationships/image" Target="../media/image233.jpeg"/><Relationship Id="rId5" Type="http://schemas.openxmlformats.org/officeDocument/2006/relationships/image" Target="../media/image228.JPG"/><Relationship Id="rId10" Type="http://schemas.openxmlformats.org/officeDocument/2006/relationships/image" Target="../media/image232.jpeg"/><Relationship Id="rId4" Type="http://schemas.openxmlformats.org/officeDocument/2006/relationships/image" Target="../media/image227.jpg"/><Relationship Id="rId9" Type="http://schemas.openxmlformats.org/officeDocument/2006/relationships/image" Target="../media/image231.jpeg"/></Relationships>
</file>

<file path=ppt/slides/_rels/slide5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10.xml"/><Relationship Id="rId4" Type="http://schemas.openxmlformats.org/officeDocument/2006/relationships/image" Target="../media/image237.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570D48B-F6D1-24F8-E6E3-4EE1A99DF3C3}"/>
              </a:ext>
            </a:extLst>
          </p:cNvPr>
          <p:cNvPicPr>
            <a:picLocks noChangeAspect="1"/>
          </p:cNvPicPr>
          <p:nvPr/>
        </p:nvPicPr>
        <p:blipFill rotWithShape="1">
          <a:blip r:embed="rId3"/>
          <a:srcRect l="15813" r="15813"/>
          <a:stretch/>
        </p:blipFill>
        <p:spPr>
          <a:xfrm>
            <a:off x="0" y="-21373"/>
            <a:ext cx="14630400" cy="8250973"/>
          </a:xfrm>
          <a:prstGeom prst="rect">
            <a:avLst/>
          </a:prstGeom>
        </p:spPr>
      </p:pic>
      <p:sp>
        <p:nvSpPr>
          <p:cNvPr id="2" name="Text 0"/>
          <p:cNvSpPr/>
          <p:nvPr/>
        </p:nvSpPr>
        <p:spPr>
          <a:xfrm>
            <a:off x="793790" y="3760351"/>
            <a:ext cx="5670590" cy="708779"/>
          </a:xfrm>
          <a:prstGeom prst="rect">
            <a:avLst/>
          </a:prstGeom>
          <a:noFill/>
          <a:ln/>
        </p:spPr>
        <p:txBody>
          <a:bodyPr wrap="none" lIns="0" tIns="0" rIns="0" bIns="0" rtlCol="0" anchor="t"/>
          <a:lstStyle/>
          <a:p>
            <a:pPr marL="0" indent="0">
              <a:lnSpc>
                <a:spcPts val="5550"/>
              </a:lnSpc>
              <a:buNone/>
            </a:pPr>
            <a:endParaRPr lang="en-US" sz="4450" dirty="0"/>
          </a:p>
        </p:txBody>
      </p:sp>
      <p:sp>
        <p:nvSpPr>
          <p:cNvPr id="7" name="Прямоугольник 6">
            <a:extLst>
              <a:ext uri="{FF2B5EF4-FFF2-40B4-BE49-F238E27FC236}">
                <a16:creationId xmlns:a16="http://schemas.microsoft.com/office/drawing/2014/main" id="{54E540EA-DC3F-4165-AC76-C502948AC5EF}"/>
              </a:ext>
            </a:extLst>
          </p:cNvPr>
          <p:cNvSpPr/>
          <p:nvPr/>
        </p:nvSpPr>
        <p:spPr>
          <a:xfrm>
            <a:off x="1206539" y="489310"/>
            <a:ext cx="12217321" cy="6542082"/>
          </a:xfrm>
          <a:prstGeom prst="rect">
            <a:avLst/>
          </a:prstGeom>
          <a:gradFill flip="none" rotWithShape="1">
            <a:gsLst>
              <a:gs pos="27000">
                <a:srgbClr val="0070C0">
                  <a:shade val="30000"/>
                  <a:satMod val="115000"/>
                  <a:alpha val="60000"/>
                </a:srgbClr>
              </a:gs>
              <a:gs pos="81000">
                <a:schemeClr val="accent4">
                  <a:lumMod val="60000"/>
                  <a:lumOff val="40000"/>
                  <a:alpha val="6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 name="Прямоугольник 2"/>
          <p:cNvSpPr/>
          <p:nvPr/>
        </p:nvSpPr>
        <p:spPr>
          <a:xfrm>
            <a:off x="2627715" y="2740790"/>
            <a:ext cx="9374969" cy="1454181"/>
          </a:xfrm>
          <a:prstGeom prst="rect">
            <a:avLst/>
          </a:prstGeom>
        </p:spPr>
        <p:txBody>
          <a:bodyPr wrap="square">
            <a:spAutoFit/>
          </a:bodyPr>
          <a:lstStyle/>
          <a:p>
            <a:pPr algn="ctr">
              <a:lnSpc>
                <a:spcPts val="5550"/>
              </a:lnSpc>
            </a:pPr>
            <a:r>
              <a:rPr lang="en-US" sz="3600" dirty="0" err="1">
                <a:solidFill>
                  <a:srgbClr val="FFFF00"/>
                </a:solidFill>
                <a:latin typeface="Arial" panose="020B0604020202020204" pitchFamily="34" charset="0"/>
                <a:ea typeface="Gelasio Semi Bold" pitchFamily="34" charset="-122"/>
                <a:cs typeface="Arial" panose="020B0604020202020204" pitchFamily="34" charset="0"/>
              </a:rPr>
              <a:t>Звіт</a:t>
            </a:r>
            <a:r>
              <a:rPr lang="en-US" sz="3600" dirty="0">
                <a:solidFill>
                  <a:srgbClr val="FFFF00"/>
                </a:solidFill>
                <a:latin typeface="Arial" panose="020B0604020202020204" pitchFamily="34" charset="0"/>
                <a:ea typeface="Gelasio Semi Bold" pitchFamily="34" charset="-122"/>
                <a:cs typeface="Arial" panose="020B0604020202020204" pitchFamily="34" charset="0"/>
              </a:rPr>
              <a:t> </a:t>
            </a:r>
            <a:r>
              <a:rPr lang="en-US" sz="3600" dirty="0" err="1">
                <a:solidFill>
                  <a:srgbClr val="FFFF00"/>
                </a:solidFill>
                <a:latin typeface="Arial" panose="020B0604020202020204" pitchFamily="34" charset="0"/>
                <a:ea typeface="Gelasio Semi Bold" pitchFamily="34" charset="-122"/>
                <a:cs typeface="Arial" panose="020B0604020202020204" pitchFamily="34" charset="0"/>
              </a:rPr>
              <a:t>голови</a:t>
            </a:r>
            <a:r>
              <a:rPr lang="en-US" sz="3600" dirty="0">
                <a:solidFill>
                  <a:srgbClr val="FFFF00"/>
                </a:solidFill>
                <a:latin typeface="Arial" panose="020B0604020202020204" pitchFamily="34" charset="0"/>
                <a:ea typeface="Gelasio Semi Bold" pitchFamily="34" charset="-122"/>
                <a:cs typeface="Arial" panose="020B0604020202020204" pitchFamily="34" charset="0"/>
              </a:rPr>
              <a:t> </a:t>
            </a:r>
            <a:r>
              <a:rPr lang="en-US" sz="3600" dirty="0" err="1">
                <a:solidFill>
                  <a:srgbClr val="FFFF00"/>
                </a:solidFill>
                <a:latin typeface="Arial" panose="020B0604020202020204" pitchFamily="34" charset="0"/>
                <a:ea typeface="Gelasio Semi Bold" pitchFamily="34" charset="-122"/>
                <a:cs typeface="Arial" panose="020B0604020202020204" pitchFamily="34" charset="0"/>
              </a:rPr>
              <a:t>Великодальницької</a:t>
            </a:r>
            <a:r>
              <a:rPr lang="en-US" sz="3600" dirty="0">
                <a:solidFill>
                  <a:srgbClr val="FFFF00"/>
                </a:solidFill>
                <a:latin typeface="Arial" panose="020B0604020202020204" pitchFamily="34" charset="0"/>
                <a:ea typeface="Gelasio Semi Bold" pitchFamily="34" charset="-122"/>
                <a:cs typeface="Arial" panose="020B0604020202020204" pitchFamily="34" charset="0"/>
              </a:rPr>
              <a:t> </a:t>
            </a:r>
            <a:r>
              <a:rPr lang="en-US" sz="3600" dirty="0" err="1">
                <a:solidFill>
                  <a:srgbClr val="FFFF00"/>
                </a:solidFill>
                <a:latin typeface="Arial" panose="020B0604020202020204" pitchFamily="34" charset="0"/>
                <a:ea typeface="Gelasio Semi Bold" pitchFamily="34" charset="-122"/>
                <a:cs typeface="Arial" panose="020B0604020202020204" pitchFamily="34" charset="0"/>
              </a:rPr>
              <a:t>сільської</a:t>
            </a:r>
            <a:r>
              <a:rPr lang="en-US" sz="3600" dirty="0">
                <a:solidFill>
                  <a:srgbClr val="FFFF00"/>
                </a:solidFill>
                <a:latin typeface="Arial" panose="020B0604020202020204" pitchFamily="34" charset="0"/>
                <a:ea typeface="Gelasio Semi Bold" pitchFamily="34" charset="-122"/>
                <a:cs typeface="Arial" panose="020B0604020202020204" pitchFamily="34" charset="0"/>
              </a:rPr>
              <a:t> </a:t>
            </a:r>
            <a:r>
              <a:rPr lang="en-US" sz="3600" dirty="0" err="1">
                <a:solidFill>
                  <a:srgbClr val="FFFF00"/>
                </a:solidFill>
                <a:latin typeface="Arial" panose="020B0604020202020204" pitchFamily="34" charset="0"/>
                <a:ea typeface="Gelasio Semi Bold" pitchFamily="34" charset="-122"/>
                <a:cs typeface="Arial" panose="020B0604020202020204" pitchFamily="34" charset="0"/>
              </a:rPr>
              <a:t>ради</a:t>
            </a:r>
            <a:r>
              <a:rPr lang="en-US" sz="3600" dirty="0">
                <a:solidFill>
                  <a:srgbClr val="FFFF00"/>
                </a:solidFill>
                <a:latin typeface="Arial" panose="020B0604020202020204" pitchFamily="34" charset="0"/>
                <a:ea typeface="Gelasio Semi Bold" pitchFamily="34" charset="-122"/>
                <a:cs typeface="Arial" panose="020B0604020202020204" pitchFamily="34" charset="0"/>
              </a:rPr>
              <a:t> </a:t>
            </a:r>
            <a:r>
              <a:rPr lang="uk-UA" sz="3600" dirty="0">
                <a:solidFill>
                  <a:srgbClr val="FFFF00"/>
                </a:solidFill>
                <a:latin typeface="Arial" panose="020B0604020202020204" pitchFamily="34" charset="0"/>
                <a:ea typeface="Gelasio Semi Bold" pitchFamily="34" charset="-122"/>
                <a:cs typeface="Arial" panose="020B0604020202020204" pitchFamily="34" charset="0"/>
              </a:rPr>
              <a:t>Дениса Ткаченка </a:t>
            </a:r>
            <a:r>
              <a:rPr lang="en-US" sz="3600" dirty="0" err="1">
                <a:solidFill>
                  <a:srgbClr val="FFFF00"/>
                </a:solidFill>
                <a:latin typeface="Arial" panose="020B0604020202020204" pitchFamily="34" charset="0"/>
                <a:ea typeface="Gelasio Semi Bold" pitchFamily="34" charset="-122"/>
                <a:cs typeface="Arial" panose="020B0604020202020204" pitchFamily="34" charset="0"/>
              </a:rPr>
              <a:t>за</a:t>
            </a:r>
            <a:r>
              <a:rPr lang="en-US" sz="3600" dirty="0">
                <a:solidFill>
                  <a:srgbClr val="FFFF00"/>
                </a:solidFill>
                <a:latin typeface="Arial" panose="020B0604020202020204" pitchFamily="34" charset="0"/>
                <a:ea typeface="Gelasio Semi Bold" pitchFamily="34" charset="-122"/>
                <a:cs typeface="Arial" panose="020B0604020202020204" pitchFamily="34" charset="0"/>
              </a:rPr>
              <a:t> 2024 </a:t>
            </a:r>
            <a:r>
              <a:rPr lang="en-US" sz="3600" dirty="0" err="1">
                <a:solidFill>
                  <a:srgbClr val="FFFF00"/>
                </a:solidFill>
                <a:latin typeface="Arial" panose="020B0604020202020204" pitchFamily="34" charset="0"/>
                <a:ea typeface="Gelasio Semi Bold" pitchFamily="34" charset="-122"/>
                <a:cs typeface="Arial" panose="020B0604020202020204" pitchFamily="34" charset="0"/>
              </a:rPr>
              <a:t>рік</a:t>
            </a:r>
            <a:endParaRPr lang="en-US" sz="3600" dirty="0">
              <a:solidFill>
                <a:srgbClr val="FFFF00"/>
              </a:solidFill>
              <a:latin typeface="Arial" panose="020B0604020202020204" pitchFamily="34" charset="0"/>
              <a:cs typeface="Arial" panose="020B0604020202020204" pitchFamily="34" charset="0"/>
            </a:endParaRPr>
          </a:p>
        </p:txBody>
      </p:sp>
      <p:sp>
        <p:nvSpPr>
          <p:cNvPr id="4" name="Прямоугольник 3"/>
          <p:cNvSpPr/>
          <p:nvPr/>
        </p:nvSpPr>
        <p:spPr>
          <a:xfrm>
            <a:off x="4422875" y="4332494"/>
            <a:ext cx="5670590" cy="2261901"/>
          </a:xfrm>
          <a:prstGeom prst="rect">
            <a:avLst/>
          </a:prstGeom>
        </p:spPr>
        <p:txBody>
          <a:bodyPr wrap="square">
            <a:spAutoFit/>
          </a:bodyPr>
          <a:lstStyle/>
          <a:p>
            <a:pPr algn="ctr">
              <a:lnSpc>
                <a:spcPct val="150000"/>
              </a:lnSpc>
            </a:pPr>
            <a:r>
              <a:rPr lang="en-US" sz="2400" dirty="0" err="1">
                <a:solidFill>
                  <a:srgbClr val="FFFF00"/>
                </a:solidFill>
                <a:latin typeface="Arial" panose="020B0604020202020204" pitchFamily="34" charset="0"/>
                <a:ea typeface="Gelasio" pitchFamily="34" charset="-122"/>
                <a:cs typeface="Arial" panose="020B0604020202020204" pitchFamily="34" charset="0"/>
              </a:rPr>
              <a:t>Цей</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звіт</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охоплює</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ключові</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досягнення</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та</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напрямки</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розвитку</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Великодальницької</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сільської</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ради</a:t>
            </a:r>
            <a:r>
              <a:rPr lang="en-US" sz="2400" dirty="0">
                <a:solidFill>
                  <a:srgbClr val="FFFF00"/>
                </a:solidFill>
                <a:latin typeface="Arial" panose="020B0604020202020204" pitchFamily="34" charset="0"/>
                <a:ea typeface="Gelasio" pitchFamily="34" charset="-122"/>
                <a:cs typeface="Arial" panose="020B0604020202020204" pitchFamily="34" charset="0"/>
              </a:rPr>
              <a:t> </a:t>
            </a:r>
            <a:r>
              <a:rPr lang="en-US" sz="2400" dirty="0" err="1">
                <a:solidFill>
                  <a:srgbClr val="FFFF00"/>
                </a:solidFill>
                <a:latin typeface="Arial" panose="020B0604020202020204" pitchFamily="34" charset="0"/>
                <a:ea typeface="Gelasio" pitchFamily="34" charset="-122"/>
                <a:cs typeface="Arial" panose="020B0604020202020204" pitchFamily="34" charset="0"/>
              </a:rPr>
              <a:t>за</a:t>
            </a:r>
            <a:r>
              <a:rPr lang="en-US" sz="2400" dirty="0">
                <a:solidFill>
                  <a:srgbClr val="FFFF00"/>
                </a:solidFill>
                <a:latin typeface="Arial" panose="020B0604020202020204" pitchFamily="34" charset="0"/>
                <a:ea typeface="Gelasio" pitchFamily="34" charset="-122"/>
                <a:cs typeface="Arial" panose="020B0604020202020204" pitchFamily="34" charset="0"/>
              </a:rPr>
              <a:t> 2024 </a:t>
            </a:r>
            <a:r>
              <a:rPr lang="en-US" sz="2400" dirty="0" err="1">
                <a:solidFill>
                  <a:srgbClr val="FFFF00"/>
                </a:solidFill>
                <a:latin typeface="Arial" panose="020B0604020202020204" pitchFamily="34" charset="0"/>
                <a:ea typeface="Gelasio" pitchFamily="34" charset="-122"/>
                <a:cs typeface="Arial" panose="020B0604020202020204" pitchFamily="34" charset="0"/>
              </a:rPr>
              <a:t>рік</a:t>
            </a:r>
            <a:r>
              <a:rPr lang="en-US" sz="2400" dirty="0">
                <a:solidFill>
                  <a:srgbClr val="FFFF00"/>
                </a:solidFill>
                <a:latin typeface="Arial" panose="020B0604020202020204" pitchFamily="34" charset="0"/>
                <a:ea typeface="Gelasio" pitchFamily="34" charset="-122"/>
                <a:cs typeface="Arial" panose="020B0604020202020204" pitchFamily="34" charset="0"/>
              </a:rPr>
              <a:t>.</a:t>
            </a:r>
            <a:endParaRPr lang="en-US" sz="2400" dirty="0">
              <a:solidFill>
                <a:srgbClr val="FFFF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srcRect/>
          <a:stretch>
            <a:fillRect/>
          </a:stretch>
        </p:blipFill>
        <p:spPr bwMode="auto">
          <a:xfrm>
            <a:off x="15943996" y="1708266"/>
            <a:ext cx="2346960" cy="417558"/>
          </a:xfrm>
          <a:prstGeom prst="rect">
            <a:avLst/>
          </a:prstGeom>
          <a:noFill/>
          <a:ln w="9525">
            <a:noFill/>
            <a:miter lim="800000"/>
            <a:headEnd/>
            <a:tailEnd/>
          </a:ln>
          <a:effectLst/>
        </p:spPr>
      </p:pic>
      <p:pic>
        <p:nvPicPr>
          <p:cNvPr id="1028" name="Picture 4" descr="Великодальницька ОТГ - Новини - Великий Дальник - Роща ...">
            <a:extLst>
              <a:ext uri="{FF2B5EF4-FFF2-40B4-BE49-F238E27FC236}">
                <a16:creationId xmlns:a16="http://schemas.microsoft.com/office/drawing/2014/main" id="{67E8CD81-7CEA-4C7E-9CCE-0486B25FD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1331" y="237440"/>
            <a:ext cx="1987735" cy="2503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a:extLst>
              <a:ext uri="{FF2B5EF4-FFF2-40B4-BE49-F238E27FC236}">
                <a16:creationId xmlns:a16="http://schemas.microsoft.com/office/drawing/2014/main" id="{AA0A1C24-9458-408D-BE30-80FB79802FA7}"/>
              </a:ext>
            </a:extLst>
          </p:cNvPr>
          <p:cNvSpPr/>
          <p:nvPr/>
        </p:nvSpPr>
        <p:spPr>
          <a:xfrm>
            <a:off x="464820" y="762000"/>
            <a:ext cx="5257800" cy="700027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Text 0"/>
          <p:cNvSpPr/>
          <p:nvPr/>
        </p:nvSpPr>
        <p:spPr>
          <a:xfrm>
            <a:off x="6219111" y="904042"/>
            <a:ext cx="7518083" cy="654248"/>
          </a:xfrm>
          <a:prstGeom prst="rect">
            <a:avLst/>
          </a:prstGeom>
          <a:noFill/>
          <a:ln/>
        </p:spPr>
        <p:txBody>
          <a:bodyPr wrap="none" lIns="0" tIns="0" rIns="0" bIns="0" rtlCol="0" anchor="t"/>
          <a:lstStyle/>
          <a:p>
            <a:pPr marL="0" indent="0">
              <a:lnSpc>
                <a:spcPts val="5150"/>
              </a:lnSpc>
              <a:buNone/>
            </a:pPr>
            <a:r>
              <a:rPr lang="en-US" sz="4100" dirty="0">
                <a:solidFill>
                  <a:srgbClr val="484237"/>
                </a:solidFill>
                <a:latin typeface="Gelasio Semi Bold" pitchFamily="34" charset="0"/>
                <a:ea typeface="Gelasio Semi Bold" pitchFamily="34" charset="-122"/>
                <a:cs typeface="Gelasio Semi Bold" pitchFamily="34" charset="-120"/>
              </a:rPr>
              <a:t>Розвиток Зеленої Енергетики</a:t>
            </a:r>
            <a:endParaRPr lang="en-US" sz="4100" dirty="0"/>
          </a:p>
        </p:txBody>
      </p:sp>
      <p:sp>
        <p:nvSpPr>
          <p:cNvPr id="4" name="Shape 1"/>
          <p:cNvSpPr/>
          <p:nvPr/>
        </p:nvSpPr>
        <p:spPr>
          <a:xfrm>
            <a:off x="6521648" y="1872258"/>
            <a:ext cx="22860" cy="5453301"/>
          </a:xfrm>
          <a:prstGeom prst="roundRect">
            <a:avLst>
              <a:gd name="adj" fmla="val 137388"/>
            </a:avLst>
          </a:prstGeom>
          <a:solidFill>
            <a:srgbClr val="D4CEC3"/>
          </a:solidFill>
          <a:ln/>
        </p:spPr>
      </p:sp>
      <p:sp>
        <p:nvSpPr>
          <p:cNvPr id="5" name="Shape 2"/>
          <p:cNvSpPr/>
          <p:nvPr/>
        </p:nvSpPr>
        <p:spPr>
          <a:xfrm>
            <a:off x="6745724" y="2331839"/>
            <a:ext cx="732711" cy="22860"/>
          </a:xfrm>
          <a:prstGeom prst="roundRect">
            <a:avLst>
              <a:gd name="adj" fmla="val 137388"/>
            </a:avLst>
          </a:prstGeom>
          <a:solidFill>
            <a:srgbClr val="D4CEC3"/>
          </a:solidFill>
          <a:ln/>
        </p:spPr>
      </p:sp>
      <p:sp>
        <p:nvSpPr>
          <p:cNvPr id="6" name="Shape 3"/>
          <p:cNvSpPr/>
          <p:nvPr/>
        </p:nvSpPr>
        <p:spPr>
          <a:xfrm>
            <a:off x="6297573" y="2107763"/>
            <a:ext cx="471011" cy="471011"/>
          </a:xfrm>
          <a:prstGeom prst="roundRect">
            <a:avLst>
              <a:gd name="adj" fmla="val 6668"/>
            </a:avLst>
          </a:prstGeom>
          <a:solidFill>
            <a:srgbClr val="EEE8DD"/>
          </a:solidFill>
          <a:ln/>
        </p:spPr>
      </p:sp>
      <p:sp>
        <p:nvSpPr>
          <p:cNvPr id="7" name="Text 4"/>
          <p:cNvSpPr/>
          <p:nvPr/>
        </p:nvSpPr>
        <p:spPr>
          <a:xfrm>
            <a:off x="6459022" y="2186226"/>
            <a:ext cx="148114" cy="31408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1</a:t>
            </a:r>
            <a:endParaRPr lang="en-US" sz="2450" dirty="0"/>
          </a:p>
        </p:txBody>
      </p:sp>
      <p:sp>
        <p:nvSpPr>
          <p:cNvPr id="8" name="Text 5"/>
          <p:cNvSpPr/>
          <p:nvPr/>
        </p:nvSpPr>
        <p:spPr>
          <a:xfrm>
            <a:off x="7684651" y="2081570"/>
            <a:ext cx="2897624" cy="327065"/>
          </a:xfrm>
          <a:prstGeom prst="rect">
            <a:avLst/>
          </a:prstGeom>
          <a:noFill/>
          <a:ln/>
        </p:spPr>
        <p:txBody>
          <a:bodyPr wrap="none" lIns="0" tIns="0" rIns="0" bIns="0" rtlCol="0" anchor="t"/>
          <a:lstStyle/>
          <a:p>
            <a:pPr marL="0" indent="0" algn="l">
              <a:lnSpc>
                <a:spcPts val="2550"/>
              </a:lnSpc>
              <a:buNone/>
            </a:pPr>
            <a:r>
              <a:rPr lang="en-US" sz="2050" dirty="0">
                <a:solidFill>
                  <a:srgbClr val="746558"/>
                </a:solidFill>
                <a:latin typeface="Gelasio Semi Bold" pitchFamily="34" charset="0"/>
                <a:ea typeface="Gelasio Semi Bold" pitchFamily="34" charset="-122"/>
                <a:cs typeface="Gelasio Semi Bold" pitchFamily="34" charset="-120"/>
              </a:rPr>
              <a:t>ТОВ «Мости енерджи»</a:t>
            </a:r>
            <a:endParaRPr lang="en-US" sz="2050" dirty="0"/>
          </a:p>
        </p:txBody>
      </p:sp>
      <p:sp>
        <p:nvSpPr>
          <p:cNvPr id="9" name="Text 6"/>
          <p:cNvSpPr/>
          <p:nvPr/>
        </p:nvSpPr>
        <p:spPr>
          <a:xfrm>
            <a:off x="7684651" y="2534245"/>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746558"/>
                </a:solidFill>
                <a:latin typeface="Gelasio" pitchFamily="34" charset="0"/>
                <a:ea typeface="Gelasio" pitchFamily="34" charset="-122"/>
                <a:cs typeface="Gelasio" pitchFamily="34" charset="-120"/>
              </a:rPr>
              <a:t>Будівництво вітряків.</a:t>
            </a:r>
            <a:endParaRPr lang="en-US" sz="1600" dirty="0"/>
          </a:p>
        </p:txBody>
      </p:sp>
      <p:sp>
        <p:nvSpPr>
          <p:cNvPr id="10" name="Shape 7"/>
          <p:cNvSpPr/>
          <p:nvPr/>
        </p:nvSpPr>
        <p:spPr>
          <a:xfrm>
            <a:off x="6745724" y="3747492"/>
            <a:ext cx="732711" cy="22860"/>
          </a:xfrm>
          <a:prstGeom prst="roundRect">
            <a:avLst>
              <a:gd name="adj" fmla="val 137388"/>
            </a:avLst>
          </a:prstGeom>
          <a:solidFill>
            <a:srgbClr val="D4CEC3"/>
          </a:solidFill>
          <a:ln/>
        </p:spPr>
      </p:sp>
      <p:sp>
        <p:nvSpPr>
          <p:cNvPr id="11" name="Shape 8"/>
          <p:cNvSpPr/>
          <p:nvPr/>
        </p:nvSpPr>
        <p:spPr>
          <a:xfrm>
            <a:off x="6297573" y="3523417"/>
            <a:ext cx="471011" cy="471011"/>
          </a:xfrm>
          <a:prstGeom prst="roundRect">
            <a:avLst>
              <a:gd name="adj" fmla="val 6668"/>
            </a:avLst>
          </a:prstGeom>
          <a:solidFill>
            <a:srgbClr val="EEE8DD"/>
          </a:solidFill>
          <a:ln/>
        </p:spPr>
      </p:sp>
      <p:sp>
        <p:nvSpPr>
          <p:cNvPr id="12" name="Text 9"/>
          <p:cNvSpPr/>
          <p:nvPr/>
        </p:nvSpPr>
        <p:spPr>
          <a:xfrm>
            <a:off x="6437948" y="3601879"/>
            <a:ext cx="190262" cy="31408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2</a:t>
            </a:r>
            <a:endParaRPr lang="en-US" sz="2450" dirty="0"/>
          </a:p>
        </p:txBody>
      </p:sp>
      <p:sp>
        <p:nvSpPr>
          <p:cNvPr id="13" name="Text 10"/>
          <p:cNvSpPr/>
          <p:nvPr/>
        </p:nvSpPr>
        <p:spPr>
          <a:xfrm>
            <a:off x="7684651" y="3497223"/>
            <a:ext cx="3651528" cy="327065"/>
          </a:xfrm>
          <a:prstGeom prst="rect">
            <a:avLst/>
          </a:prstGeom>
          <a:noFill/>
          <a:ln/>
        </p:spPr>
        <p:txBody>
          <a:bodyPr wrap="none" lIns="0" tIns="0" rIns="0" bIns="0" rtlCol="0" anchor="t"/>
          <a:lstStyle/>
          <a:p>
            <a:pPr marL="0" indent="0" algn="l">
              <a:lnSpc>
                <a:spcPts val="2550"/>
              </a:lnSpc>
              <a:buNone/>
            </a:pPr>
            <a:r>
              <a:rPr lang="en-US" sz="2050" dirty="0">
                <a:solidFill>
                  <a:srgbClr val="746558"/>
                </a:solidFill>
                <a:latin typeface="Gelasio Semi Bold" pitchFamily="34" charset="0"/>
                <a:ea typeface="Gelasio Semi Bold" pitchFamily="34" charset="-122"/>
                <a:cs typeface="Gelasio Semi Bold" pitchFamily="34" charset="-120"/>
              </a:rPr>
              <a:t>ТОВ «Овідіополь – енерджі»</a:t>
            </a:r>
            <a:endParaRPr lang="en-US" sz="2050" dirty="0"/>
          </a:p>
        </p:txBody>
      </p:sp>
      <p:sp>
        <p:nvSpPr>
          <p:cNvPr id="14" name="Text 11"/>
          <p:cNvSpPr/>
          <p:nvPr/>
        </p:nvSpPr>
        <p:spPr>
          <a:xfrm>
            <a:off x="7684651" y="3949898"/>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746558"/>
                </a:solidFill>
                <a:latin typeface="Gelasio" pitchFamily="34" charset="0"/>
                <a:ea typeface="Gelasio" pitchFamily="34" charset="-122"/>
                <a:cs typeface="Gelasio" pitchFamily="34" charset="-120"/>
              </a:rPr>
              <a:t>Будівництво вітряків.</a:t>
            </a:r>
            <a:endParaRPr lang="en-US" sz="1600" dirty="0"/>
          </a:p>
        </p:txBody>
      </p:sp>
      <p:sp>
        <p:nvSpPr>
          <p:cNvPr id="15" name="Shape 12"/>
          <p:cNvSpPr/>
          <p:nvPr/>
        </p:nvSpPr>
        <p:spPr>
          <a:xfrm>
            <a:off x="6745724" y="5163145"/>
            <a:ext cx="732711" cy="22860"/>
          </a:xfrm>
          <a:prstGeom prst="roundRect">
            <a:avLst>
              <a:gd name="adj" fmla="val 137388"/>
            </a:avLst>
          </a:prstGeom>
          <a:solidFill>
            <a:srgbClr val="D4CEC3"/>
          </a:solidFill>
          <a:ln/>
        </p:spPr>
      </p:sp>
      <p:sp>
        <p:nvSpPr>
          <p:cNvPr id="16" name="Shape 13"/>
          <p:cNvSpPr/>
          <p:nvPr/>
        </p:nvSpPr>
        <p:spPr>
          <a:xfrm>
            <a:off x="6297573" y="4939070"/>
            <a:ext cx="471011" cy="471011"/>
          </a:xfrm>
          <a:prstGeom prst="roundRect">
            <a:avLst>
              <a:gd name="adj" fmla="val 6668"/>
            </a:avLst>
          </a:prstGeom>
          <a:solidFill>
            <a:srgbClr val="EEE8DD"/>
          </a:solidFill>
          <a:ln/>
        </p:spPr>
      </p:sp>
      <p:sp>
        <p:nvSpPr>
          <p:cNvPr id="17" name="Text 14"/>
          <p:cNvSpPr/>
          <p:nvPr/>
        </p:nvSpPr>
        <p:spPr>
          <a:xfrm>
            <a:off x="6438424" y="5017532"/>
            <a:ext cx="189190" cy="31408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3</a:t>
            </a:r>
            <a:endParaRPr lang="en-US" sz="2450" dirty="0"/>
          </a:p>
        </p:txBody>
      </p:sp>
      <p:sp>
        <p:nvSpPr>
          <p:cNvPr id="18" name="Text 15"/>
          <p:cNvSpPr/>
          <p:nvPr/>
        </p:nvSpPr>
        <p:spPr>
          <a:xfrm>
            <a:off x="7684651" y="4912876"/>
            <a:ext cx="3275767" cy="327065"/>
          </a:xfrm>
          <a:prstGeom prst="rect">
            <a:avLst/>
          </a:prstGeom>
          <a:noFill/>
          <a:ln/>
        </p:spPr>
        <p:txBody>
          <a:bodyPr wrap="none" lIns="0" tIns="0" rIns="0" bIns="0" rtlCol="0" anchor="t"/>
          <a:lstStyle/>
          <a:p>
            <a:pPr marL="0" indent="0" algn="l">
              <a:lnSpc>
                <a:spcPts val="2550"/>
              </a:lnSpc>
              <a:buNone/>
            </a:pPr>
            <a:r>
              <a:rPr lang="en-US" sz="2050" dirty="0">
                <a:solidFill>
                  <a:srgbClr val="746558"/>
                </a:solidFill>
                <a:latin typeface="Gelasio Semi Bold" pitchFamily="34" charset="0"/>
                <a:ea typeface="Gelasio Semi Bold" pitchFamily="34" charset="-122"/>
                <a:cs typeface="Gelasio Semi Bold" pitchFamily="34" charset="-120"/>
              </a:rPr>
              <a:t>ТОВ «ГРІН ВІНД УКРАЇНА»</a:t>
            </a:r>
            <a:endParaRPr lang="en-US" sz="2050" dirty="0"/>
          </a:p>
        </p:txBody>
      </p:sp>
      <p:sp>
        <p:nvSpPr>
          <p:cNvPr id="19" name="Text 16"/>
          <p:cNvSpPr/>
          <p:nvPr/>
        </p:nvSpPr>
        <p:spPr>
          <a:xfrm>
            <a:off x="7684651" y="5365552"/>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746558"/>
                </a:solidFill>
                <a:latin typeface="Gelasio" pitchFamily="34" charset="0"/>
                <a:ea typeface="Gelasio" pitchFamily="34" charset="-122"/>
                <a:cs typeface="Gelasio" pitchFamily="34" charset="-120"/>
              </a:rPr>
              <a:t>Будівництво сонячної генерації.</a:t>
            </a:r>
            <a:endParaRPr lang="en-US" sz="1600" dirty="0"/>
          </a:p>
        </p:txBody>
      </p:sp>
      <p:sp>
        <p:nvSpPr>
          <p:cNvPr id="20" name="Shape 17"/>
          <p:cNvSpPr/>
          <p:nvPr/>
        </p:nvSpPr>
        <p:spPr>
          <a:xfrm>
            <a:off x="6745724" y="6578798"/>
            <a:ext cx="732711" cy="22860"/>
          </a:xfrm>
          <a:prstGeom prst="roundRect">
            <a:avLst>
              <a:gd name="adj" fmla="val 137388"/>
            </a:avLst>
          </a:prstGeom>
          <a:solidFill>
            <a:srgbClr val="D4CEC3"/>
          </a:solidFill>
          <a:ln/>
        </p:spPr>
      </p:sp>
      <p:sp>
        <p:nvSpPr>
          <p:cNvPr id="21" name="Shape 18"/>
          <p:cNvSpPr/>
          <p:nvPr/>
        </p:nvSpPr>
        <p:spPr>
          <a:xfrm>
            <a:off x="6297573" y="6354723"/>
            <a:ext cx="471011" cy="471011"/>
          </a:xfrm>
          <a:prstGeom prst="roundRect">
            <a:avLst>
              <a:gd name="adj" fmla="val 6668"/>
            </a:avLst>
          </a:prstGeom>
          <a:solidFill>
            <a:srgbClr val="EEE8DD"/>
          </a:solidFill>
          <a:ln/>
        </p:spPr>
      </p:sp>
      <p:sp>
        <p:nvSpPr>
          <p:cNvPr id="22" name="Text 19"/>
          <p:cNvSpPr/>
          <p:nvPr/>
        </p:nvSpPr>
        <p:spPr>
          <a:xfrm>
            <a:off x="6435090" y="6433185"/>
            <a:ext cx="195858" cy="31408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4</a:t>
            </a:r>
            <a:endParaRPr lang="en-US" sz="2450" dirty="0"/>
          </a:p>
        </p:txBody>
      </p:sp>
      <p:sp>
        <p:nvSpPr>
          <p:cNvPr id="23" name="Text 20"/>
          <p:cNvSpPr/>
          <p:nvPr/>
        </p:nvSpPr>
        <p:spPr>
          <a:xfrm>
            <a:off x="7684651" y="6328529"/>
            <a:ext cx="2617232" cy="327065"/>
          </a:xfrm>
          <a:prstGeom prst="rect">
            <a:avLst/>
          </a:prstGeom>
          <a:noFill/>
          <a:ln/>
        </p:spPr>
        <p:txBody>
          <a:bodyPr wrap="none" lIns="0" tIns="0" rIns="0" bIns="0" rtlCol="0" anchor="t"/>
          <a:lstStyle/>
          <a:p>
            <a:pPr marL="0" indent="0" algn="l">
              <a:lnSpc>
                <a:spcPts val="2550"/>
              </a:lnSpc>
              <a:buNone/>
            </a:pPr>
            <a:r>
              <a:rPr lang="en-US" sz="2050" dirty="0">
                <a:solidFill>
                  <a:srgbClr val="746558"/>
                </a:solidFill>
                <a:latin typeface="Gelasio Semi Bold" pitchFamily="34" charset="0"/>
                <a:ea typeface="Gelasio Semi Bold" pitchFamily="34" charset="-122"/>
                <a:cs typeface="Gelasio Semi Bold" pitchFamily="34" charset="-120"/>
              </a:rPr>
              <a:t>ТОВ «Кліар – сіті»</a:t>
            </a:r>
            <a:endParaRPr lang="en-US" sz="2050" dirty="0"/>
          </a:p>
        </p:txBody>
      </p:sp>
      <p:sp>
        <p:nvSpPr>
          <p:cNvPr id="24" name="Text 21"/>
          <p:cNvSpPr/>
          <p:nvPr/>
        </p:nvSpPr>
        <p:spPr>
          <a:xfrm>
            <a:off x="7684651" y="6781205"/>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746558"/>
                </a:solidFill>
                <a:latin typeface="Gelasio" pitchFamily="34" charset="0"/>
                <a:ea typeface="Gelasio" pitchFamily="34" charset="-122"/>
                <a:cs typeface="Gelasio" pitchFamily="34" charset="-120"/>
              </a:rPr>
              <a:t>Переробка біогазу в електроенергію.</a:t>
            </a:r>
            <a:endParaRPr lang="en-US" sz="1600" dirty="0"/>
          </a:p>
        </p:txBody>
      </p:sp>
      <p:pic>
        <p:nvPicPr>
          <p:cNvPr id="27"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pic>
        <p:nvPicPr>
          <p:cNvPr id="2052" name="Picture 4" descr="На Хмельниччині «обігріватимуть» вітряки">
            <a:extLst>
              <a:ext uri="{FF2B5EF4-FFF2-40B4-BE49-F238E27FC236}">
                <a16:creationId xmlns:a16="http://schemas.microsoft.com/office/drawing/2014/main" id="{DD4A4573-5F8A-4739-9EAE-D3E0337CB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82" y="891999"/>
            <a:ext cx="4950540" cy="32777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Сонячна батарея: принцип роботи">
            <a:extLst>
              <a:ext uri="{FF2B5EF4-FFF2-40B4-BE49-F238E27FC236}">
                <a16:creationId xmlns:a16="http://schemas.microsoft.com/office/drawing/2014/main" id="{D423AED0-0378-467D-8D1C-5FBEA5718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182" y="4299797"/>
            <a:ext cx="4950540" cy="33019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16015" y="736640"/>
            <a:ext cx="7684770" cy="1303020"/>
          </a:xfrm>
          <a:prstGeom prst="rect">
            <a:avLst/>
          </a:prstGeom>
          <a:noFill/>
          <a:ln/>
        </p:spPr>
        <p:txBody>
          <a:bodyPr wrap="square" lIns="0" tIns="0" rIns="0" bIns="0" rtlCol="0" anchor="t"/>
          <a:lstStyle/>
          <a:p>
            <a:pPr marL="0" indent="0">
              <a:lnSpc>
                <a:spcPts val="5100"/>
              </a:lnSpc>
              <a:buNone/>
            </a:pPr>
            <a:r>
              <a:rPr lang="en-US" sz="4100" dirty="0">
                <a:solidFill>
                  <a:srgbClr val="484237"/>
                </a:solidFill>
                <a:latin typeface="Gelasio Semi Bold" pitchFamily="34" charset="0"/>
                <a:ea typeface="Gelasio Semi Bold" pitchFamily="34" charset="-122"/>
                <a:cs typeface="Gelasio Semi Bold" pitchFamily="34" charset="-120"/>
              </a:rPr>
              <a:t>Допомога Збройним Силам України</a:t>
            </a:r>
            <a:endParaRPr lang="en-US" sz="4100" dirty="0"/>
          </a:p>
        </p:txBody>
      </p:sp>
      <p:sp>
        <p:nvSpPr>
          <p:cNvPr id="4" name="Shape 1"/>
          <p:cNvSpPr/>
          <p:nvPr/>
        </p:nvSpPr>
        <p:spPr>
          <a:xfrm>
            <a:off x="6216015" y="2586752"/>
            <a:ext cx="468987" cy="468987"/>
          </a:xfrm>
          <a:prstGeom prst="roundRect">
            <a:avLst>
              <a:gd name="adj" fmla="val 6668"/>
            </a:avLst>
          </a:prstGeom>
          <a:solidFill>
            <a:srgbClr val="EEE8DD"/>
          </a:solidFill>
          <a:ln/>
        </p:spPr>
      </p:sp>
      <p:sp>
        <p:nvSpPr>
          <p:cNvPr id="5" name="Text 2"/>
          <p:cNvSpPr/>
          <p:nvPr/>
        </p:nvSpPr>
        <p:spPr>
          <a:xfrm>
            <a:off x="6376749" y="2664857"/>
            <a:ext cx="147518" cy="31277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1</a:t>
            </a:r>
            <a:endParaRPr lang="en-US" sz="2450" dirty="0"/>
          </a:p>
        </p:txBody>
      </p:sp>
      <p:sp>
        <p:nvSpPr>
          <p:cNvPr id="6" name="Text 3"/>
          <p:cNvSpPr/>
          <p:nvPr/>
        </p:nvSpPr>
        <p:spPr>
          <a:xfrm>
            <a:off x="6893481" y="2586752"/>
            <a:ext cx="2818924" cy="325755"/>
          </a:xfrm>
          <a:prstGeom prst="rect">
            <a:avLst/>
          </a:prstGeom>
          <a:noFill/>
          <a:ln/>
        </p:spPr>
        <p:txBody>
          <a:bodyPr wrap="none" lIns="0" tIns="0" rIns="0" bIns="0" rtlCol="0" anchor="t"/>
          <a:lstStyle/>
          <a:p>
            <a:pPr marL="0" indent="0">
              <a:lnSpc>
                <a:spcPts val="2550"/>
              </a:lnSpc>
              <a:buNone/>
            </a:pPr>
            <a:r>
              <a:rPr lang="en-US" sz="2050" dirty="0">
                <a:solidFill>
                  <a:srgbClr val="746558"/>
                </a:solidFill>
                <a:latin typeface="Gelasio Semi Bold" pitchFamily="34" charset="0"/>
                <a:ea typeface="Gelasio Semi Bold" pitchFamily="34" charset="-122"/>
                <a:cs typeface="Gelasio Semi Bold" pitchFamily="34" charset="-120"/>
              </a:rPr>
              <a:t>Військова частина А…</a:t>
            </a:r>
            <a:endParaRPr lang="en-US" sz="2050" dirty="0"/>
          </a:p>
        </p:txBody>
      </p:sp>
      <p:sp>
        <p:nvSpPr>
          <p:cNvPr id="7" name="Text 4"/>
          <p:cNvSpPr/>
          <p:nvPr/>
        </p:nvSpPr>
        <p:spPr>
          <a:xfrm>
            <a:off x="6893481" y="3037522"/>
            <a:ext cx="3060740" cy="666988"/>
          </a:xfrm>
          <a:prstGeom prst="rect">
            <a:avLst/>
          </a:prstGeom>
          <a:noFill/>
          <a:ln/>
        </p:spPr>
        <p:txBody>
          <a:bodyPr wrap="square" lIns="0" tIns="0" rIns="0" bIns="0" rtlCol="0" anchor="t"/>
          <a:lstStyle/>
          <a:p>
            <a:pPr marL="0" indent="0">
              <a:lnSpc>
                <a:spcPts val="2600"/>
              </a:lnSpc>
              <a:buNone/>
            </a:pPr>
            <a:r>
              <a:rPr lang="en-US" sz="1600" dirty="0">
                <a:solidFill>
                  <a:srgbClr val="746558"/>
                </a:solidFill>
                <a:latin typeface="Gelasio" pitchFamily="34" charset="0"/>
                <a:ea typeface="Gelasio" pitchFamily="34" charset="-122"/>
                <a:cs typeface="Gelasio" pitchFamily="34" charset="-120"/>
              </a:rPr>
              <a:t>Придбання безпілотних літальних апаратів </a:t>
            </a:r>
            <a:endParaRPr lang="en-US" sz="1600" dirty="0"/>
          </a:p>
        </p:txBody>
      </p:sp>
      <p:sp>
        <p:nvSpPr>
          <p:cNvPr id="8" name="Shape 5"/>
          <p:cNvSpPr/>
          <p:nvPr/>
        </p:nvSpPr>
        <p:spPr>
          <a:xfrm>
            <a:off x="10162699" y="1713906"/>
            <a:ext cx="468987" cy="325754"/>
          </a:xfrm>
          <a:prstGeom prst="roundRect">
            <a:avLst>
              <a:gd name="adj" fmla="val 6668"/>
            </a:avLst>
          </a:prstGeom>
          <a:solidFill>
            <a:srgbClr val="EEE8DD"/>
          </a:solidFill>
          <a:ln/>
        </p:spPr>
      </p:sp>
      <p:sp>
        <p:nvSpPr>
          <p:cNvPr id="9" name="Text 6"/>
          <p:cNvSpPr/>
          <p:nvPr/>
        </p:nvSpPr>
        <p:spPr>
          <a:xfrm>
            <a:off x="10302359" y="1713905"/>
            <a:ext cx="189548" cy="325755"/>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2</a:t>
            </a:r>
            <a:endParaRPr lang="en-US" sz="2450" dirty="0"/>
          </a:p>
        </p:txBody>
      </p:sp>
      <p:sp>
        <p:nvSpPr>
          <p:cNvPr id="10" name="Text 7"/>
          <p:cNvSpPr/>
          <p:nvPr/>
        </p:nvSpPr>
        <p:spPr>
          <a:xfrm>
            <a:off x="10840164" y="1713905"/>
            <a:ext cx="2877741" cy="325755"/>
          </a:xfrm>
          <a:prstGeom prst="rect">
            <a:avLst/>
          </a:prstGeom>
          <a:noFill/>
          <a:ln/>
        </p:spPr>
        <p:txBody>
          <a:bodyPr wrap="none" lIns="0" tIns="0" rIns="0" bIns="0" rtlCol="0" anchor="t"/>
          <a:lstStyle/>
          <a:p>
            <a:pPr marL="0" indent="0">
              <a:lnSpc>
                <a:spcPts val="2550"/>
              </a:lnSpc>
              <a:buNone/>
            </a:pPr>
            <a:r>
              <a:rPr lang="en-US" sz="2050" dirty="0">
                <a:solidFill>
                  <a:srgbClr val="746558"/>
                </a:solidFill>
                <a:latin typeface="Gelasio Semi Bold" pitchFamily="34" charset="0"/>
                <a:ea typeface="Gelasio Semi Bold" pitchFamily="34" charset="-122"/>
                <a:cs typeface="Gelasio Semi Bold" pitchFamily="34" charset="-120"/>
              </a:rPr>
              <a:t>Бахмутський підрозділ</a:t>
            </a:r>
            <a:endParaRPr lang="en-US" sz="2050" dirty="0"/>
          </a:p>
        </p:txBody>
      </p:sp>
      <p:sp>
        <p:nvSpPr>
          <p:cNvPr id="11" name="Text 8"/>
          <p:cNvSpPr/>
          <p:nvPr/>
        </p:nvSpPr>
        <p:spPr>
          <a:xfrm>
            <a:off x="10840164" y="2245519"/>
            <a:ext cx="3060740" cy="1333976"/>
          </a:xfrm>
          <a:prstGeom prst="rect">
            <a:avLst/>
          </a:prstGeom>
          <a:noFill/>
          <a:ln/>
        </p:spPr>
        <p:txBody>
          <a:bodyPr wrap="square" lIns="0" tIns="0" rIns="0" bIns="0" rtlCol="0" anchor="t"/>
          <a:lstStyle/>
          <a:p>
            <a:pPr marL="0" indent="0">
              <a:lnSpc>
                <a:spcPts val="2600"/>
              </a:lnSpc>
              <a:buNone/>
            </a:pPr>
            <a:r>
              <a:rPr lang="en-US" sz="1600" dirty="0">
                <a:solidFill>
                  <a:srgbClr val="746558"/>
                </a:solidFill>
                <a:latin typeface="Gelasio" pitchFamily="34" charset="0"/>
                <a:ea typeface="Gelasio" pitchFamily="34" charset="-122"/>
                <a:cs typeface="Gelasio" pitchFamily="34" charset="-120"/>
              </a:rPr>
              <a:t>Виділено субвенцію для придбання генераторів та матеріально-технічного забезпечення.</a:t>
            </a:r>
            <a:endParaRPr lang="en-US" sz="1600" dirty="0"/>
          </a:p>
        </p:txBody>
      </p:sp>
      <p:sp>
        <p:nvSpPr>
          <p:cNvPr id="12" name="Shape 9"/>
          <p:cNvSpPr/>
          <p:nvPr/>
        </p:nvSpPr>
        <p:spPr>
          <a:xfrm>
            <a:off x="6216015" y="4814411"/>
            <a:ext cx="468987" cy="468987"/>
          </a:xfrm>
          <a:prstGeom prst="roundRect">
            <a:avLst>
              <a:gd name="adj" fmla="val 6668"/>
            </a:avLst>
          </a:prstGeom>
          <a:solidFill>
            <a:srgbClr val="EEE8DD"/>
          </a:solidFill>
          <a:ln/>
        </p:spPr>
      </p:sp>
      <p:sp>
        <p:nvSpPr>
          <p:cNvPr id="13" name="Text 10"/>
          <p:cNvSpPr/>
          <p:nvPr/>
        </p:nvSpPr>
        <p:spPr>
          <a:xfrm>
            <a:off x="6356271" y="4892516"/>
            <a:ext cx="188476" cy="31277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3</a:t>
            </a:r>
            <a:endParaRPr lang="en-US" sz="2450" dirty="0"/>
          </a:p>
        </p:txBody>
      </p:sp>
      <p:sp>
        <p:nvSpPr>
          <p:cNvPr id="14" name="Text 11"/>
          <p:cNvSpPr/>
          <p:nvPr/>
        </p:nvSpPr>
        <p:spPr>
          <a:xfrm>
            <a:off x="6893481" y="4814411"/>
            <a:ext cx="2606040" cy="325755"/>
          </a:xfrm>
          <a:prstGeom prst="rect">
            <a:avLst/>
          </a:prstGeom>
          <a:noFill/>
          <a:ln/>
        </p:spPr>
        <p:txBody>
          <a:bodyPr wrap="none" lIns="0" tIns="0" rIns="0" bIns="0" rtlCol="0" anchor="t"/>
          <a:lstStyle/>
          <a:p>
            <a:pPr marL="0" indent="0">
              <a:lnSpc>
                <a:spcPts val="2550"/>
              </a:lnSpc>
              <a:buNone/>
            </a:pPr>
            <a:r>
              <a:rPr lang="en-US" sz="2050" dirty="0">
                <a:solidFill>
                  <a:srgbClr val="746558"/>
                </a:solidFill>
                <a:latin typeface="Gelasio Semi Bold" pitchFamily="34" charset="0"/>
                <a:ea typeface="Gelasio Semi Bold" pitchFamily="34" charset="-122"/>
                <a:cs typeface="Gelasio Semi Bold" pitchFamily="34" charset="-120"/>
              </a:rPr>
              <a:t>ДСНС</a:t>
            </a:r>
            <a:endParaRPr lang="en-US" sz="2050" dirty="0"/>
          </a:p>
        </p:txBody>
      </p:sp>
      <p:sp>
        <p:nvSpPr>
          <p:cNvPr id="15" name="Text 12"/>
          <p:cNvSpPr/>
          <p:nvPr/>
        </p:nvSpPr>
        <p:spPr>
          <a:xfrm>
            <a:off x="6893481" y="5265182"/>
            <a:ext cx="3060740" cy="1000482"/>
          </a:xfrm>
          <a:prstGeom prst="rect">
            <a:avLst/>
          </a:prstGeom>
          <a:noFill/>
          <a:ln/>
        </p:spPr>
        <p:txBody>
          <a:bodyPr wrap="square" lIns="0" tIns="0" rIns="0" bIns="0" rtlCol="0" anchor="t"/>
          <a:lstStyle/>
          <a:p>
            <a:pPr marL="0" indent="0">
              <a:lnSpc>
                <a:spcPts val="2600"/>
              </a:lnSpc>
              <a:buNone/>
            </a:pPr>
            <a:r>
              <a:rPr lang="en-US" sz="1600" dirty="0">
                <a:solidFill>
                  <a:srgbClr val="746558"/>
                </a:solidFill>
                <a:latin typeface="Gelasio" pitchFamily="34" charset="0"/>
                <a:ea typeface="Gelasio" pitchFamily="34" charset="-122"/>
                <a:cs typeface="Gelasio" pitchFamily="34" charset="-120"/>
              </a:rPr>
              <a:t>Придбання матеріалів для проведення капітального ремонту частини.</a:t>
            </a:r>
            <a:endParaRPr lang="en-US" sz="1600" dirty="0"/>
          </a:p>
        </p:txBody>
      </p:sp>
      <p:sp>
        <p:nvSpPr>
          <p:cNvPr id="16" name="Shape 13"/>
          <p:cNvSpPr/>
          <p:nvPr/>
        </p:nvSpPr>
        <p:spPr>
          <a:xfrm>
            <a:off x="10162699" y="3704511"/>
            <a:ext cx="468987" cy="384595"/>
          </a:xfrm>
          <a:prstGeom prst="roundRect">
            <a:avLst>
              <a:gd name="adj" fmla="val 6668"/>
            </a:avLst>
          </a:prstGeom>
          <a:solidFill>
            <a:srgbClr val="EEE8DD"/>
          </a:solidFill>
          <a:ln/>
        </p:spPr>
      </p:sp>
      <p:sp>
        <p:nvSpPr>
          <p:cNvPr id="17" name="Text 14"/>
          <p:cNvSpPr/>
          <p:nvPr/>
        </p:nvSpPr>
        <p:spPr>
          <a:xfrm>
            <a:off x="10302359" y="3763352"/>
            <a:ext cx="189548" cy="325754"/>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4</a:t>
            </a:r>
            <a:endParaRPr lang="en-US" sz="2450" dirty="0"/>
          </a:p>
        </p:txBody>
      </p:sp>
      <p:sp>
        <p:nvSpPr>
          <p:cNvPr id="18" name="Text 15"/>
          <p:cNvSpPr/>
          <p:nvPr/>
        </p:nvSpPr>
        <p:spPr>
          <a:xfrm>
            <a:off x="10840164" y="3763351"/>
            <a:ext cx="2615684" cy="325755"/>
          </a:xfrm>
          <a:prstGeom prst="rect">
            <a:avLst/>
          </a:prstGeom>
          <a:noFill/>
          <a:ln/>
        </p:spPr>
        <p:txBody>
          <a:bodyPr wrap="none" lIns="0" tIns="0" rIns="0" bIns="0" rtlCol="0" anchor="t"/>
          <a:lstStyle/>
          <a:p>
            <a:pPr marL="0" indent="0">
              <a:lnSpc>
                <a:spcPts val="2550"/>
              </a:lnSpc>
              <a:buNone/>
            </a:pPr>
            <a:r>
              <a:rPr lang="en-US" sz="2050" dirty="0">
                <a:solidFill>
                  <a:srgbClr val="746558"/>
                </a:solidFill>
                <a:latin typeface="Gelasio Semi Bold" pitchFamily="34" charset="0"/>
                <a:ea typeface="Gelasio Semi Bold" pitchFamily="34" charset="-122"/>
                <a:cs typeface="Gelasio Semi Bold" pitchFamily="34" charset="-120"/>
              </a:rPr>
              <a:t>Національна поліція</a:t>
            </a:r>
            <a:endParaRPr lang="en-US" sz="2050" dirty="0"/>
          </a:p>
        </p:txBody>
      </p:sp>
      <p:sp>
        <p:nvSpPr>
          <p:cNvPr id="19" name="Text 16"/>
          <p:cNvSpPr/>
          <p:nvPr/>
        </p:nvSpPr>
        <p:spPr>
          <a:xfrm>
            <a:off x="10840164" y="4480917"/>
            <a:ext cx="3060740" cy="333494"/>
          </a:xfrm>
          <a:prstGeom prst="rect">
            <a:avLst/>
          </a:prstGeom>
          <a:noFill/>
          <a:ln/>
        </p:spPr>
        <p:txBody>
          <a:bodyPr wrap="none" lIns="0" tIns="0" rIns="0" bIns="0" rtlCol="0" anchor="t"/>
          <a:lstStyle/>
          <a:p>
            <a:pPr marL="0" indent="0">
              <a:lnSpc>
                <a:spcPts val="2600"/>
              </a:lnSpc>
              <a:buNone/>
            </a:pPr>
            <a:r>
              <a:rPr lang="en-US" sz="1600" dirty="0">
                <a:solidFill>
                  <a:srgbClr val="746558"/>
                </a:solidFill>
                <a:latin typeface="Gelasio" pitchFamily="34" charset="0"/>
                <a:ea typeface="Gelasio" pitchFamily="34" charset="-122"/>
                <a:cs typeface="Gelasio" pitchFamily="34" charset="-120"/>
              </a:rPr>
              <a:t>Придбання оргтехніки.</a:t>
            </a:r>
            <a:endParaRPr lang="en-US" sz="1600" dirty="0"/>
          </a:p>
        </p:txBody>
      </p:sp>
      <p:sp>
        <p:nvSpPr>
          <p:cNvPr id="20" name="Shape 17"/>
          <p:cNvSpPr/>
          <p:nvPr/>
        </p:nvSpPr>
        <p:spPr>
          <a:xfrm>
            <a:off x="6216015" y="6708577"/>
            <a:ext cx="468987" cy="468987"/>
          </a:xfrm>
          <a:prstGeom prst="roundRect">
            <a:avLst>
              <a:gd name="adj" fmla="val 6668"/>
            </a:avLst>
          </a:prstGeom>
          <a:solidFill>
            <a:srgbClr val="EEE8DD"/>
          </a:solidFill>
          <a:ln/>
        </p:spPr>
      </p:sp>
      <p:sp>
        <p:nvSpPr>
          <p:cNvPr id="21" name="Text 18"/>
          <p:cNvSpPr/>
          <p:nvPr/>
        </p:nvSpPr>
        <p:spPr>
          <a:xfrm>
            <a:off x="6360200" y="6786682"/>
            <a:ext cx="180618" cy="31277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5</a:t>
            </a:r>
            <a:endParaRPr lang="en-US" sz="2450" dirty="0"/>
          </a:p>
        </p:txBody>
      </p:sp>
      <p:sp>
        <p:nvSpPr>
          <p:cNvPr id="22" name="Text 19"/>
          <p:cNvSpPr/>
          <p:nvPr/>
        </p:nvSpPr>
        <p:spPr>
          <a:xfrm>
            <a:off x="6893481" y="6708577"/>
            <a:ext cx="2818924" cy="325755"/>
          </a:xfrm>
          <a:prstGeom prst="rect">
            <a:avLst/>
          </a:prstGeom>
          <a:noFill/>
          <a:ln/>
        </p:spPr>
        <p:txBody>
          <a:bodyPr wrap="none" lIns="0" tIns="0" rIns="0" bIns="0" rtlCol="0" anchor="t"/>
          <a:lstStyle/>
          <a:p>
            <a:pPr marL="0" indent="0">
              <a:lnSpc>
                <a:spcPts val="2550"/>
              </a:lnSpc>
              <a:buNone/>
            </a:pPr>
            <a:r>
              <a:rPr lang="en-US" sz="2050" dirty="0">
                <a:solidFill>
                  <a:srgbClr val="746558"/>
                </a:solidFill>
                <a:latin typeface="Gelasio Semi Bold" pitchFamily="34" charset="0"/>
                <a:ea typeface="Gelasio Semi Bold" pitchFamily="34" charset="-122"/>
                <a:cs typeface="Gelasio Semi Bold" pitchFamily="34" charset="-120"/>
              </a:rPr>
              <a:t>Військова частина А…</a:t>
            </a:r>
            <a:endParaRPr lang="en-US" sz="2050" dirty="0"/>
          </a:p>
        </p:txBody>
      </p:sp>
      <p:sp>
        <p:nvSpPr>
          <p:cNvPr id="23" name="Text 20"/>
          <p:cNvSpPr/>
          <p:nvPr/>
        </p:nvSpPr>
        <p:spPr>
          <a:xfrm>
            <a:off x="6893481" y="7159347"/>
            <a:ext cx="7007304" cy="333494"/>
          </a:xfrm>
          <a:prstGeom prst="rect">
            <a:avLst/>
          </a:prstGeom>
          <a:noFill/>
          <a:ln/>
        </p:spPr>
        <p:txBody>
          <a:bodyPr wrap="none" lIns="0" tIns="0" rIns="0" bIns="0" rtlCol="0" anchor="t"/>
          <a:lstStyle/>
          <a:p>
            <a:pPr marL="0" indent="0">
              <a:lnSpc>
                <a:spcPts val="2600"/>
              </a:lnSpc>
              <a:buNone/>
            </a:pPr>
            <a:r>
              <a:rPr lang="en-US" sz="1600" dirty="0">
                <a:solidFill>
                  <a:srgbClr val="746558"/>
                </a:solidFill>
                <a:latin typeface="Gelasio" pitchFamily="34" charset="0"/>
                <a:ea typeface="Gelasio" pitchFamily="34" charset="-122"/>
                <a:cs typeface="Gelasio" pitchFamily="34" charset="-120"/>
              </a:rPr>
              <a:t>ремонт військової техніки.</a:t>
            </a:r>
            <a:endParaRPr lang="en-US" sz="1600" dirty="0"/>
          </a:p>
        </p:txBody>
      </p:sp>
      <p:pic>
        <p:nvPicPr>
          <p:cNvPr id="24" name="Рисунок 23" descr="467307151_10235840680506234_1195817845031307573_n (1).jpg"/>
          <p:cNvPicPr>
            <a:picLocks noChangeAspect="1"/>
          </p:cNvPicPr>
          <p:nvPr/>
        </p:nvPicPr>
        <p:blipFill>
          <a:blip r:embed="rId2"/>
          <a:stretch>
            <a:fillRect/>
          </a:stretch>
        </p:blipFill>
        <p:spPr>
          <a:xfrm>
            <a:off x="10302359" y="5091665"/>
            <a:ext cx="3813929" cy="2075858"/>
          </a:xfrm>
          <a:prstGeom prst="rect">
            <a:avLst/>
          </a:prstGeom>
          <a:ln>
            <a:noFill/>
          </a:ln>
          <a:effectLst/>
        </p:spPr>
      </p:pic>
      <p:pic>
        <p:nvPicPr>
          <p:cNvPr id="25" name="Picture 2"/>
          <p:cNvPicPr>
            <a:picLocks noChangeAspect="1" noChangeArrowheads="1"/>
          </p:cNvPicPr>
          <p:nvPr/>
        </p:nvPicPr>
        <p:blipFill>
          <a:blip r:embed="rId3"/>
          <a:srcRect/>
          <a:stretch>
            <a:fillRect/>
          </a:stretch>
        </p:blipFill>
        <p:spPr bwMode="auto">
          <a:xfrm>
            <a:off x="12003734" y="7762279"/>
            <a:ext cx="2626666" cy="467321"/>
          </a:xfrm>
          <a:prstGeom prst="rect">
            <a:avLst/>
          </a:prstGeom>
          <a:noFill/>
          <a:ln w="9525">
            <a:noFill/>
            <a:miter lim="800000"/>
            <a:headEnd/>
            <a:tailEnd/>
          </a:ln>
          <a:effectLst/>
        </p:spPr>
      </p:pic>
      <p:pic>
        <p:nvPicPr>
          <p:cNvPr id="26" name="Рисунок 25" descr="photo_2024-11-16_21-19-41.jpg"/>
          <p:cNvPicPr>
            <a:picLocks noChangeAspect="1"/>
          </p:cNvPicPr>
          <p:nvPr/>
        </p:nvPicPr>
        <p:blipFill>
          <a:blip r:embed="rId4"/>
          <a:srcRect l="6173" t="3269" r="7243" b="4301"/>
          <a:stretch>
            <a:fillRect/>
          </a:stretch>
        </p:blipFill>
        <p:spPr>
          <a:xfrm>
            <a:off x="1796415" y="4480917"/>
            <a:ext cx="2908935" cy="3281362"/>
          </a:xfrm>
          <a:prstGeom prst="rect">
            <a:avLst/>
          </a:prstGeom>
          <a:ln>
            <a:noFill/>
          </a:ln>
          <a:effectLst/>
        </p:spPr>
      </p:pic>
      <p:pic>
        <p:nvPicPr>
          <p:cNvPr id="27" name="Рисунок 26" descr="photo_2025-02-05_10-57-27.jpg"/>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t="42478" b="18482"/>
          <a:stretch>
            <a:fillRect/>
          </a:stretch>
        </p:blipFill>
        <p:spPr>
          <a:xfrm>
            <a:off x="985004" y="736640"/>
            <a:ext cx="4379399" cy="3039446"/>
          </a:xfrm>
          <a:prstGeom prst="rect">
            <a:avLst/>
          </a:prstGeom>
          <a:ln>
            <a:noFill/>
          </a:ln>
          <a:effectLst/>
        </p:spPr>
      </p:pic>
      <p:sp>
        <p:nvSpPr>
          <p:cNvPr id="28" name="Text 20"/>
          <p:cNvSpPr/>
          <p:nvPr/>
        </p:nvSpPr>
        <p:spPr>
          <a:xfrm>
            <a:off x="6988255" y="7645241"/>
            <a:ext cx="7007304" cy="333494"/>
          </a:xfrm>
          <a:prstGeom prst="rect">
            <a:avLst/>
          </a:prstGeom>
          <a:noFill/>
          <a:ln/>
        </p:spPr>
        <p:txBody>
          <a:bodyPr wrap="none" lIns="0" tIns="0" rIns="0" bIns="0" rtlCol="0" anchor="t"/>
          <a:lstStyle/>
          <a:p>
            <a:pPr marL="0" indent="0">
              <a:lnSpc>
                <a:spcPts val="2600"/>
              </a:lnSpc>
              <a:buNone/>
            </a:pP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6" name="Shape 1">
            <a:extLst>
              <a:ext uri="{FF2B5EF4-FFF2-40B4-BE49-F238E27FC236}">
                <a16:creationId xmlns:a16="http://schemas.microsoft.com/office/drawing/2014/main" id="{3F428790-D5F1-4977-9698-4924E92DCEE0}"/>
              </a:ext>
            </a:extLst>
          </p:cNvPr>
          <p:cNvSpPr/>
          <p:nvPr/>
        </p:nvSpPr>
        <p:spPr>
          <a:xfrm>
            <a:off x="9873841" y="7613011"/>
            <a:ext cx="4747220" cy="578465"/>
          </a:xfrm>
          <a:prstGeom prst="roundRect">
            <a:avLst>
              <a:gd name="adj" fmla="val 1674"/>
            </a:avLst>
          </a:prstGeom>
          <a:solidFill>
            <a:srgbClr val="F9F6F0"/>
          </a:solidFill>
          <a:ln/>
        </p:spPr>
      </p:sp>
      <p:sp>
        <p:nvSpPr>
          <p:cNvPr id="25" name="Shape 1">
            <a:extLst>
              <a:ext uri="{FF2B5EF4-FFF2-40B4-BE49-F238E27FC236}">
                <a16:creationId xmlns:a16="http://schemas.microsoft.com/office/drawing/2014/main" id="{7A0A43A8-8819-4999-A766-54DC938B3314}"/>
              </a:ext>
            </a:extLst>
          </p:cNvPr>
          <p:cNvSpPr/>
          <p:nvPr/>
        </p:nvSpPr>
        <p:spPr>
          <a:xfrm>
            <a:off x="217189" y="797386"/>
            <a:ext cx="14196020" cy="7108364"/>
          </a:xfrm>
          <a:prstGeom prst="roundRect">
            <a:avLst>
              <a:gd name="adj" fmla="val 0"/>
            </a:avLst>
          </a:prstGeom>
          <a:solidFill>
            <a:srgbClr val="EEE8DD"/>
          </a:solidFill>
          <a:ln/>
        </p:spPr>
      </p:sp>
      <p:sp>
        <p:nvSpPr>
          <p:cNvPr id="2" name="Text 0"/>
          <p:cNvSpPr/>
          <p:nvPr/>
        </p:nvSpPr>
        <p:spPr>
          <a:xfrm>
            <a:off x="3524905" y="75238"/>
            <a:ext cx="8268929" cy="1103868"/>
          </a:xfrm>
          <a:prstGeom prst="rect">
            <a:avLst/>
          </a:prstGeom>
          <a:noFill/>
          <a:ln/>
        </p:spPr>
        <p:txBody>
          <a:bodyPr wrap="square" lIns="0" tIns="0" rIns="0" bIns="0" rtlCol="0" anchor="t"/>
          <a:lstStyle/>
          <a:p>
            <a:pPr marL="0" indent="0" algn="ctr">
              <a:lnSpc>
                <a:spcPts val="5550"/>
              </a:lnSpc>
              <a:buNone/>
            </a:pPr>
            <a:r>
              <a:rPr lang="uk-UA" sz="4450" b="1" dirty="0">
                <a:solidFill>
                  <a:srgbClr val="484237"/>
                </a:solidFill>
                <a:latin typeface="Gelasio Semi Bold" pitchFamily="34" charset="0"/>
                <a:ea typeface="Gelasio Semi Bold" pitchFamily="34" charset="-122"/>
                <a:cs typeface="Gelasio Semi Bold" pitchFamily="34" charset="-120"/>
              </a:rPr>
              <a:t>О</a:t>
            </a:r>
            <a:r>
              <a:rPr lang="en-US" sz="4450" b="1" dirty="0" err="1">
                <a:solidFill>
                  <a:srgbClr val="484237"/>
                </a:solidFill>
                <a:latin typeface="Gelasio Semi Bold" pitchFamily="34" charset="0"/>
                <a:ea typeface="Gelasio Semi Bold" pitchFamily="34" charset="-122"/>
                <a:cs typeface="Gelasio Semi Bold" pitchFamily="34" charset="-120"/>
              </a:rPr>
              <a:t>світ</a:t>
            </a:r>
            <a:r>
              <a:rPr lang="uk-UA" sz="4450" b="1" dirty="0">
                <a:solidFill>
                  <a:srgbClr val="484237"/>
                </a:solidFill>
                <a:latin typeface="Gelasio Semi Bold" pitchFamily="34" charset="0"/>
                <a:ea typeface="Gelasio Semi Bold" pitchFamily="34" charset="-122"/>
                <a:cs typeface="Gelasio Semi Bold" pitchFamily="34" charset="-120"/>
              </a:rPr>
              <a:t>а</a:t>
            </a:r>
            <a:endParaRPr lang="en-US" sz="4450" b="1" dirty="0"/>
          </a:p>
        </p:txBody>
      </p:sp>
      <p:pic>
        <p:nvPicPr>
          <p:cNvPr id="7" name="Рисунок 6">
            <a:extLst>
              <a:ext uri="{FF2B5EF4-FFF2-40B4-BE49-F238E27FC236}">
                <a16:creationId xmlns:a16="http://schemas.microsoft.com/office/drawing/2014/main" id="{B0E6A842-0A90-4088-AFB5-C674AF35F481}"/>
              </a:ext>
            </a:extLst>
          </p:cNvPr>
          <p:cNvPicPr>
            <a:picLocks noChangeAspect="1"/>
          </p:cNvPicPr>
          <p:nvPr/>
        </p:nvPicPr>
        <p:blipFill>
          <a:blip r:embed="rId3"/>
          <a:stretch>
            <a:fillRect/>
          </a:stretch>
        </p:blipFill>
        <p:spPr>
          <a:xfrm>
            <a:off x="426833" y="1035083"/>
            <a:ext cx="2200089" cy="2930400"/>
          </a:xfrm>
          <a:prstGeom prst="rect">
            <a:avLst/>
          </a:prstGeom>
        </p:spPr>
      </p:pic>
      <p:pic>
        <p:nvPicPr>
          <p:cNvPr id="12" name="Рисунок 11">
            <a:extLst>
              <a:ext uri="{FF2B5EF4-FFF2-40B4-BE49-F238E27FC236}">
                <a16:creationId xmlns:a16="http://schemas.microsoft.com/office/drawing/2014/main" id="{F6396CA7-67D2-445C-82D0-18277E1BCDC2}"/>
              </a:ext>
            </a:extLst>
          </p:cNvPr>
          <p:cNvPicPr>
            <a:picLocks noChangeAspect="1"/>
          </p:cNvPicPr>
          <p:nvPr/>
        </p:nvPicPr>
        <p:blipFill>
          <a:blip r:embed="rId4"/>
          <a:stretch>
            <a:fillRect/>
          </a:stretch>
        </p:blipFill>
        <p:spPr>
          <a:xfrm>
            <a:off x="3320994" y="1004316"/>
            <a:ext cx="2200089" cy="2930400"/>
          </a:xfrm>
          <a:prstGeom prst="rect">
            <a:avLst/>
          </a:prstGeom>
        </p:spPr>
      </p:pic>
      <p:pic>
        <p:nvPicPr>
          <p:cNvPr id="14" name="Рисунок 13">
            <a:extLst>
              <a:ext uri="{FF2B5EF4-FFF2-40B4-BE49-F238E27FC236}">
                <a16:creationId xmlns:a16="http://schemas.microsoft.com/office/drawing/2014/main" id="{2E584084-A8BA-483D-9261-58AB26B936A1}"/>
              </a:ext>
            </a:extLst>
          </p:cNvPr>
          <p:cNvPicPr>
            <a:picLocks noChangeAspect="1"/>
          </p:cNvPicPr>
          <p:nvPr/>
        </p:nvPicPr>
        <p:blipFill>
          <a:blip r:embed="rId5"/>
          <a:stretch>
            <a:fillRect/>
          </a:stretch>
        </p:blipFill>
        <p:spPr>
          <a:xfrm>
            <a:off x="9109316" y="1004316"/>
            <a:ext cx="2200089" cy="2930400"/>
          </a:xfrm>
          <a:prstGeom prst="rect">
            <a:avLst/>
          </a:prstGeom>
        </p:spPr>
      </p:pic>
      <p:pic>
        <p:nvPicPr>
          <p:cNvPr id="16" name="Рисунок 15">
            <a:extLst>
              <a:ext uri="{FF2B5EF4-FFF2-40B4-BE49-F238E27FC236}">
                <a16:creationId xmlns:a16="http://schemas.microsoft.com/office/drawing/2014/main" id="{D33B1C9E-5666-4466-ACB3-86718BA48E35}"/>
              </a:ext>
            </a:extLst>
          </p:cNvPr>
          <p:cNvPicPr>
            <a:picLocks noChangeAspect="1"/>
          </p:cNvPicPr>
          <p:nvPr/>
        </p:nvPicPr>
        <p:blipFill>
          <a:blip r:embed="rId6"/>
          <a:stretch>
            <a:fillRect/>
          </a:stretch>
        </p:blipFill>
        <p:spPr>
          <a:xfrm>
            <a:off x="12003477" y="1035083"/>
            <a:ext cx="2200089" cy="2930400"/>
          </a:xfrm>
          <a:prstGeom prst="rect">
            <a:avLst/>
          </a:prstGeom>
        </p:spPr>
      </p:pic>
      <p:pic>
        <p:nvPicPr>
          <p:cNvPr id="20" name="Рисунок 19">
            <a:extLst>
              <a:ext uri="{FF2B5EF4-FFF2-40B4-BE49-F238E27FC236}">
                <a16:creationId xmlns:a16="http://schemas.microsoft.com/office/drawing/2014/main" id="{781DBAC9-B563-4F43-9478-0D5989EC1FD7}"/>
              </a:ext>
            </a:extLst>
          </p:cNvPr>
          <p:cNvPicPr>
            <a:picLocks noChangeAspect="1"/>
          </p:cNvPicPr>
          <p:nvPr/>
        </p:nvPicPr>
        <p:blipFill>
          <a:blip r:embed="rId7"/>
          <a:stretch>
            <a:fillRect/>
          </a:stretch>
        </p:blipFill>
        <p:spPr>
          <a:xfrm>
            <a:off x="6215155" y="1026751"/>
            <a:ext cx="2200089" cy="2930400"/>
          </a:xfrm>
          <a:prstGeom prst="rect">
            <a:avLst/>
          </a:prstGeom>
        </p:spPr>
      </p:pic>
      <p:pic>
        <p:nvPicPr>
          <p:cNvPr id="2054" name="Picture 6" descr="Возможно, это изображение 3 человека">
            <a:extLst>
              <a:ext uri="{FF2B5EF4-FFF2-40B4-BE49-F238E27FC236}">
                <a16:creationId xmlns:a16="http://schemas.microsoft.com/office/drawing/2014/main" id="{63E912FC-524A-4411-B405-9518381AA7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4915" y="4264118"/>
            <a:ext cx="3425572" cy="3123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Нет описания фото.">
            <a:extLst>
              <a:ext uri="{FF2B5EF4-FFF2-40B4-BE49-F238E27FC236}">
                <a16:creationId xmlns:a16="http://schemas.microsoft.com/office/drawing/2014/main" id="{C4D38222-AFC1-4F28-9E49-C36CA81B4B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6250" y="4077114"/>
            <a:ext cx="2625033" cy="33381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Нет описания фото.">
            <a:extLst>
              <a:ext uri="{FF2B5EF4-FFF2-40B4-BE49-F238E27FC236}">
                <a16:creationId xmlns:a16="http://schemas.microsoft.com/office/drawing/2014/main" id="{E6503BCB-44A2-4714-9D69-F56593DDFC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833" y="4094056"/>
            <a:ext cx="3318653" cy="3321216"/>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F9D30208-966C-482C-8194-617E7BC004EA}"/>
              </a:ext>
            </a:extLst>
          </p:cNvPr>
          <p:cNvPicPr>
            <a:picLocks noChangeAspect="1"/>
          </p:cNvPicPr>
          <p:nvPr/>
        </p:nvPicPr>
        <p:blipFill>
          <a:blip r:embed="rId11"/>
          <a:stretch>
            <a:fillRect/>
          </a:stretch>
        </p:blipFill>
        <p:spPr>
          <a:xfrm>
            <a:off x="3932562" y="4094056"/>
            <a:ext cx="4060966" cy="333815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13" name="Shape 1">
            <a:extLst>
              <a:ext uri="{FF2B5EF4-FFF2-40B4-BE49-F238E27FC236}">
                <a16:creationId xmlns:a16="http://schemas.microsoft.com/office/drawing/2014/main" id="{4B0C9A66-BD3A-4587-AE98-8433FCD7C527}"/>
              </a:ext>
            </a:extLst>
          </p:cNvPr>
          <p:cNvSpPr/>
          <p:nvPr/>
        </p:nvSpPr>
        <p:spPr>
          <a:xfrm>
            <a:off x="605830" y="1862221"/>
            <a:ext cx="13418740" cy="1166706"/>
          </a:xfrm>
          <a:prstGeom prst="roundRect">
            <a:avLst>
              <a:gd name="adj" fmla="val 1674"/>
            </a:avLst>
          </a:prstGeom>
          <a:solidFill>
            <a:srgbClr val="EEE8DD"/>
          </a:solidFill>
          <a:ln/>
        </p:spPr>
      </p:sp>
      <p:sp>
        <p:nvSpPr>
          <p:cNvPr id="2" name="Text 0"/>
          <p:cNvSpPr/>
          <p:nvPr/>
        </p:nvSpPr>
        <p:spPr>
          <a:xfrm>
            <a:off x="2272605" y="313921"/>
            <a:ext cx="9531787" cy="708779"/>
          </a:xfrm>
          <a:prstGeom prst="rect">
            <a:avLst/>
          </a:prstGeom>
          <a:noFill/>
          <a:ln/>
        </p:spPr>
        <p:txBody>
          <a:bodyPr wrap="none" lIns="0" tIns="0" rIns="0" bIns="0" rtlCol="0" anchor="t"/>
          <a:lstStyle/>
          <a:p>
            <a:pPr marL="0" indent="0" algn="ctr">
              <a:lnSpc>
                <a:spcPts val="5550"/>
              </a:lnSpc>
              <a:buNone/>
            </a:pPr>
            <a:r>
              <a:rPr lang="en-US" sz="4450" dirty="0">
                <a:solidFill>
                  <a:srgbClr val="484237"/>
                </a:solidFill>
                <a:latin typeface="Times New Roman" panose="02020603050405020304" pitchFamily="18" charset="0"/>
                <a:ea typeface="Gelasio Semi Bold" pitchFamily="34" charset="-122"/>
                <a:cs typeface="Times New Roman" panose="02020603050405020304" pitchFamily="18" charset="0"/>
              </a:rPr>
              <a:t>Школа: Інфраструктура та безпека</a:t>
            </a:r>
            <a:endParaRPr lang="en-US" sz="4450" dirty="0">
              <a:latin typeface="Times New Roman" panose="02020603050405020304" pitchFamily="18" charset="0"/>
              <a:cs typeface="Times New Roman" panose="02020603050405020304" pitchFamily="18" charset="0"/>
            </a:endParaRPr>
          </a:p>
        </p:txBody>
      </p:sp>
      <p:sp>
        <p:nvSpPr>
          <p:cNvPr id="3" name="Text 1"/>
          <p:cNvSpPr/>
          <p:nvPr/>
        </p:nvSpPr>
        <p:spPr>
          <a:xfrm>
            <a:off x="4270414" y="1262059"/>
            <a:ext cx="6089571" cy="354330"/>
          </a:xfrm>
          <a:prstGeom prst="rect">
            <a:avLst/>
          </a:prstGeom>
          <a:noFill/>
          <a:ln/>
        </p:spPr>
        <p:txBody>
          <a:bodyPr wrap="none" lIns="0" tIns="0" rIns="0" bIns="0" rtlCol="0" anchor="t"/>
          <a:lstStyle/>
          <a:p>
            <a:pPr marL="0" indent="0" algn="ctr">
              <a:lnSpc>
                <a:spcPts val="2750"/>
              </a:lnSpc>
              <a:buNone/>
            </a:pPr>
            <a:r>
              <a:rPr lang="en-US" sz="2200" b="1" dirty="0">
                <a:solidFill>
                  <a:srgbClr val="484237"/>
                </a:solidFill>
                <a:latin typeface="Times New Roman" panose="02020603050405020304" pitchFamily="18" charset="0"/>
                <a:ea typeface="Gelasio Semi Bold" pitchFamily="34" charset="-122"/>
                <a:cs typeface="Times New Roman" panose="02020603050405020304" pitchFamily="18" charset="0"/>
              </a:rPr>
              <a:t>Нарощування площі найпростіших укриттів</a:t>
            </a:r>
            <a:endParaRPr lang="en-US" sz="2200" b="1" dirty="0">
              <a:latin typeface="Times New Roman" panose="02020603050405020304" pitchFamily="18" charset="0"/>
              <a:cs typeface="Times New Roman" panose="02020603050405020304" pitchFamily="18" charset="0"/>
            </a:endParaRPr>
          </a:p>
        </p:txBody>
      </p:sp>
      <p:sp>
        <p:nvSpPr>
          <p:cNvPr id="4" name="Text 2"/>
          <p:cNvSpPr/>
          <p:nvPr/>
        </p:nvSpPr>
        <p:spPr>
          <a:xfrm>
            <a:off x="605830" y="1855748"/>
            <a:ext cx="13913604" cy="2451180"/>
          </a:xfrm>
          <a:prstGeom prst="rect">
            <a:avLst/>
          </a:prstGeom>
          <a:noFill/>
          <a:ln/>
        </p:spPr>
        <p:txBody>
          <a:bodyPr wrap="squar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У 2024 році продовжувалося нарощування площі найпростіших укриттів у навчальних закладах громади. Зокрема, у Великодальницькому ліцеї № 1 було завершено облаштування укриття на 1000 осіб. Додатково укриттями забезпечені учні Великодальницького ліцею № 2 (на 70 осіб) та Петродолинського ліцею (на 100 осіб).</a:t>
            </a:r>
            <a:endParaRPr lang="en-US" sz="1750" dirty="0"/>
          </a:p>
        </p:txBody>
      </p:sp>
      <p:sp>
        <p:nvSpPr>
          <p:cNvPr id="5" name="Text 3"/>
          <p:cNvSpPr/>
          <p:nvPr/>
        </p:nvSpPr>
        <p:spPr>
          <a:xfrm>
            <a:off x="7038499" y="2904173"/>
            <a:ext cx="3063478" cy="354330"/>
          </a:xfrm>
          <a:prstGeom prst="rect">
            <a:avLst/>
          </a:prstGeom>
          <a:noFill/>
          <a:ln/>
        </p:spPr>
        <p:txBody>
          <a:bodyPr wrap="none" lIns="0" tIns="0" rIns="0" bIns="0" rtlCol="0" anchor="t"/>
          <a:lstStyle/>
          <a:p>
            <a:pPr marL="0" indent="0">
              <a:lnSpc>
                <a:spcPts val="2750"/>
              </a:lnSpc>
              <a:buNone/>
            </a:pPr>
            <a:endParaRPr lang="en-US" sz="2200" dirty="0"/>
          </a:p>
        </p:txBody>
      </p:sp>
      <p:pic>
        <p:nvPicPr>
          <p:cNvPr id="7" name="Рисунок 6" descr="photo_2024-12-09_01-52-56.jpg"/>
          <p:cNvPicPr>
            <a:picLocks noChangeAspect="1"/>
          </p:cNvPicPr>
          <p:nvPr/>
        </p:nvPicPr>
        <p:blipFill>
          <a:blip r:embed="rId3"/>
          <a:srcRect t="5020" b="11843"/>
          <a:stretch>
            <a:fillRect/>
          </a:stretch>
        </p:blipFill>
        <p:spPr>
          <a:xfrm>
            <a:off x="9015014" y="4114800"/>
            <a:ext cx="5177990" cy="3228629"/>
          </a:xfrm>
          <a:prstGeom prst="rect">
            <a:avLst/>
          </a:prstGeom>
        </p:spPr>
      </p:pic>
      <p:pic>
        <p:nvPicPr>
          <p:cNvPr id="8" name="Рисунок 7" descr="photo_2024-12-09_01-52-56 (2).jpg"/>
          <p:cNvPicPr>
            <a:picLocks noChangeAspect="1"/>
          </p:cNvPicPr>
          <p:nvPr/>
        </p:nvPicPr>
        <p:blipFill>
          <a:blip r:embed="rId4"/>
          <a:srcRect t="11481" b="25445"/>
          <a:stretch>
            <a:fillRect/>
          </a:stretch>
        </p:blipFill>
        <p:spPr>
          <a:xfrm>
            <a:off x="605830" y="3804634"/>
            <a:ext cx="4498273" cy="2127941"/>
          </a:xfrm>
          <a:prstGeom prst="rect">
            <a:avLst/>
          </a:prstGeom>
        </p:spPr>
      </p:pic>
      <p:pic>
        <p:nvPicPr>
          <p:cNvPr id="9" name="Рисунок 8" descr="469708247_10236461769873080_5813329930363988490_n.jpg"/>
          <p:cNvPicPr>
            <a:picLocks noChangeAspect="1"/>
          </p:cNvPicPr>
          <p:nvPr/>
        </p:nvPicPr>
        <p:blipFill>
          <a:blip r:embed="rId5"/>
          <a:srcRect t="35289"/>
          <a:stretch>
            <a:fillRect/>
          </a:stretch>
        </p:blipFill>
        <p:spPr>
          <a:xfrm>
            <a:off x="801756" y="6063365"/>
            <a:ext cx="3960472" cy="1922135"/>
          </a:xfrm>
          <a:prstGeom prst="rect">
            <a:avLst/>
          </a:prstGeom>
        </p:spPr>
      </p:pic>
      <p:pic>
        <p:nvPicPr>
          <p:cNvPr id="12" name="Рисунок 11" descr="photo_2024-12-09_01-52-57 (3).jpg">
            <a:extLst>
              <a:ext uri="{FF2B5EF4-FFF2-40B4-BE49-F238E27FC236}">
                <a16:creationId xmlns:a16="http://schemas.microsoft.com/office/drawing/2014/main" id="{D04D5053-B1DB-4C5D-AD54-D8B67FCF8F22}"/>
              </a:ext>
            </a:extLst>
          </p:cNvPr>
          <p:cNvPicPr>
            <a:picLocks noChangeAspect="1"/>
          </p:cNvPicPr>
          <p:nvPr/>
        </p:nvPicPr>
        <p:blipFill>
          <a:blip r:embed="rId6"/>
          <a:stretch>
            <a:fillRect/>
          </a:stretch>
        </p:blipFill>
        <p:spPr>
          <a:xfrm>
            <a:off x="5462987" y="3803335"/>
            <a:ext cx="2989580" cy="3986106"/>
          </a:xfrm>
          <a:prstGeom prst="rect">
            <a:avLst/>
          </a:prstGeom>
        </p:spPr>
      </p:pic>
      <p:sp>
        <p:nvSpPr>
          <p:cNvPr id="14" name="Shape 1">
            <a:extLst>
              <a:ext uri="{FF2B5EF4-FFF2-40B4-BE49-F238E27FC236}">
                <a16:creationId xmlns:a16="http://schemas.microsoft.com/office/drawing/2014/main" id="{B05FAB58-D161-4E51-82C4-F09F3752888F}"/>
              </a:ext>
            </a:extLst>
          </p:cNvPr>
          <p:cNvSpPr/>
          <p:nvPr/>
        </p:nvSpPr>
        <p:spPr>
          <a:xfrm>
            <a:off x="10122276" y="7510351"/>
            <a:ext cx="4508124" cy="719249"/>
          </a:xfrm>
          <a:prstGeom prst="roundRect">
            <a:avLst>
              <a:gd name="adj" fmla="val 0"/>
            </a:avLst>
          </a:prstGeom>
          <a:solidFill>
            <a:srgbClr val="F9F6F0"/>
          </a:solid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86670B92-35CB-4380-804F-805CBCADCB93}"/>
              </a:ext>
            </a:extLst>
          </p:cNvPr>
          <p:cNvSpPr/>
          <p:nvPr/>
        </p:nvSpPr>
        <p:spPr>
          <a:xfrm>
            <a:off x="167787" y="203200"/>
            <a:ext cx="3693914" cy="7823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Text 0"/>
          <p:cNvSpPr/>
          <p:nvPr/>
        </p:nvSpPr>
        <p:spPr>
          <a:xfrm>
            <a:off x="4870756" y="758785"/>
            <a:ext cx="7814310" cy="1187291"/>
          </a:xfrm>
          <a:prstGeom prst="rect">
            <a:avLst/>
          </a:prstGeom>
          <a:noFill/>
          <a:ln/>
        </p:spPr>
        <p:txBody>
          <a:bodyPr wrap="square" lIns="0" tIns="0" rIns="0" bIns="0" rtlCol="0" anchor="t"/>
          <a:lstStyle/>
          <a:p>
            <a:pPr marL="0" indent="0">
              <a:lnSpc>
                <a:spcPts val="4650"/>
              </a:lnSpc>
              <a:buNone/>
            </a:pPr>
            <a:r>
              <a:rPr lang="en-US" sz="3700" dirty="0">
                <a:solidFill>
                  <a:srgbClr val="484237"/>
                </a:solidFill>
                <a:latin typeface="Gelasio Semi Bold" pitchFamily="34" charset="0"/>
                <a:ea typeface="Gelasio Semi Bold" pitchFamily="34" charset="-122"/>
                <a:cs typeface="Gelasio Semi Bold" pitchFamily="34" charset="-120"/>
              </a:rPr>
              <a:t>Школа: Матеріально-технічне забезпечення</a:t>
            </a:r>
            <a:endParaRPr lang="en-US" sz="3700" dirty="0"/>
          </a:p>
        </p:txBody>
      </p:sp>
      <p:sp>
        <p:nvSpPr>
          <p:cNvPr id="4" name="Shape 1"/>
          <p:cNvSpPr/>
          <p:nvPr/>
        </p:nvSpPr>
        <p:spPr>
          <a:xfrm>
            <a:off x="4870756" y="2444710"/>
            <a:ext cx="427434" cy="427434"/>
          </a:xfrm>
          <a:prstGeom prst="roundRect">
            <a:avLst>
              <a:gd name="adj" fmla="val 6667"/>
            </a:avLst>
          </a:prstGeom>
          <a:solidFill>
            <a:srgbClr val="EEE8DD"/>
          </a:solidFill>
          <a:ln/>
        </p:spPr>
      </p:sp>
      <p:sp>
        <p:nvSpPr>
          <p:cNvPr id="5" name="Text 2"/>
          <p:cNvSpPr/>
          <p:nvPr/>
        </p:nvSpPr>
        <p:spPr>
          <a:xfrm>
            <a:off x="5017203" y="2515910"/>
            <a:ext cx="134422" cy="284917"/>
          </a:xfrm>
          <a:prstGeom prst="rect">
            <a:avLst/>
          </a:prstGeom>
          <a:noFill/>
          <a:ln/>
        </p:spPr>
        <p:txBody>
          <a:bodyPr wrap="none" lIns="0" tIns="0" rIns="0" bIns="0" rtlCol="0" anchor="t"/>
          <a:lstStyle/>
          <a:p>
            <a:pPr marL="0" indent="0" algn="ctr">
              <a:lnSpc>
                <a:spcPts val="2200"/>
              </a:lnSpc>
              <a:buNone/>
            </a:pPr>
            <a:r>
              <a:rPr lang="en-US" sz="2200" dirty="0">
                <a:solidFill>
                  <a:srgbClr val="746558"/>
                </a:solidFill>
                <a:latin typeface="Gelasio Semi Bold" pitchFamily="34" charset="0"/>
                <a:ea typeface="Gelasio Semi Bold" pitchFamily="34" charset="-122"/>
                <a:cs typeface="Gelasio Semi Bold" pitchFamily="34" charset="-120"/>
              </a:rPr>
              <a:t>1</a:t>
            </a:r>
            <a:endParaRPr lang="en-US" sz="2200" dirty="0"/>
          </a:p>
        </p:txBody>
      </p:sp>
      <p:sp>
        <p:nvSpPr>
          <p:cNvPr id="6" name="Text 3"/>
          <p:cNvSpPr/>
          <p:nvPr/>
        </p:nvSpPr>
        <p:spPr>
          <a:xfrm>
            <a:off x="5488095" y="2444710"/>
            <a:ext cx="2375773" cy="296823"/>
          </a:xfrm>
          <a:prstGeom prst="rect">
            <a:avLst/>
          </a:prstGeom>
          <a:noFill/>
          <a:ln/>
        </p:spPr>
        <p:txBody>
          <a:bodyPr wrap="none" lIns="0" tIns="0" rIns="0" bIns="0" rtlCol="0" anchor="t"/>
          <a:lstStyle/>
          <a:p>
            <a:pPr marL="0" indent="0">
              <a:lnSpc>
                <a:spcPts val="2300"/>
              </a:lnSpc>
              <a:buNone/>
            </a:pPr>
            <a:r>
              <a:rPr lang="en-US" sz="1850" dirty="0">
                <a:solidFill>
                  <a:srgbClr val="746558"/>
                </a:solidFill>
                <a:latin typeface="Gelasio Semi Bold" pitchFamily="34" charset="0"/>
                <a:ea typeface="Gelasio Semi Bold" pitchFamily="34" charset="-122"/>
                <a:cs typeface="Gelasio Semi Bold" pitchFamily="34" charset="-120"/>
              </a:rPr>
              <a:t>Оснащення укриттів</a:t>
            </a:r>
            <a:endParaRPr lang="en-US" sz="1850" dirty="0"/>
          </a:p>
        </p:txBody>
      </p:sp>
      <p:sp>
        <p:nvSpPr>
          <p:cNvPr id="7" name="Text 4"/>
          <p:cNvSpPr/>
          <p:nvPr/>
        </p:nvSpPr>
        <p:spPr>
          <a:xfrm>
            <a:off x="5488095" y="2855476"/>
            <a:ext cx="3194923" cy="2735699"/>
          </a:xfrm>
          <a:prstGeom prst="rect">
            <a:avLst/>
          </a:prstGeom>
          <a:noFill/>
          <a:ln/>
        </p:spPr>
        <p:txBody>
          <a:bodyPr wrap="square" lIns="0" tIns="0" rIns="0" bIns="0" rtlCol="0" anchor="t"/>
          <a:lstStyle/>
          <a:p>
            <a:pPr marL="0" indent="0">
              <a:lnSpc>
                <a:spcPts val="2350"/>
              </a:lnSpc>
              <a:buNone/>
            </a:pPr>
            <a:r>
              <a:rPr lang="en-US" sz="1450" dirty="0">
                <a:solidFill>
                  <a:srgbClr val="746558"/>
                </a:solidFill>
                <a:latin typeface="Gelasio" pitchFamily="34" charset="0"/>
                <a:ea typeface="Gelasio" pitchFamily="34" charset="-122"/>
                <a:cs typeface="Gelasio" pitchFamily="34" charset="-120"/>
              </a:rPr>
              <a:t>У 2024 році здійснено закупівлю кондиціонера для обігріву найпростішого укриття Петродолинського ліцею. Також встановлено рекуператори у всіх найпростіших укриттях закладів освіти. Крім того, в ліцеях № 1 та № 2 проведено облаштування укриттів меблями.</a:t>
            </a:r>
            <a:endParaRPr lang="en-US" sz="1450" dirty="0"/>
          </a:p>
        </p:txBody>
      </p:sp>
      <p:sp>
        <p:nvSpPr>
          <p:cNvPr id="8" name="Shape 5"/>
          <p:cNvSpPr/>
          <p:nvPr/>
        </p:nvSpPr>
        <p:spPr>
          <a:xfrm>
            <a:off x="8872923" y="2444710"/>
            <a:ext cx="427434" cy="427434"/>
          </a:xfrm>
          <a:prstGeom prst="roundRect">
            <a:avLst>
              <a:gd name="adj" fmla="val 6667"/>
            </a:avLst>
          </a:prstGeom>
          <a:solidFill>
            <a:srgbClr val="EEE8DD"/>
          </a:solidFill>
          <a:ln/>
        </p:spPr>
      </p:sp>
      <p:sp>
        <p:nvSpPr>
          <p:cNvPr id="9" name="Text 6"/>
          <p:cNvSpPr/>
          <p:nvPr/>
        </p:nvSpPr>
        <p:spPr>
          <a:xfrm>
            <a:off x="9000320" y="2515910"/>
            <a:ext cx="172641" cy="284917"/>
          </a:xfrm>
          <a:prstGeom prst="rect">
            <a:avLst/>
          </a:prstGeom>
          <a:noFill/>
          <a:ln/>
        </p:spPr>
        <p:txBody>
          <a:bodyPr wrap="none" lIns="0" tIns="0" rIns="0" bIns="0" rtlCol="0" anchor="t"/>
          <a:lstStyle/>
          <a:p>
            <a:pPr marL="0" indent="0" algn="ctr">
              <a:lnSpc>
                <a:spcPts val="2200"/>
              </a:lnSpc>
              <a:buNone/>
            </a:pPr>
            <a:r>
              <a:rPr lang="en-US" sz="2200" dirty="0">
                <a:solidFill>
                  <a:srgbClr val="746558"/>
                </a:solidFill>
                <a:latin typeface="Gelasio Semi Bold" pitchFamily="34" charset="0"/>
                <a:ea typeface="Gelasio Semi Bold" pitchFamily="34" charset="-122"/>
                <a:cs typeface="Gelasio Semi Bold" pitchFamily="34" charset="-120"/>
              </a:rPr>
              <a:t>2</a:t>
            </a:r>
            <a:endParaRPr lang="en-US" sz="2200" dirty="0"/>
          </a:p>
        </p:txBody>
      </p:sp>
      <p:sp>
        <p:nvSpPr>
          <p:cNvPr id="10" name="Text 7"/>
          <p:cNvSpPr/>
          <p:nvPr/>
        </p:nvSpPr>
        <p:spPr>
          <a:xfrm>
            <a:off x="9490262" y="2444710"/>
            <a:ext cx="2469118" cy="296823"/>
          </a:xfrm>
          <a:prstGeom prst="rect">
            <a:avLst/>
          </a:prstGeom>
          <a:noFill/>
          <a:ln/>
        </p:spPr>
        <p:txBody>
          <a:bodyPr wrap="none" lIns="0" tIns="0" rIns="0" bIns="0" rtlCol="0" anchor="t"/>
          <a:lstStyle/>
          <a:p>
            <a:pPr marL="0" indent="0">
              <a:lnSpc>
                <a:spcPts val="2300"/>
              </a:lnSpc>
              <a:buNone/>
            </a:pPr>
            <a:r>
              <a:rPr lang="en-US" sz="1850" dirty="0">
                <a:solidFill>
                  <a:srgbClr val="746558"/>
                </a:solidFill>
                <a:latin typeface="Gelasio Semi Bold" pitchFamily="34" charset="0"/>
                <a:ea typeface="Gelasio Semi Bold" pitchFamily="34" charset="-122"/>
                <a:cs typeface="Gelasio Semi Bold" pitchFamily="34" charset="-120"/>
              </a:rPr>
              <a:t>Енергетична безпека</a:t>
            </a:r>
            <a:endParaRPr lang="en-US" sz="1850" dirty="0"/>
          </a:p>
        </p:txBody>
      </p:sp>
      <p:sp>
        <p:nvSpPr>
          <p:cNvPr id="11" name="Text 8"/>
          <p:cNvSpPr/>
          <p:nvPr/>
        </p:nvSpPr>
        <p:spPr>
          <a:xfrm>
            <a:off x="9490262" y="2855476"/>
            <a:ext cx="3194923" cy="2735699"/>
          </a:xfrm>
          <a:prstGeom prst="rect">
            <a:avLst/>
          </a:prstGeom>
          <a:noFill/>
          <a:ln/>
        </p:spPr>
        <p:txBody>
          <a:bodyPr wrap="square" lIns="0" tIns="0" rIns="0" bIns="0" rtlCol="0" anchor="t"/>
          <a:lstStyle/>
          <a:p>
            <a:pPr marL="0" indent="0">
              <a:lnSpc>
                <a:spcPts val="2350"/>
              </a:lnSpc>
              <a:buNone/>
            </a:pPr>
            <a:r>
              <a:rPr lang="en-US" sz="1450" dirty="0">
                <a:solidFill>
                  <a:srgbClr val="746558"/>
                </a:solidFill>
                <a:latin typeface="Gelasio" pitchFamily="34" charset="0"/>
                <a:ea typeface="Gelasio" pitchFamily="34" charset="-122"/>
                <a:cs typeface="Gelasio" pitchFamily="34" charset="-120"/>
              </a:rPr>
              <a:t>У 2024 році було встановлено джерела резервного живлення (генератори) у Великодальницькому ліцеї № 2 та Петродолинському ліцеї. Це дозволить забезпечити безперебійне електропостачання у разі відключення електроенергії.</a:t>
            </a:r>
            <a:endParaRPr lang="en-US" sz="1450" dirty="0"/>
          </a:p>
        </p:txBody>
      </p:sp>
      <p:sp>
        <p:nvSpPr>
          <p:cNvPr id="12" name="Shape 9"/>
          <p:cNvSpPr/>
          <p:nvPr/>
        </p:nvSpPr>
        <p:spPr>
          <a:xfrm>
            <a:off x="4870756" y="5994797"/>
            <a:ext cx="427434" cy="427434"/>
          </a:xfrm>
          <a:prstGeom prst="roundRect">
            <a:avLst>
              <a:gd name="adj" fmla="val 6667"/>
            </a:avLst>
          </a:prstGeom>
          <a:solidFill>
            <a:srgbClr val="EEE8DD"/>
          </a:solidFill>
          <a:ln/>
        </p:spPr>
      </p:sp>
      <p:sp>
        <p:nvSpPr>
          <p:cNvPr id="13" name="Text 10"/>
          <p:cNvSpPr/>
          <p:nvPr/>
        </p:nvSpPr>
        <p:spPr>
          <a:xfrm>
            <a:off x="4998629" y="6065996"/>
            <a:ext cx="171688" cy="284917"/>
          </a:xfrm>
          <a:prstGeom prst="rect">
            <a:avLst/>
          </a:prstGeom>
          <a:noFill/>
          <a:ln/>
        </p:spPr>
        <p:txBody>
          <a:bodyPr wrap="none" lIns="0" tIns="0" rIns="0" bIns="0" rtlCol="0" anchor="t"/>
          <a:lstStyle/>
          <a:p>
            <a:pPr marL="0" indent="0" algn="ctr">
              <a:lnSpc>
                <a:spcPts val="2200"/>
              </a:lnSpc>
              <a:buNone/>
            </a:pPr>
            <a:r>
              <a:rPr lang="en-US" sz="2200" dirty="0">
                <a:solidFill>
                  <a:srgbClr val="746558"/>
                </a:solidFill>
                <a:latin typeface="Gelasio Semi Bold" pitchFamily="34" charset="0"/>
                <a:ea typeface="Gelasio Semi Bold" pitchFamily="34" charset="-122"/>
                <a:cs typeface="Gelasio Semi Bold" pitchFamily="34" charset="-120"/>
              </a:rPr>
              <a:t>3</a:t>
            </a:r>
            <a:endParaRPr lang="en-US" sz="2200" dirty="0"/>
          </a:p>
        </p:txBody>
      </p:sp>
      <p:sp>
        <p:nvSpPr>
          <p:cNvPr id="14" name="Text 11"/>
          <p:cNvSpPr/>
          <p:nvPr/>
        </p:nvSpPr>
        <p:spPr>
          <a:xfrm>
            <a:off x="5488095" y="5994797"/>
            <a:ext cx="4365665" cy="296823"/>
          </a:xfrm>
          <a:prstGeom prst="rect">
            <a:avLst/>
          </a:prstGeom>
          <a:noFill/>
          <a:ln/>
        </p:spPr>
        <p:txBody>
          <a:bodyPr wrap="none" lIns="0" tIns="0" rIns="0" bIns="0" rtlCol="0" anchor="t"/>
          <a:lstStyle/>
          <a:p>
            <a:pPr marL="0" indent="0">
              <a:lnSpc>
                <a:spcPts val="2300"/>
              </a:lnSpc>
              <a:buNone/>
            </a:pPr>
            <a:r>
              <a:rPr lang="en-US" sz="1850" dirty="0">
                <a:solidFill>
                  <a:srgbClr val="746558"/>
                </a:solidFill>
                <a:latin typeface="Gelasio Semi Bold" pitchFamily="34" charset="0"/>
                <a:ea typeface="Gelasio Semi Bold" pitchFamily="34" charset="-122"/>
                <a:cs typeface="Gelasio Semi Bold" pitchFamily="34" charset="-120"/>
              </a:rPr>
              <a:t>Удосконалення навчального процесу</a:t>
            </a:r>
            <a:endParaRPr lang="en-US" sz="1850" dirty="0"/>
          </a:p>
        </p:txBody>
      </p:sp>
      <p:sp>
        <p:nvSpPr>
          <p:cNvPr id="15" name="Text 12"/>
          <p:cNvSpPr/>
          <p:nvPr/>
        </p:nvSpPr>
        <p:spPr>
          <a:xfrm>
            <a:off x="5488095" y="6405562"/>
            <a:ext cx="7196971" cy="607933"/>
          </a:xfrm>
          <a:prstGeom prst="rect">
            <a:avLst/>
          </a:prstGeom>
          <a:noFill/>
          <a:ln/>
        </p:spPr>
        <p:txBody>
          <a:bodyPr wrap="square" lIns="0" tIns="0" rIns="0" bIns="0" rtlCol="0" anchor="t"/>
          <a:lstStyle/>
          <a:p>
            <a:pPr marL="0" indent="0">
              <a:lnSpc>
                <a:spcPts val="2350"/>
              </a:lnSpc>
              <a:buNone/>
            </a:pPr>
            <a:r>
              <a:rPr lang="en-US" sz="1450" dirty="0">
                <a:solidFill>
                  <a:srgbClr val="746558"/>
                </a:solidFill>
                <a:latin typeface="Gelasio" pitchFamily="34" charset="0"/>
                <a:ea typeface="Gelasio" pitchFamily="34" charset="-122"/>
                <a:cs typeface="Gelasio" pitchFamily="34" charset="-120"/>
              </a:rPr>
              <a:t>Проведено закупівлі на обладнання та облаштування харчоблоків, а також здійснено модернізацію мережі інтернет у всіх закладах освіти.</a:t>
            </a:r>
            <a:endParaRPr lang="en-US" sz="1450" dirty="0"/>
          </a:p>
        </p:txBody>
      </p:sp>
      <p:pic>
        <p:nvPicPr>
          <p:cNvPr id="17" name="Рисунок 16" descr="photo_2024-12-30_22-07-09.jpg"/>
          <p:cNvPicPr>
            <a:picLocks noChangeAspect="1"/>
          </p:cNvPicPr>
          <p:nvPr/>
        </p:nvPicPr>
        <p:blipFill>
          <a:blip r:embed="rId3"/>
          <a:stretch>
            <a:fillRect/>
          </a:stretch>
        </p:blipFill>
        <p:spPr>
          <a:xfrm>
            <a:off x="436879" y="337860"/>
            <a:ext cx="3122026" cy="2341520"/>
          </a:xfrm>
          <a:prstGeom prst="rect">
            <a:avLst/>
          </a:prstGeom>
        </p:spPr>
      </p:pic>
      <p:pic>
        <p:nvPicPr>
          <p:cNvPr id="18" name="Рисунок 17" descr="photo_2024-11-27_23-50-37.jpg"/>
          <p:cNvPicPr>
            <a:picLocks noChangeAspect="1"/>
          </p:cNvPicPr>
          <p:nvPr/>
        </p:nvPicPr>
        <p:blipFill>
          <a:blip r:embed="rId4"/>
          <a:stretch>
            <a:fillRect/>
          </a:stretch>
        </p:blipFill>
        <p:spPr>
          <a:xfrm>
            <a:off x="436878" y="2789259"/>
            <a:ext cx="3122027" cy="2341520"/>
          </a:xfrm>
          <a:prstGeom prst="rect">
            <a:avLst/>
          </a:prstGeom>
        </p:spPr>
      </p:pic>
      <p:pic>
        <p:nvPicPr>
          <p:cNvPr id="20" name="Рисунок 19" descr="photo_2024-12-28_20-52-50.jpg"/>
          <p:cNvPicPr>
            <a:picLocks noChangeAspect="1"/>
          </p:cNvPicPr>
          <p:nvPr/>
        </p:nvPicPr>
        <p:blipFill>
          <a:blip r:embed="rId5"/>
          <a:stretch>
            <a:fillRect/>
          </a:stretch>
        </p:blipFill>
        <p:spPr>
          <a:xfrm>
            <a:off x="436879" y="5267285"/>
            <a:ext cx="3122028" cy="2624455"/>
          </a:xfrm>
          <a:prstGeom prst="rect">
            <a:avLst/>
          </a:prstGeom>
        </p:spPr>
      </p:pic>
      <p:pic>
        <p:nvPicPr>
          <p:cNvPr id="21" name="Picture 2"/>
          <p:cNvPicPr>
            <a:picLocks noChangeAspect="1" noChangeArrowheads="1"/>
          </p:cNvPicPr>
          <p:nvPr/>
        </p:nvPicPr>
        <p:blipFill>
          <a:blip r:embed="rId6"/>
          <a:srcRect/>
          <a:stretch>
            <a:fillRect/>
          </a:stretch>
        </p:blipFill>
        <p:spPr bwMode="auto">
          <a:xfrm>
            <a:off x="12003734" y="7762279"/>
            <a:ext cx="2626666" cy="467321"/>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srcRect/>
          <a:stretch>
            <a:fillRect/>
          </a:stretch>
        </p:blipFill>
        <p:spPr bwMode="auto">
          <a:xfrm>
            <a:off x="12003734" y="7762279"/>
            <a:ext cx="2626666" cy="467321"/>
          </a:xfrm>
          <a:prstGeom prst="rect">
            <a:avLst/>
          </a:prstGeom>
          <a:noFill/>
          <a:ln w="9525">
            <a:noFill/>
            <a:miter lim="800000"/>
            <a:headEnd/>
            <a:tailEnd/>
          </a:ln>
          <a:effectLst/>
        </p:spPr>
      </p:pic>
      <p:sp>
        <p:nvSpPr>
          <p:cNvPr id="20" name="Shape 1">
            <a:extLst>
              <a:ext uri="{FF2B5EF4-FFF2-40B4-BE49-F238E27FC236}">
                <a16:creationId xmlns:a16="http://schemas.microsoft.com/office/drawing/2014/main" id="{758CAF4B-17AA-48B8-AF9B-FA88C3F66ED7}"/>
              </a:ext>
            </a:extLst>
          </p:cNvPr>
          <p:cNvSpPr/>
          <p:nvPr/>
        </p:nvSpPr>
        <p:spPr>
          <a:xfrm>
            <a:off x="4904274" y="3424193"/>
            <a:ext cx="3902670" cy="4069477"/>
          </a:xfrm>
          <a:prstGeom prst="roundRect">
            <a:avLst>
              <a:gd name="adj" fmla="val 0"/>
            </a:avLst>
          </a:prstGeom>
          <a:solidFill>
            <a:srgbClr val="EEE8DD"/>
          </a:solidFill>
          <a:ln/>
        </p:spPr>
      </p:sp>
      <p:sp>
        <p:nvSpPr>
          <p:cNvPr id="19" name="Shape 1">
            <a:extLst>
              <a:ext uri="{FF2B5EF4-FFF2-40B4-BE49-F238E27FC236}">
                <a16:creationId xmlns:a16="http://schemas.microsoft.com/office/drawing/2014/main" id="{072C7376-9F33-47B0-A5A4-0957AD0FB1A8}"/>
              </a:ext>
            </a:extLst>
          </p:cNvPr>
          <p:cNvSpPr/>
          <p:nvPr/>
        </p:nvSpPr>
        <p:spPr>
          <a:xfrm>
            <a:off x="893961" y="3451898"/>
            <a:ext cx="3718244" cy="2303278"/>
          </a:xfrm>
          <a:prstGeom prst="roundRect">
            <a:avLst>
              <a:gd name="adj" fmla="val 0"/>
            </a:avLst>
          </a:prstGeom>
          <a:solidFill>
            <a:srgbClr val="EEE8DD"/>
          </a:solidFill>
          <a:ln/>
        </p:spPr>
      </p:sp>
      <p:sp>
        <p:nvSpPr>
          <p:cNvPr id="21" name="Shape 1">
            <a:extLst>
              <a:ext uri="{FF2B5EF4-FFF2-40B4-BE49-F238E27FC236}">
                <a16:creationId xmlns:a16="http://schemas.microsoft.com/office/drawing/2014/main" id="{A4DB148E-2931-46A2-8DB6-8D8FCAF7B429}"/>
              </a:ext>
            </a:extLst>
          </p:cNvPr>
          <p:cNvSpPr/>
          <p:nvPr/>
        </p:nvSpPr>
        <p:spPr>
          <a:xfrm>
            <a:off x="9099013" y="3424193"/>
            <a:ext cx="4775200" cy="4555356"/>
          </a:xfrm>
          <a:prstGeom prst="roundRect">
            <a:avLst>
              <a:gd name="adj" fmla="val 0"/>
            </a:avLst>
          </a:prstGeom>
          <a:solidFill>
            <a:srgbClr val="EEE8DD"/>
          </a:solidFill>
          <a:ln/>
        </p:spPr>
      </p:sp>
      <p:sp>
        <p:nvSpPr>
          <p:cNvPr id="3" name="Text 0"/>
          <p:cNvSpPr/>
          <p:nvPr/>
        </p:nvSpPr>
        <p:spPr>
          <a:xfrm>
            <a:off x="1182370" y="250051"/>
            <a:ext cx="12529066" cy="1408509"/>
          </a:xfrm>
          <a:prstGeom prst="rect">
            <a:avLst/>
          </a:prstGeom>
          <a:noFill/>
          <a:ln/>
        </p:spPr>
        <p:txBody>
          <a:bodyPr wrap="square" lIns="0" tIns="0" rIns="0" bIns="0" rtlCol="0" anchor="t"/>
          <a:lstStyle/>
          <a:p>
            <a:pPr marL="0" indent="0" algn="ctr">
              <a:lnSpc>
                <a:spcPts val="5500"/>
              </a:lnSpc>
              <a:buNone/>
            </a:pPr>
            <a:r>
              <a:rPr lang="en-US" sz="4400" dirty="0">
                <a:solidFill>
                  <a:srgbClr val="484237"/>
                </a:solidFill>
                <a:latin typeface="Gelasio Semi Bold" pitchFamily="34" charset="0"/>
                <a:ea typeface="Gelasio Semi Bold" pitchFamily="34" charset="-122"/>
                <a:cs typeface="Gelasio Semi Bold" pitchFamily="34" charset="-120"/>
              </a:rPr>
              <a:t>Школа: Капітальні та </a:t>
            </a:r>
            <a:r>
              <a:rPr lang="en-US" sz="4400" dirty="0" err="1">
                <a:solidFill>
                  <a:srgbClr val="484237"/>
                </a:solidFill>
                <a:latin typeface="Gelasio Semi Bold" pitchFamily="34" charset="0"/>
                <a:ea typeface="Gelasio Semi Bold" pitchFamily="34" charset="-122"/>
                <a:cs typeface="Gelasio Semi Bold" pitchFamily="34" charset="-120"/>
              </a:rPr>
              <a:t>поточні</a:t>
            </a:r>
            <a:r>
              <a:rPr lang="en-US" sz="4400" dirty="0">
                <a:solidFill>
                  <a:srgbClr val="484237"/>
                </a:solidFill>
                <a:latin typeface="Gelasio Semi Bold" pitchFamily="34" charset="0"/>
                <a:ea typeface="Gelasio Semi Bold" pitchFamily="34" charset="-122"/>
                <a:cs typeface="Gelasio Semi Bold" pitchFamily="34" charset="-120"/>
              </a:rPr>
              <a:t> </a:t>
            </a:r>
            <a:r>
              <a:rPr lang="en-US" sz="4400" dirty="0" err="1">
                <a:solidFill>
                  <a:srgbClr val="484237"/>
                </a:solidFill>
                <a:latin typeface="Gelasio Semi Bold" pitchFamily="34" charset="0"/>
                <a:ea typeface="Gelasio Semi Bold" pitchFamily="34" charset="-122"/>
                <a:cs typeface="Gelasio Semi Bold" pitchFamily="34" charset="-120"/>
              </a:rPr>
              <a:t>ремонти</a:t>
            </a:r>
            <a:r>
              <a:rPr lang="uk-UA" sz="4400" dirty="0">
                <a:solidFill>
                  <a:srgbClr val="484237"/>
                </a:solidFill>
                <a:latin typeface="Gelasio Semi Bold" pitchFamily="34" charset="0"/>
                <a:ea typeface="Gelasio Semi Bold" pitchFamily="34" charset="-122"/>
                <a:cs typeface="Gelasio Semi Bold" pitchFamily="34" charset="-120"/>
              </a:rPr>
              <a:t> та пожежна безпека</a:t>
            </a:r>
            <a:endParaRPr lang="en-US" sz="4400" dirty="0"/>
          </a:p>
        </p:txBody>
      </p:sp>
      <p:pic>
        <p:nvPicPr>
          <p:cNvPr id="4" name="Image 1" descr="preencoded.png"/>
          <p:cNvPicPr>
            <a:picLocks noChangeAspect="1"/>
          </p:cNvPicPr>
          <p:nvPr/>
        </p:nvPicPr>
        <p:blipFill>
          <a:blip r:embed="rId4"/>
          <a:stretch>
            <a:fillRect/>
          </a:stretch>
        </p:blipFill>
        <p:spPr>
          <a:xfrm>
            <a:off x="997944" y="1972175"/>
            <a:ext cx="563404" cy="563404"/>
          </a:xfrm>
          <a:prstGeom prst="rect">
            <a:avLst/>
          </a:prstGeom>
        </p:spPr>
      </p:pic>
      <p:sp>
        <p:nvSpPr>
          <p:cNvPr id="5" name="Text 1"/>
          <p:cNvSpPr/>
          <p:nvPr/>
        </p:nvSpPr>
        <p:spPr>
          <a:xfrm>
            <a:off x="997944" y="2758737"/>
            <a:ext cx="2817019" cy="352068"/>
          </a:xfrm>
          <a:prstGeom prst="rect">
            <a:avLst/>
          </a:prstGeom>
          <a:noFill/>
          <a:ln/>
        </p:spPr>
        <p:txBody>
          <a:bodyPr wrap="none" lIns="0" tIns="0" rIns="0" bIns="0" rtlCol="0" anchor="t"/>
          <a:lstStyle/>
          <a:p>
            <a:pPr marL="0" indent="0" algn="l">
              <a:lnSpc>
                <a:spcPts val="2750"/>
              </a:lnSpc>
              <a:buNone/>
            </a:pPr>
            <a:r>
              <a:rPr lang="en-US" sz="2000" b="1" dirty="0">
                <a:solidFill>
                  <a:srgbClr val="746558"/>
                </a:solidFill>
                <a:latin typeface="Times New Roman" panose="02020603050405020304" pitchFamily="18" charset="0"/>
                <a:ea typeface="Gelasio Semi Bold" pitchFamily="34" charset="-122"/>
                <a:cs typeface="Times New Roman" panose="02020603050405020304" pitchFamily="18" charset="0"/>
              </a:rPr>
              <a:t>Капітальні ремонти</a:t>
            </a:r>
            <a:endParaRPr lang="en-US" sz="2000" b="1" dirty="0">
              <a:latin typeface="Times New Roman" panose="02020603050405020304" pitchFamily="18" charset="0"/>
              <a:cs typeface="Times New Roman" panose="02020603050405020304" pitchFamily="18" charset="0"/>
            </a:endParaRPr>
          </a:p>
        </p:txBody>
      </p:sp>
      <p:sp>
        <p:nvSpPr>
          <p:cNvPr id="6" name="Text 2"/>
          <p:cNvSpPr/>
          <p:nvPr/>
        </p:nvSpPr>
        <p:spPr>
          <a:xfrm>
            <a:off x="997944" y="3505776"/>
            <a:ext cx="3614261" cy="2163128"/>
          </a:xfrm>
          <a:prstGeom prst="rect">
            <a:avLst/>
          </a:prstGeom>
          <a:noFill/>
          <a:ln/>
        </p:spPr>
        <p:txBody>
          <a:bodyPr wrap="square" lIns="0" tIns="0" rIns="0" bIns="0" rtlCol="0" anchor="t"/>
          <a:lstStyle/>
          <a:p>
            <a:pPr marL="0" indent="0" algn="l">
              <a:lnSpc>
                <a:spcPts val="2800"/>
              </a:lnSpc>
              <a:buNone/>
            </a:pP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У 2024 році здійснено ремонт системи відеоспостереження у Петродолинському ліцеї. Крім того, проведено ремонт системи внутрішнього водопостачання у Петродолинському ліцеї.</a:t>
            </a:r>
            <a:endParaRPr lang="en-US" sz="200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5090002" y="1971948"/>
            <a:ext cx="563404" cy="563404"/>
          </a:xfrm>
          <a:prstGeom prst="rect">
            <a:avLst/>
          </a:prstGeom>
        </p:spPr>
      </p:pic>
      <p:sp>
        <p:nvSpPr>
          <p:cNvPr id="8" name="Text 3"/>
          <p:cNvSpPr/>
          <p:nvPr/>
        </p:nvSpPr>
        <p:spPr>
          <a:xfrm>
            <a:off x="5090002" y="2758737"/>
            <a:ext cx="2817019" cy="352068"/>
          </a:xfrm>
          <a:prstGeom prst="rect">
            <a:avLst/>
          </a:prstGeom>
          <a:noFill/>
          <a:ln/>
        </p:spPr>
        <p:txBody>
          <a:bodyPr wrap="none" lIns="0" tIns="0" rIns="0" bIns="0" rtlCol="0" anchor="t"/>
          <a:lstStyle/>
          <a:p>
            <a:pPr marL="0" indent="0" algn="l">
              <a:lnSpc>
                <a:spcPts val="2750"/>
              </a:lnSpc>
              <a:buNone/>
            </a:pPr>
            <a:r>
              <a:rPr lang="en-US" sz="2000" b="1" dirty="0">
                <a:solidFill>
                  <a:srgbClr val="746558"/>
                </a:solidFill>
                <a:latin typeface="Times New Roman" panose="02020603050405020304" pitchFamily="18" charset="0"/>
                <a:ea typeface="Gelasio Semi Bold" pitchFamily="34" charset="-122"/>
                <a:cs typeface="Times New Roman" panose="02020603050405020304" pitchFamily="18" charset="0"/>
              </a:rPr>
              <a:t>Поточні ремонти</a:t>
            </a:r>
            <a:endParaRPr lang="en-US" sz="2000" b="1" dirty="0">
              <a:latin typeface="Times New Roman" panose="02020603050405020304" pitchFamily="18" charset="0"/>
              <a:cs typeface="Times New Roman" panose="02020603050405020304" pitchFamily="18" charset="0"/>
            </a:endParaRPr>
          </a:p>
        </p:txBody>
      </p:sp>
      <p:sp>
        <p:nvSpPr>
          <p:cNvPr id="9" name="Text 4"/>
          <p:cNvSpPr/>
          <p:nvPr/>
        </p:nvSpPr>
        <p:spPr>
          <a:xfrm>
            <a:off x="5047934" y="3500232"/>
            <a:ext cx="3614380" cy="3965734"/>
          </a:xfrm>
          <a:prstGeom prst="rect">
            <a:avLst/>
          </a:prstGeom>
          <a:noFill/>
          <a:ln/>
        </p:spPr>
        <p:txBody>
          <a:bodyPr wrap="square" lIns="0" tIns="0" rIns="0" bIns="0" rtlCol="0" anchor="t"/>
          <a:lstStyle/>
          <a:p>
            <a:pPr marL="0" indent="0" algn="l">
              <a:lnSpc>
                <a:spcPts val="2800"/>
              </a:lnSpc>
              <a:buNone/>
            </a:pP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Здійснено поточний ремонт вимощення у Розселенській початковій школі. Також придбано будівельні матеріали, сантехнічне обладнання та електрообладнання для ремонту найпростішого укриття Великодальницького ліцею № 1. Завершено ремонт електрощитової у Великодальницькому ліцеї № 2.</a:t>
            </a:r>
            <a:endParaRPr lang="en-US" sz="2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F22A078-44E1-4763-8F86-D10769CFA102}"/>
              </a:ext>
            </a:extLst>
          </p:cNvPr>
          <p:cNvSpPr txBox="1"/>
          <p:nvPr/>
        </p:nvSpPr>
        <p:spPr>
          <a:xfrm>
            <a:off x="9099013" y="3342682"/>
            <a:ext cx="4775200" cy="4522200"/>
          </a:xfrm>
          <a:prstGeom prst="rect">
            <a:avLst/>
          </a:prstGeom>
          <a:noFill/>
        </p:spPr>
        <p:txBody>
          <a:bodyPr wrap="square">
            <a:spAutoFit/>
          </a:bodyPr>
          <a:lstStyle/>
          <a:p>
            <a:pPr marL="0" indent="0">
              <a:lnSpc>
                <a:spcPts val="2850"/>
              </a:lnSpc>
              <a:buNone/>
            </a:pP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Важливу</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роль</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відіграють</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протипожежні</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заходи</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У 2024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році</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було</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встановлено</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пожежні</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гідранти</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на</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території</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Великодальницького</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ліцею</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 1.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Також</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здійснено</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обробку</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дерев'яних</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конструкцій</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будівель</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закладів</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освіти</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Ремонт</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системи</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протипожежної</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сигналізації</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проведено</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у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всіх</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закладах</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загальної</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середньої</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освіти</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Крім</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того</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всі</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укриття</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оснащені</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первинними</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засобами</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пожежогасіння</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шанцевим</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інвентарем</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та</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ліхтарями</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для</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резервного</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000" dirty="0" err="1">
                <a:solidFill>
                  <a:srgbClr val="746558"/>
                </a:solidFill>
                <a:latin typeface="Times New Roman" panose="02020603050405020304" pitchFamily="18" charset="0"/>
                <a:ea typeface="Gelasio" pitchFamily="34" charset="-122"/>
                <a:cs typeface="Times New Roman" panose="02020603050405020304" pitchFamily="18" charset="0"/>
              </a:rPr>
              <a:t>живлення</a:t>
            </a: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A3B9FF4-D4C9-4F42-88FE-01655183F28D}"/>
              </a:ext>
            </a:extLst>
          </p:cNvPr>
          <p:cNvSpPr txBox="1"/>
          <p:nvPr/>
        </p:nvSpPr>
        <p:spPr>
          <a:xfrm>
            <a:off x="9099013" y="2678894"/>
            <a:ext cx="4775200" cy="427809"/>
          </a:xfrm>
          <a:prstGeom prst="rect">
            <a:avLst/>
          </a:prstGeom>
          <a:noFill/>
        </p:spPr>
        <p:txBody>
          <a:bodyPr wrap="square">
            <a:spAutoFit/>
          </a:bodyPr>
          <a:lstStyle/>
          <a:p>
            <a:pPr marL="0" indent="0">
              <a:lnSpc>
                <a:spcPts val="2750"/>
              </a:lnSpc>
              <a:buNone/>
            </a:pPr>
            <a:r>
              <a:rPr lang="en-US" sz="2000" b="1" dirty="0" err="1">
                <a:solidFill>
                  <a:srgbClr val="484237"/>
                </a:solidFill>
                <a:latin typeface="Times New Roman" panose="02020603050405020304" pitchFamily="18" charset="0"/>
                <a:ea typeface="Gelasio Semi Bold" pitchFamily="34" charset="-122"/>
                <a:cs typeface="Times New Roman" panose="02020603050405020304" pitchFamily="18" charset="0"/>
              </a:rPr>
              <a:t>Протипожежні</a:t>
            </a:r>
            <a:r>
              <a:rPr lang="en-US" sz="2000" b="1" dirty="0">
                <a:solidFill>
                  <a:srgbClr val="484237"/>
                </a:solidFill>
                <a:latin typeface="Times New Roman" panose="02020603050405020304" pitchFamily="18" charset="0"/>
                <a:ea typeface="Gelasio Semi Bold" pitchFamily="34" charset="-122"/>
                <a:cs typeface="Times New Roman" panose="02020603050405020304" pitchFamily="18" charset="0"/>
              </a:rPr>
              <a:t> </a:t>
            </a:r>
            <a:r>
              <a:rPr lang="en-US" sz="2000" b="1" dirty="0" err="1">
                <a:solidFill>
                  <a:srgbClr val="484237"/>
                </a:solidFill>
                <a:latin typeface="Times New Roman" panose="02020603050405020304" pitchFamily="18" charset="0"/>
                <a:ea typeface="Gelasio Semi Bold" pitchFamily="34" charset="-122"/>
                <a:cs typeface="Times New Roman" panose="02020603050405020304" pitchFamily="18" charset="0"/>
              </a:rPr>
              <a:t>заходи</a:t>
            </a:r>
            <a:endParaRPr lang="en-US" sz="2000" b="1" dirty="0">
              <a:latin typeface="Times New Roman" panose="02020603050405020304" pitchFamily="18" charset="0"/>
              <a:cs typeface="Times New Roman" panose="02020603050405020304" pitchFamily="18" charset="0"/>
            </a:endParaRPr>
          </a:p>
        </p:txBody>
      </p:sp>
      <p:sp>
        <p:nvSpPr>
          <p:cNvPr id="2" name="Звезда: 4 точки 1">
            <a:extLst>
              <a:ext uri="{FF2B5EF4-FFF2-40B4-BE49-F238E27FC236}">
                <a16:creationId xmlns:a16="http://schemas.microsoft.com/office/drawing/2014/main" id="{B1C51CA8-DC3B-41C8-B657-CC2F5A53D280}"/>
              </a:ext>
            </a:extLst>
          </p:cNvPr>
          <p:cNvSpPr/>
          <p:nvPr/>
        </p:nvSpPr>
        <p:spPr>
          <a:xfrm>
            <a:off x="8976996" y="1970152"/>
            <a:ext cx="563404" cy="565200"/>
          </a:xfrm>
          <a:prstGeom prst="star4">
            <a:avLst>
              <a:gd name="adj" fmla="val 17606"/>
            </a:avLst>
          </a:prstGeom>
          <a:noFill/>
          <a:ln w="28575">
            <a:solidFill>
              <a:srgbClr val="856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19" name="Shape 1">
            <a:extLst>
              <a:ext uri="{FF2B5EF4-FFF2-40B4-BE49-F238E27FC236}">
                <a16:creationId xmlns:a16="http://schemas.microsoft.com/office/drawing/2014/main" id="{33F78EFC-E6C8-4AB0-818A-F6B4739857DE}"/>
              </a:ext>
            </a:extLst>
          </p:cNvPr>
          <p:cNvSpPr/>
          <p:nvPr/>
        </p:nvSpPr>
        <p:spPr>
          <a:xfrm>
            <a:off x="259977" y="520700"/>
            <a:ext cx="5522570" cy="7569199"/>
          </a:xfrm>
          <a:prstGeom prst="roundRect">
            <a:avLst>
              <a:gd name="adj" fmla="val 0"/>
            </a:avLst>
          </a:prstGeom>
          <a:solidFill>
            <a:srgbClr val="EEE8DD"/>
          </a:solidFill>
          <a:ln/>
        </p:spPr>
      </p:sp>
      <p:sp>
        <p:nvSpPr>
          <p:cNvPr id="3" name="Text 0"/>
          <p:cNvSpPr/>
          <p:nvPr/>
        </p:nvSpPr>
        <p:spPr>
          <a:xfrm>
            <a:off x="6175296" y="676037"/>
            <a:ext cx="7766209" cy="1230154"/>
          </a:xfrm>
          <a:prstGeom prst="rect">
            <a:avLst/>
          </a:prstGeom>
          <a:noFill/>
          <a:ln/>
        </p:spPr>
        <p:txBody>
          <a:bodyPr wrap="square" lIns="0" tIns="0" rIns="0" bIns="0" rtlCol="0" anchor="t"/>
          <a:lstStyle/>
          <a:p>
            <a:pPr marL="0" indent="0">
              <a:lnSpc>
                <a:spcPts val="4800"/>
              </a:lnSpc>
              <a:buNone/>
            </a:pPr>
            <a:r>
              <a:rPr lang="en-US" sz="3850" dirty="0">
                <a:solidFill>
                  <a:srgbClr val="484237"/>
                </a:solidFill>
                <a:latin typeface="Gelasio Semi Bold" pitchFamily="34" charset="0"/>
                <a:ea typeface="Gelasio Semi Bold" pitchFamily="34" charset="-122"/>
                <a:cs typeface="Gelasio Semi Bold" pitchFamily="34" charset="-120"/>
              </a:rPr>
              <a:t>Садки: Інфраструктура та безпека</a:t>
            </a:r>
            <a:endParaRPr lang="en-US" sz="3850" dirty="0"/>
          </a:p>
        </p:txBody>
      </p:sp>
      <p:sp>
        <p:nvSpPr>
          <p:cNvPr id="4" name="Shape 1"/>
          <p:cNvSpPr/>
          <p:nvPr/>
        </p:nvSpPr>
        <p:spPr>
          <a:xfrm>
            <a:off x="6459141" y="2201466"/>
            <a:ext cx="22860" cy="5352098"/>
          </a:xfrm>
          <a:prstGeom prst="roundRect">
            <a:avLst>
              <a:gd name="adj" fmla="val 129169"/>
            </a:avLst>
          </a:prstGeom>
          <a:solidFill>
            <a:srgbClr val="D4CEC3"/>
          </a:solidFill>
          <a:ln/>
        </p:spPr>
      </p:sp>
      <p:sp>
        <p:nvSpPr>
          <p:cNvPr id="5" name="Shape 2"/>
          <p:cNvSpPr/>
          <p:nvPr/>
        </p:nvSpPr>
        <p:spPr>
          <a:xfrm>
            <a:off x="6669167" y="2632948"/>
            <a:ext cx="688896" cy="22860"/>
          </a:xfrm>
          <a:prstGeom prst="roundRect">
            <a:avLst>
              <a:gd name="adj" fmla="val 129169"/>
            </a:avLst>
          </a:prstGeom>
          <a:solidFill>
            <a:srgbClr val="D4CEC3"/>
          </a:solidFill>
          <a:ln/>
        </p:spPr>
      </p:sp>
      <p:sp>
        <p:nvSpPr>
          <p:cNvPr id="6" name="Shape 3"/>
          <p:cNvSpPr/>
          <p:nvPr/>
        </p:nvSpPr>
        <p:spPr>
          <a:xfrm>
            <a:off x="6249114" y="2422922"/>
            <a:ext cx="442913" cy="442913"/>
          </a:xfrm>
          <a:prstGeom prst="roundRect">
            <a:avLst>
              <a:gd name="adj" fmla="val 6667"/>
            </a:avLst>
          </a:prstGeom>
          <a:solidFill>
            <a:srgbClr val="EEE8DD"/>
          </a:solidFill>
          <a:ln/>
        </p:spPr>
      </p:sp>
      <p:sp>
        <p:nvSpPr>
          <p:cNvPr id="7" name="Text 4"/>
          <p:cNvSpPr/>
          <p:nvPr/>
        </p:nvSpPr>
        <p:spPr>
          <a:xfrm>
            <a:off x="6400919" y="2496741"/>
            <a:ext cx="139303" cy="295275"/>
          </a:xfrm>
          <a:prstGeom prst="rect">
            <a:avLst/>
          </a:prstGeom>
          <a:noFill/>
          <a:ln/>
        </p:spPr>
        <p:txBody>
          <a:bodyPr wrap="none" lIns="0" tIns="0" rIns="0" bIns="0" rtlCol="0" anchor="t"/>
          <a:lstStyle/>
          <a:p>
            <a:pPr marL="0" indent="0" algn="ctr">
              <a:lnSpc>
                <a:spcPts val="2300"/>
              </a:lnSpc>
              <a:buNone/>
            </a:pPr>
            <a:r>
              <a:rPr lang="en-US" sz="2300" dirty="0">
                <a:solidFill>
                  <a:srgbClr val="746558"/>
                </a:solidFill>
                <a:latin typeface="Gelasio Semi Bold" pitchFamily="34" charset="0"/>
                <a:ea typeface="Gelasio Semi Bold" pitchFamily="34" charset="-122"/>
                <a:cs typeface="Gelasio Semi Bold" pitchFamily="34" charset="-120"/>
              </a:rPr>
              <a:t>1</a:t>
            </a:r>
            <a:endParaRPr lang="en-US" sz="2300" dirty="0"/>
          </a:p>
        </p:txBody>
      </p:sp>
      <p:sp>
        <p:nvSpPr>
          <p:cNvPr id="8" name="Text 5"/>
          <p:cNvSpPr/>
          <p:nvPr/>
        </p:nvSpPr>
        <p:spPr>
          <a:xfrm>
            <a:off x="7553206" y="2398276"/>
            <a:ext cx="6388298" cy="1574006"/>
          </a:xfrm>
          <a:prstGeom prst="rect">
            <a:avLst/>
          </a:prstGeom>
          <a:noFill/>
          <a:ln/>
        </p:spPr>
        <p:txBody>
          <a:bodyPr wrap="square" lIns="0" tIns="0" rIns="0" bIns="0" rtlCol="0" anchor="t"/>
          <a:lstStyle/>
          <a:p>
            <a:pPr marL="0" indent="0" algn="l">
              <a:lnSpc>
                <a:spcPts val="2450"/>
              </a:lnSpc>
              <a:buNone/>
            </a:pPr>
            <a:r>
              <a:rPr lang="en-US" sz="1550" dirty="0">
                <a:solidFill>
                  <a:srgbClr val="746558"/>
                </a:solidFill>
                <a:latin typeface="Gelasio" pitchFamily="34" charset="0"/>
                <a:ea typeface="Gelasio" pitchFamily="34" charset="-122"/>
                <a:cs typeface="Gelasio" pitchFamily="34" charset="-120"/>
              </a:rPr>
              <a:t>У 2024 році було завершено облаштування найпростішого укриття у Великодальницькому ліцеї ЗДО я/с "Золотий ключик". Таким чином, всі дошкільні навчальні заклади громади мають найпростіші укриття, здатні забезпечити безпеку вихованців та персоналу.</a:t>
            </a:r>
            <a:endParaRPr lang="en-US" sz="1550" dirty="0"/>
          </a:p>
        </p:txBody>
      </p:sp>
      <p:sp>
        <p:nvSpPr>
          <p:cNvPr id="9" name="Shape 6"/>
          <p:cNvSpPr/>
          <p:nvPr/>
        </p:nvSpPr>
        <p:spPr>
          <a:xfrm>
            <a:off x="6669167" y="4797385"/>
            <a:ext cx="688896" cy="22860"/>
          </a:xfrm>
          <a:prstGeom prst="roundRect">
            <a:avLst>
              <a:gd name="adj" fmla="val 129169"/>
            </a:avLst>
          </a:prstGeom>
          <a:solidFill>
            <a:srgbClr val="D4CEC3"/>
          </a:solidFill>
          <a:ln/>
        </p:spPr>
      </p:sp>
      <p:sp>
        <p:nvSpPr>
          <p:cNvPr id="10" name="Shape 7"/>
          <p:cNvSpPr/>
          <p:nvPr/>
        </p:nvSpPr>
        <p:spPr>
          <a:xfrm>
            <a:off x="6249114" y="4587359"/>
            <a:ext cx="442913" cy="442913"/>
          </a:xfrm>
          <a:prstGeom prst="roundRect">
            <a:avLst>
              <a:gd name="adj" fmla="val 6667"/>
            </a:avLst>
          </a:prstGeom>
          <a:solidFill>
            <a:srgbClr val="EEE8DD"/>
          </a:solidFill>
          <a:ln/>
        </p:spPr>
      </p:sp>
      <p:sp>
        <p:nvSpPr>
          <p:cNvPr id="11" name="Text 8"/>
          <p:cNvSpPr/>
          <p:nvPr/>
        </p:nvSpPr>
        <p:spPr>
          <a:xfrm>
            <a:off x="6381036" y="4661178"/>
            <a:ext cx="178951" cy="295275"/>
          </a:xfrm>
          <a:prstGeom prst="rect">
            <a:avLst/>
          </a:prstGeom>
          <a:noFill/>
          <a:ln/>
        </p:spPr>
        <p:txBody>
          <a:bodyPr wrap="none" lIns="0" tIns="0" rIns="0" bIns="0" rtlCol="0" anchor="t"/>
          <a:lstStyle/>
          <a:p>
            <a:pPr marL="0" indent="0" algn="ctr">
              <a:lnSpc>
                <a:spcPts val="2300"/>
              </a:lnSpc>
              <a:buNone/>
            </a:pPr>
            <a:r>
              <a:rPr lang="en-US" sz="2300" dirty="0">
                <a:solidFill>
                  <a:srgbClr val="746558"/>
                </a:solidFill>
                <a:latin typeface="Gelasio Semi Bold" pitchFamily="34" charset="0"/>
                <a:ea typeface="Gelasio Semi Bold" pitchFamily="34" charset="-122"/>
                <a:cs typeface="Gelasio Semi Bold" pitchFamily="34" charset="-120"/>
              </a:rPr>
              <a:t>2</a:t>
            </a:r>
            <a:endParaRPr lang="en-US" sz="2300" dirty="0"/>
          </a:p>
        </p:txBody>
      </p:sp>
      <p:sp>
        <p:nvSpPr>
          <p:cNvPr id="12" name="Text 9"/>
          <p:cNvSpPr/>
          <p:nvPr/>
        </p:nvSpPr>
        <p:spPr>
          <a:xfrm>
            <a:off x="7553206" y="4562713"/>
            <a:ext cx="6388298" cy="1574006"/>
          </a:xfrm>
          <a:prstGeom prst="rect">
            <a:avLst/>
          </a:prstGeom>
          <a:noFill/>
          <a:ln/>
        </p:spPr>
        <p:txBody>
          <a:bodyPr wrap="square" lIns="0" tIns="0" rIns="0" bIns="0" rtlCol="0" anchor="t"/>
          <a:lstStyle/>
          <a:p>
            <a:pPr marL="0" indent="0" algn="l">
              <a:lnSpc>
                <a:spcPts val="2450"/>
              </a:lnSpc>
              <a:buNone/>
            </a:pPr>
            <a:r>
              <a:rPr lang="en-US" sz="1550" dirty="0">
                <a:solidFill>
                  <a:srgbClr val="746558"/>
                </a:solidFill>
                <a:latin typeface="Gelasio" pitchFamily="34" charset="0"/>
                <a:ea typeface="Gelasio" pitchFamily="34" charset="-122"/>
                <a:cs typeface="Gelasio" pitchFamily="34" charset="-120"/>
              </a:rPr>
              <a:t>Важливу роль відіграють протипожежні заходи. У 2024 році було встановлено пожежні гідранти на території ЗДО я/с "Золотий ключик". Крім того, здійснено обробку дерев'яних конструкцій будівель закладів освіти. Встановлено протипожежні двері на входах до укриттів.</a:t>
            </a:r>
            <a:endParaRPr lang="en-US" sz="1550" dirty="0"/>
          </a:p>
        </p:txBody>
      </p:sp>
      <p:sp>
        <p:nvSpPr>
          <p:cNvPr id="13" name="Shape 10"/>
          <p:cNvSpPr/>
          <p:nvPr/>
        </p:nvSpPr>
        <p:spPr>
          <a:xfrm>
            <a:off x="6669167" y="6961823"/>
            <a:ext cx="688896" cy="22860"/>
          </a:xfrm>
          <a:prstGeom prst="roundRect">
            <a:avLst>
              <a:gd name="adj" fmla="val 129169"/>
            </a:avLst>
          </a:prstGeom>
          <a:solidFill>
            <a:srgbClr val="D4CEC3"/>
          </a:solidFill>
          <a:ln/>
        </p:spPr>
      </p:sp>
      <p:sp>
        <p:nvSpPr>
          <p:cNvPr id="14" name="Shape 11"/>
          <p:cNvSpPr/>
          <p:nvPr/>
        </p:nvSpPr>
        <p:spPr>
          <a:xfrm>
            <a:off x="6249114" y="6751796"/>
            <a:ext cx="442913" cy="442913"/>
          </a:xfrm>
          <a:prstGeom prst="roundRect">
            <a:avLst>
              <a:gd name="adj" fmla="val 6667"/>
            </a:avLst>
          </a:prstGeom>
          <a:solidFill>
            <a:srgbClr val="EEE8DD"/>
          </a:solidFill>
          <a:ln/>
        </p:spPr>
      </p:sp>
      <p:sp>
        <p:nvSpPr>
          <p:cNvPr id="15" name="Text 12"/>
          <p:cNvSpPr/>
          <p:nvPr/>
        </p:nvSpPr>
        <p:spPr>
          <a:xfrm>
            <a:off x="6381512" y="6825615"/>
            <a:ext cx="177998" cy="295275"/>
          </a:xfrm>
          <a:prstGeom prst="rect">
            <a:avLst/>
          </a:prstGeom>
          <a:noFill/>
          <a:ln/>
        </p:spPr>
        <p:txBody>
          <a:bodyPr wrap="none" lIns="0" tIns="0" rIns="0" bIns="0" rtlCol="0" anchor="t"/>
          <a:lstStyle/>
          <a:p>
            <a:pPr marL="0" indent="0" algn="ctr">
              <a:lnSpc>
                <a:spcPts val="2300"/>
              </a:lnSpc>
              <a:buNone/>
            </a:pPr>
            <a:r>
              <a:rPr lang="en-US" sz="2300" dirty="0">
                <a:solidFill>
                  <a:srgbClr val="746558"/>
                </a:solidFill>
                <a:latin typeface="Gelasio Semi Bold" pitchFamily="34" charset="0"/>
                <a:ea typeface="Gelasio Semi Bold" pitchFamily="34" charset="-122"/>
                <a:cs typeface="Gelasio Semi Bold" pitchFamily="34" charset="-120"/>
              </a:rPr>
              <a:t>3</a:t>
            </a:r>
            <a:endParaRPr lang="en-US" sz="2300" dirty="0"/>
          </a:p>
        </p:txBody>
      </p:sp>
      <p:sp>
        <p:nvSpPr>
          <p:cNvPr id="16" name="Text 13"/>
          <p:cNvSpPr/>
          <p:nvPr/>
        </p:nvSpPr>
        <p:spPr>
          <a:xfrm>
            <a:off x="7553206" y="6727150"/>
            <a:ext cx="6388298" cy="629603"/>
          </a:xfrm>
          <a:prstGeom prst="rect">
            <a:avLst/>
          </a:prstGeom>
          <a:noFill/>
          <a:ln/>
        </p:spPr>
        <p:txBody>
          <a:bodyPr wrap="square" lIns="0" tIns="0" rIns="0" bIns="0" rtlCol="0" anchor="t"/>
          <a:lstStyle/>
          <a:p>
            <a:pPr marL="0" indent="0" algn="l">
              <a:lnSpc>
                <a:spcPts val="2450"/>
              </a:lnSpc>
              <a:buNone/>
            </a:pPr>
            <a:r>
              <a:rPr lang="en-US" sz="1550" dirty="0">
                <a:solidFill>
                  <a:srgbClr val="746558"/>
                </a:solidFill>
                <a:latin typeface="Gelasio" pitchFamily="34" charset="0"/>
                <a:ea typeface="Gelasio" pitchFamily="34" charset="-122"/>
                <a:cs typeface="Gelasio" pitchFamily="34" charset="-120"/>
              </a:rPr>
              <a:t>Укриття забезпечені первинними засобами пожежогасіння, шанцевим інвентарем та ліхтарями для резервного живлення.</a:t>
            </a:r>
            <a:endParaRPr lang="en-US" sz="1550" dirty="0"/>
          </a:p>
        </p:txBody>
      </p:sp>
      <p:pic>
        <p:nvPicPr>
          <p:cNvPr id="17" name="Рисунок 16" descr="photo_2024-11-24_14-30-43.jpg"/>
          <p:cNvPicPr>
            <a:picLocks noChangeAspect="1"/>
          </p:cNvPicPr>
          <p:nvPr/>
        </p:nvPicPr>
        <p:blipFill>
          <a:blip r:embed="rId3"/>
          <a:stretch>
            <a:fillRect/>
          </a:stretch>
        </p:blipFill>
        <p:spPr>
          <a:xfrm>
            <a:off x="688895" y="751790"/>
            <a:ext cx="4653201" cy="3489901"/>
          </a:xfrm>
          <a:prstGeom prst="rect">
            <a:avLst/>
          </a:prstGeom>
        </p:spPr>
      </p:pic>
      <p:pic>
        <p:nvPicPr>
          <p:cNvPr id="18" name="Рисунок 17" descr="photo_2024-12-06_22-24-21.jpg"/>
          <p:cNvPicPr>
            <a:picLocks noChangeAspect="1"/>
          </p:cNvPicPr>
          <p:nvPr/>
        </p:nvPicPr>
        <p:blipFill>
          <a:blip r:embed="rId4"/>
          <a:stretch>
            <a:fillRect/>
          </a:stretch>
        </p:blipFill>
        <p:spPr>
          <a:xfrm>
            <a:off x="688894" y="4391768"/>
            <a:ext cx="4653201" cy="34899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793790" y="1135142"/>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Садки: Матеріально-технічне забезпечення</a:t>
            </a:r>
            <a:endParaRPr lang="en-US" sz="4450" dirty="0"/>
          </a:p>
        </p:txBody>
      </p:sp>
      <p:sp>
        <p:nvSpPr>
          <p:cNvPr id="4" name="Shape 1"/>
          <p:cNvSpPr/>
          <p:nvPr/>
        </p:nvSpPr>
        <p:spPr>
          <a:xfrm>
            <a:off x="793790" y="2892862"/>
            <a:ext cx="3664863" cy="4201597"/>
          </a:xfrm>
          <a:prstGeom prst="roundRect">
            <a:avLst>
              <a:gd name="adj" fmla="val 928"/>
            </a:avLst>
          </a:prstGeom>
          <a:solidFill>
            <a:srgbClr val="EEE8DD"/>
          </a:solidFill>
          <a:ln/>
        </p:spPr>
      </p:sp>
      <p:sp>
        <p:nvSpPr>
          <p:cNvPr id="5" name="Text 2"/>
          <p:cNvSpPr/>
          <p:nvPr/>
        </p:nvSpPr>
        <p:spPr>
          <a:xfrm>
            <a:off x="1020604" y="3119676"/>
            <a:ext cx="3211235" cy="708660"/>
          </a:xfrm>
          <a:prstGeom prst="rect">
            <a:avLst/>
          </a:prstGeom>
          <a:noFill/>
          <a:ln/>
        </p:spPr>
        <p:txBody>
          <a:bodyPr wrap="squar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Облаштування укриттів</a:t>
            </a:r>
            <a:endParaRPr lang="en-US" sz="2200" dirty="0"/>
          </a:p>
        </p:txBody>
      </p:sp>
      <p:sp>
        <p:nvSpPr>
          <p:cNvPr id="6" name="Text 3"/>
          <p:cNvSpPr/>
          <p:nvPr/>
        </p:nvSpPr>
        <p:spPr>
          <a:xfrm>
            <a:off x="1020604" y="3964424"/>
            <a:ext cx="3211235" cy="254031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У 2024 році проведено облаштування укриття меблями у ЗДО я/с "Золотий ключик". Також встановлено джерела резервного живлення (генератори) у ЗДО я/с "Золотий ключик".</a:t>
            </a:r>
            <a:endParaRPr lang="en-US" sz="1750" dirty="0"/>
          </a:p>
        </p:txBody>
      </p:sp>
      <p:sp>
        <p:nvSpPr>
          <p:cNvPr id="7" name="Shape 4"/>
          <p:cNvSpPr/>
          <p:nvPr/>
        </p:nvSpPr>
        <p:spPr>
          <a:xfrm>
            <a:off x="4685467" y="2892862"/>
            <a:ext cx="3664863" cy="4201597"/>
          </a:xfrm>
          <a:prstGeom prst="roundRect">
            <a:avLst>
              <a:gd name="adj" fmla="val 928"/>
            </a:avLst>
          </a:prstGeom>
          <a:solidFill>
            <a:srgbClr val="EEE8DD"/>
          </a:solidFill>
          <a:ln/>
        </p:spPr>
      </p:sp>
      <p:sp>
        <p:nvSpPr>
          <p:cNvPr id="8" name="Text 5"/>
          <p:cNvSpPr/>
          <p:nvPr/>
        </p:nvSpPr>
        <p:spPr>
          <a:xfrm>
            <a:off x="4912281" y="3119676"/>
            <a:ext cx="3211235" cy="708660"/>
          </a:xfrm>
          <a:prstGeom prst="rect">
            <a:avLst/>
          </a:prstGeom>
          <a:noFill/>
          <a:ln/>
        </p:spPr>
        <p:txBody>
          <a:bodyPr wrap="squar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Поточний ремонт та благоустрій</a:t>
            </a:r>
            <a:endParaRPr lang="en-US" sz="2200" dirty="0"/>
          </a:p>
        </p:txBody>
      </p:sp>
      <p:sp>
        <p:nvSpPr>
          <p:cNvPr id="9" name="Text 6"/>
          <p:cNvSpPr/>
          <p:nvPr/>
        </p:nvSpPr>
        <p:spPr>
          <a:xfrm>
            <a:off x="4912281" y="3964424"/>
            <a:ext cx="3211235" cy="2903220"/>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Проведено закупівлі інвентарю та матеріалів для поточного ремонту та благоустрою територій закладів освіти. Крім того, встановлено пандус на вході до укриття у ЗДО я/с "Золотий ключик".</a:t>
            </a:r>
            <a:endParaRPr lang="en-US" sz="1750" dirty="0"/>
          </a:p>
        </p:txBody>
      </p:sp>
      <p:pic>
        <p:nvPicPr>
          <p:cNvPr id="10" name="Picture 2"/>
          <p:cNvPicPr>
            <a:picLocks noChangeAspect="1" noChangeArrowheads="1"/>
          </p:cNvPicPr>
          <p:nvPr/>
        </p:nvPicPr>
        <p:blipFill>
          <a:blip r:embed="rId3"/>
          <a:srcRect/>
          <a:stretch>
            <a:fillRect/>
          </a:stretch>
        </p:blipFill>
        <p:spPr bwMode="auto">
          <a:xfrm>
            <a:off x="12003734" y="7762279"/>
            <a:ext cx="2626666" cy="467321"/>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0" name="Shape 1">
            <a:extLst>
              <a:ext uri="{FF2B5EF4-FFF2-40B4-BE49-F238E27FC236}">
                <a16:creationId xmlns:a16="http://schemas.microsoft.com/office/drawing/2014/main" id="{52EA62C0-DF25-48B5-A2A1-047E05928480}"/>
              </a:ext>
            </a:extLst>
          </p:cNvPr>
          <p:cNvSpPr/>
          <p:nvPr/>
        </p:nvSpPr>
        <p:spPr>
          <a:xfrm>
            <a:off x="140836" y="73918"/>
            <a:ext cx="6322989" cy="8081764"/>
          </a:xfrm>
          <a:prstGeom prst="roundRect">
            <a:avLst>
              <a:gd name="adj" fmla="val 0"/>
            </a:avLst>
          </a:prstGeom>
          <a:solidFill>
            <a:srgbClr val="EEE8DD"/>
          </a:solidFill>
          <a:ln/>
        </p:spPr>
      </p:sp>
      <p:sp>
        <p:nvSpPr>
          <p:cNvPr id="3" name="Text 0"/>
          <p:cNvSpPr/>
          <p:nvPr/>
        </p:nvSpPr>
        <p:spPr>
          <a:xfrm>
            <a:off x="6610390" y="912733"/>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Садки: Капітальні та поточні ремонти</a:t>
            </a:r>
            <a:endParaRPr lang="en-US" sz="4450" dirty="0"/>
          </a:p>
        </p:txBody>
      </p:sp>
      <p:sp>
        <p:nvSpPr>
          <p:cNvPr id="5" name="Text 1"/>
          <p:cNvSpPr/>
          <p:nvPr/>
        </p:nvSpPr>
        <p:spPr>
          <a:xfrm>
            <a:off x="7754422" y="3006209"/>
            <a:ext cx="3507343"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Система водопостачання</a:t>
            </a:r>
            <a:endParaRPr lang="en-US" sz="2200" dirty="0"/>
          </a:p>
        </p:txBody>
      </p:sp>
      <p:sp>
        <p:nvSpPr>
          <p:cNvPr id="6" name="Text 2"/>
          <p:cNvSpPr/>
          <p:nvPr/>
        </p:nvSpPr>
        <p:spPr>
          <a:xfrm>
            <a:off x="7754422" y="3496627"/>
            <a:ext cx="6082189" cy="1451610"/>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У 2024 році було здійснено заміну водогону у Великодальницькому ЗДО я/с "Золотий ключик". Також проведено ремонт системи внутрішнього водопостачання у ЗДО я/с "Золотий ключик".</a:t>
            </a:r>
            <a:endParaRPr lang="en-US" sz="1750" dirty="0"/>
          </a:p>
        </p:txBody>
      </p:sp>
      <p:sp>
        <p:nvSpPr>
          <p:cNvPr id="8" name="Text 3"/>
          <p:cNvSpPr/>
          <p:nvPr/>
        </p:nvSpPr>
        <p:spPr>
          <a:xfrm>
            <a:off x="7754422" y="5401866"/>
            <a:ext cx="3178850"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Охоронна сигналізація</a:t>
            </a:r>
            <a:endParaRPr lang="en-US" sz="2200" dirty="0"/>
          </a:p>
        </p:txBody>
      </p:sp>
      <p:sp>
        <p:nvSpPr>
          <p:cNvPr id="9" name="Text 4"/>
          <p:cNvSpPr/>
          <p:nvPr/>
        </p:nvSpPr>
        <p:spPr>
          <a:xfrm>
            <a:off x="7754422" y="5892284"/>
            <a:ext cx="6082189" cy="1088708"/>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Встановлено охоронну сигналізацію у Великодальницькому ЗДО я/с "Сонечко" та Розселенському ЗДО д/с "Антошка".</a:t>
            </a:r>
            <a:endParaRPr lang="en-US" sz="1750" dirty="0"/>
          </a:p>
        </p:txBody>
      </p:sp>
      <p:pic>
        <p:nvPicPr>
          <p:cNvPr id="13" name="Рисунок 12" descr="photo_2024-11-24_14-30-47 (2).jpg">
            <a:extLst>
              <a:ext uri="{FF2B5EF4-FFF2-40B4-BE49-F238E27FC236}">
                <a16:creationId xmlns:a16="http://schemas.microsoft.com/office/drawing/2014/main" id="{1F25E6E9-023A-4D8C-9859-C66CC8AF0164}"/>
              </a:ext>
            </a:extLst>
          </p:cNvPr>
          <p:cNvPicPr>
            <a:picLocks noChangeAspect="1"/>
          </p:cNvPicPr>
          <p:nvPr/>
        </p:nvPicPr>
        <p:blipFill>
          <a:blip r:embed="rId3"/>
          <a:srcRect/>
          <a:stretch>
            <a:fillRect/>
          </a:stretch>
        </p:blipFill>
        <p:spPr>
          <a:xfrm>
            <a:off x="287020" y="147836"/>
            <a:ext cx="3185160" cy="4246880"/>
          </a:xfrm>
          <a:custGeom>
            <a:avLst/>
            <a:gdLst>
              <a:gd name="connsiteX0" fmla="*/ 0 w 3185160"/>
              <a:gd name="connsiteY0" fmla="*/ 0 h 4246880"/>
              <a:gd name="connsiteX1" fmla="*/ 3185160 w 3185160"/>
              <a:gd name="connsiteY1" fmla="*/ 0 h 4246880"/>
              <a:gd name="connsiteX2" fmla="*/ 3185160 w 3185160"/>
              <a:gd name="connsiteY2" fmla="*/ 3422888 h 4246880"/>
              <a:gd name="connsiteX3" fmla="*/ 2407039 w 3185160"/>
              <a:gd name="connsiteY3" fmla="*/ 3422888 h 4246880"/>
              <a:gd name="connsiteX4" fmla="*/ 2407039 w 3185160"/>
              <a:gd name="connsiteY4" fmla="*/ 4246880 h 4246880"/>
              <a:gd name="connsiteX5" fmla="*/ 0 w 3185160"/>
              <a:gd name="connsiteY5" fmla="*/ 424688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60" h="4246880">
                <a:moveTo>
                  <a:pt x="0" y="0"/>
                </a:moveTo>
                <a:lnTo>
                  <a:pt x="3185160" y="0"/>
                </a:lnTo>
                <a:lnTo>
                  <a:pt x="3185160" y="3422888"/>
                </a:lnTo>
                <a:lnTo>
                  <a:pt x="2407039" y="3422888"/>
                </a:lnTo>
                <a:lnTo>
                  <a:pt x="2407039" y="4246880"/>
                </a:lnTo>
                <a:lnTo>
                  <a:pt x="0" y="4246880"/>
                </a:lnTo>
                <a:close/>
              </a:path>
            </a:pathLst>
          </a:custGeom>
        </p:spPr>
      </p:pic>
      <p:pic>
        <p:nvPicPr>
          <p:cNvPr id="11" name="Рисунок 10" descr="photo_2024-11-27_23-50-40.jpg"/>
          <p:cNvPicPr>
            <a:picLocks noChangeAspect="1"/>
          </p:cNvPicPr>
          <p:nvPr/>
        </p:nvPicPr>
        <p:blipFill>
          <a:blip r:embed="rId4"/>
          <a:stretch>
            <a:fillRect/>
          </a:stretch>
        </p:blipFill>
        <p:spPr>
          <a:xfrm>
            <a:off x="2840045" y="3702804"/>
            <a:ext cx="3297905" cy="4378960"/>
          </a:xfrm>
          <a:prstGeom prst="rect">
            <a:avLst/>
          </a:prstGeom>
        </p:spPr>
      </p:pic>
      <p:sp>
        <p:nvSpPr>
          <p:cNvPr id="16" name="Shape 1">
            <a:extLst>
              <a:ext uri="{FF2B5EF4-FFF2-40B4-BE49-F238E27FC236}">
                <a16:creationId xmlns:a16="http://schemas.microsoft.com/office/drawing/2014/main" id="{869E521C-D1A6-4118-A342-B764DFA05E5A}"/>
              </a:ext>
            </a:extLst>
          </p:cNvPr>
          <p:cNvSpPr/>
          <p:nvPr/>
        </p:nvSpPr>
        <p:spPr>
          <a:xfrm>
            <a:off x="6896804" y="2935009"/>
            <a:ext cx="427434" cy="427434"/>
          </a:xfrm>
          <a:prstGeom prst="roundRect">
            <a:avLst>
              <a:gd name="adj" fmla="val 6667"/>
            </a:avLst>
          </a:prstGeom>
          <a:solidFill>
            <a:srgbClr val="EEE8DD"/>
          </a:solidFill>
          <a:ln/>
        </p:spPr>
      </p:sp>
      <p:sp>
        <p:nvSpPr>
          <p:cNvPr id="17" name="Text 2">
            <a:extLst>
              <a:ext uri="{FF2B5EF4-FFF2-40B4-BE49-F238E27FC236}">
                <a16:creationId xmlns:a16="http://schemas.microsoft.com/office/drawing/2014/main" id="{AE0978D5-7CF9-41F7-A93C-F0628A3C1935}"/>
              </a:ext>
            </a:extLst>
          </p:cNvPr>
          <p:cNvSpPr/>
          <p:nvPr/>
        </p:nvSpPr>
        <p:spPr>
          <a:xfrm>
            <a:off x="7043251" y="3006209"/>
            <a:ext cx="134422" cy="284917"/>
          </a:xfrm>
          <a:prstGeom prst="rect">
            <a:avLst/>
          </a:prstGeom>
          <a:noFill/>
          <a:ln/>
        </p:spPr>
        <p:txBody>
          <a:bodyPr wrap="none" lIns="0" tIns="0" rIns="0" bIns="0" rtlCol="0" anchor="t"/>
          <a:lstStyle/>
          <a:p>
            <a:pPr marL="0" indent="0" algn="ctr">
              <a:lnSpc>
                <a:spcPts val="2200"/>
              </a:lnSpc>
              <a:buNone/>
            </a:pPr>
            <a:r>
              <a:rPr lang="en-US" sz="2200" dirty="0">
                <a:solidFill>
                  <a:srgbClr val="746558"/>
                </a:solidFill>
                <a:latin typeface="Gelasio Semi Bold" pitchFamily="34" charset="0"/>
                <a:ea typeface="Gelasio Semi Bold" pitchFamily="34" charset="-122"/>
                <a:cs typeface="Gelasio Semi Bold" pitchFamily="34" charset="-120"/>
              </a:rPr>
              <a:t>1</a:t>
            </a:r>
            <a:endParaRPr lang="en-US" sz="2200" dirty="0"/>
          </a:p>
        </p:txBody>
      </p:sp>
      <p:sp>
        <p:nvSpPr>
          <p:cNvPr id="18" name="Shape 1">
            <a:extLst>
              <a:ext uri="{FF2B5EF4-FFF2-40B4-BE49-F238E27FC236}">
                <a16:creationId xmlns:a16="http://schemas.microsoft.com/office/drawing/2014/main" id="{43B56517-CB65-41AA-A452-FA0E94534A87}"/>
              </a:ext>
            </a:extLst>
          </p:cNvPr>
          <p:cNvSpPr/>
          <p:nvPr/>
        </p:nvSpPr>
        <p:spPr>
          <a:xfrm>
            <a:off x="6892229" y="5328762"/>
            <a:ext cx="427434" cy="427434"/>
          </a:xfrm>
          <a:prstGeom prst="roundRect">
            <a:avLst>
              <a:gd name="adj" fmla="val 6667"/>
            </a:avLst>
          </a:prstGeom>
          <a:solidFill>
            <a:srgbClr val="EEE8DD"/>
          </a:solidFill>
          <a:ln/>
        </p:spPr>
      </p:sp>
      <p:sp>
        <p:nvSpPr>
          <p:cNvPr id="19" name="Text 2">
            <a:extLst>
              <a:ext uri="{FF2B5EF4-FFF2-40B4-BE49-F238E27FC236}">
                <a16:creationId xmlns:a16="http://schemas.microsoft.com/office/drawing/2014/main" id="{4C4AC868-AF5B-439C-9A79-5DE4A21BB5CF}"/>
              </a:ext>
            </a:extLst>
          </p:cNvPr>
          <p:cNvSpPr/>
          <p:nvPr/>
        </p:nvSpPr>
        <p:spPr>
          <a:xfrm>
            <a:off x="7038676" y="5399962"/>
            <a:ext cx="134422" cy="284917"/>
          </a:xfrm>
          <a:prstGeom prst="rect">
            <a:avLst/>
          </a:prstGeom>
          <a:noFill/>
          <a:ln/>
        </p:spPr>
        <p:txBody>
          <a:bodyPr wrap="none" lIns="0" tIns="0" rIns="0" bIns="0" rtlCol="0" anchor="t"/>
          <a:lstStyle/>
          <a:p>
            <a:pPr marL="0" indent="0" algn="ctr">
              <a:lnSpc>
                <a:spcPts val="2200"/>
              </a:lnSpc>
              <a:buNone/>
            </a:pPr>
            <a:r>
              <a:rPr lang="uk-UA" sz="2200" dirty="0">
                <a:solidFill>
                  <a:srgbClr val="746558"/>
                </a:solidFill>
                <a:cs typeface="Gelasio Semi Bold" pitchFamily="34" charset="-120"/>
              </a:rPr>
              <a:t>2</a:t>
            </a:r>
            <a:endParaRPr lang="en-US" sz="2200" dirty="0"/>
          </a:p>
        </p:txBody>
      </p:sp>
      <p:pic>
        <p:nvPicPr>
          <p:cNvPr id="14" name="Picture 2">
            <a:extLst>
              <a:ext uri="{FF2B5EF4-FFF2-40B4-BE49-F238E27FC236}">
                <a16:creationId xmlns:a16="http://schemas.microsoft.com/office/drawing/2014/main" id="{125ED642-D23F-469A-8F36-723BE95146F4}"/>
              </a:ext>
            </a:extLst>
          </p:cNvPr>
          <p:cNvPicPr>
            <a:picLocks noChangeAspect="1" noChangeArrowheads="1"/>
          </p:cNvPicPr>
          <p:nvPr/>
        </p:nvPicPr>
        <p:blipFill>
          <a:blip r:embed="rId5"/>
          <a:srcRect/>
          <a:stretch>
            <a:fillRect/>
          </a:stretch>
        </p:blipFill>
        <p:spPr bwMode="auto">
          <a:xfrm>
            <a:off x="12003734" y="7762279"/>
            <a:ext cx="2626666" cy="467321"/>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12003734" y="7762279"/>
            <a:ext cx="2626666" cy="467321"/>
          </a:xfrm>
          <a:prstGeom prst="rect">
            <a:avLst/>
          </a:prstGeom>
          <a:noFill/>
          <a:ln w="9525">
            <a:noFill/>
            <a:miter lim="800000"/>
            <a:headEnd/>
            <a:tailEnd/>
          </a:ln>
          <a:effectLst/>
        </p:spPr>
      </p:pic>
      <p:sp>
        <p:nvSpPr>
          <p:cNvPr id="20" name="Shape 1">
            <a:extLst>
              <a:ext uri="{FF2B5EF4-FFF2-40B4-BE49-F238E27FC236}">
                <a16:creationId xmlns:a16="http://schemas.microsoft.com/office/drawing/2014/main" id="{1F38D42E-518A-4A27-A746-12D6E1743E6B}"/>
              </a:ext>
            </a:extLst>
          </p:cNvPr>
          <p:cNvSpPr/>
          <p:nvPr/>
        </p:nvSpPr>
        <p:spPr>
          <a:xfrm>
            <a:off x="7867654" y="168067"/>
            <a:ext cx="6014839" cy="7769238"/>
          </a:xfrm>
          <a:prstGeom prst="roundRect">
            <a:avLst>
              <a:gd name="adj" fmla="val 0"/>
            </a:avLst>
          </a:prstGeom>
          <a:solidFill>
            <a:srgbClr val="EEE8DD"/>
          </a:solidFill>
          <a:ln/>
        </p:spPr>
      </p:sp>
      <p:sp>
        <p:nvSpPr>
          <p:cNvPr id="3" name="Text 0"/>
          <p:cNvSpPr/>
          <p:nvPr/>
        </p:nvSpPr>
        <p:spPr>
          <a:xfrm>
            <a:off x="1900991" y="163579"/>
            <a:ext cx="4587478" cy="573405"/>
          </a:xfrm>
          <a:prstGeom prst="rect">
            <a:avLst/>
          </a:prstGeom>
          <a:noFill/>
          <a:ln/>
        </p:spPr>
        <p:txBody>
          <a:bodyPr wrap="none" lIns="0" tIns="0" rIns="0" bIns="0" rtlCol="0" anchor="t"/>
          <a:lstStyle/>
          <a:p>
            <a:pPr marL="0" indent="0" algn="ctr">
              <a:lnSpc>
                <a:spcPts val="4500"/>
              </a:lnSpc>
              <a:buNone/>
            </a:pPr>
            <a:r>
              <a:rPr lang="en-US" sz="3600" dirty="0">
                <a:solidFill>
                  <a:srgbClr val="484237"/>
                </a:solidFill>
                <a:latin typeface="Gelasio Semi Bold" pitchFamily="34" charset="0"/>
                <a:ea typeface="Gelasio Semi Bold" pitchFamily="34" charset="-122"/>
                <a:cs typeface="Gelasio Semi Bold" pitchFamily="34" charset="-120"/>
              </a:rPr>
              <a:t>Загальні заходи</a:t>
            </a:r>
            <a:endParaRPr lang="en-US" sz="3600" dirty="0"/>
          </a:p>
        </p:txBody>
      </p:sp>
      <p:sp>
        <p:nvSpPr>
          <p:cNvPr id="4" name="Text 1"/>
          <p:cNvSpPr/>
          <p:nvPr/>
        </p:nvSpPr>
        <p:spPr>
          <a:xfrm>
            <a:off x="927059" y="1188888"/>
            <a:ext cx="6535341" cy="605552"/>
          </a:xfrm>
          <a:prstGeom prst="rect">
            <a:avLst/>
          </a:prstGeom>
          <a:noFill/>
          <a:ln/>
        </p:spPr>
        <p:txBody>
          <a:bodyPr wrap="none" lIns="0" tIns="0" rIns="0" bIns="0" rtlCol="0" anchor="t"/>
          <a:lstStyle/>
          <a:p>
            <a:pPr marL="0" indent="0" algn="ctr">
              <a:lnSpc>
                <a:spcPts val="4750"/>
              </a:lnSpc>
              <a:buNone/>
            </a:pPr>
            <a:r>
              <a:rPr lang="en-US" sz="4750" dirty="0">
                <a:solidFill>
                  <a:srgbClr val="746558"/>
                </a:solidFill>
                <a:latin typeface="Gelasio Semi Bold" pitchFamily="34" charset="0"/>
                <a:ea typeface="Gelasio Semi Bold" pitchFamily="34" charset="-122"/>
                <a:cs typeface="Gelasio Semi Bold" pitchFamily="34" charset="-120"/>
              </a:rPr>
              <a:t>100%</a:t>
            </a:r>
            <a:endParaRPr lang="en-US" sz="4750" dirty="0"/>
          </a:p>
        </p:txBody>
      </p:sp>
      <p:sp>
        <p:nvSpPr>
          <p:cNvPr id="5" name="Text 2"/>
          <p:cNvSpPr/>
          <p:nvPr/>
        </p:nvSpPr>
        <p:spPr>
          <a:xfrm>
            <a:off x="1104911" y="2073971"/>
            <a:ext cx="2838450" cy="286703"/>
          </a:xfrm>
          <a:prstGeom prst="rect">
            <a:avLst/>
          </a:prstGeom>
          <a:noFill/>
          <a:ln/>
        </p:spPr>
        <p:txBody>
          <a:bodyPr wrap="none" lIns="0" tIns="0" rIns="0" bIns="0" rtlCol="0" anchor="t"/>
          <a:lstStyle/>
          <a:p>
            <a:pPr marL="0" indent="0">
              <a:lnSpc>
                <a:spcPts val="2250"/>
              </a:lnSpc>
              <a:buNone/>
            </a:pPr>
            <a:r>
              <a:rPr lang="en-US" sz="1800" b="1" dirty="0">
                <a:solidFill>
                  <a:srgbClr val="746558"/>
                </a:solidFill>
                <a:latin typeface="Gelasio Semi Bold" pitchFamily="34" charset="0"/>
                <a:ea typeface="Gelasio Semi Bold" pitchFamily="34" charset="-122"/>
                <a:cs typeface="Gelasio Semi Bold" pitchFamily="34" charset="-120"/>
              </a:rPr>
              <a:t>Технічне обслуговування</a:t>
            </a:r>
            <a:endParaRPr lang="en-US" sz="1800" b="1" dirty="0"/>
          </a:p>
        </p:txBody>
      </p:sp>
      <p:sp>
        <p:nvSpPr>
          <p:cNvPr id="6" name="Text 3"/>
          <p:cNvSpPr/>
          <p:nvPr/>
        </p:nvSpPr>
        <p:spPr>
          <a:xfrm>
            <a:off x="1157014" y="2369748"/>
            <a:ext cx="6535341" cy="586978"/>
          </a:xfrm>
          <a:prstGeom prst="rect">
            <a:avLst/>
          </a:prstGeom>
          <a:noFill/>
          <a:ln/>
        </p:spPr>
        <p:txBody>
          <a:bodyPr wrap="square" lIns="0" tIns="0" rIns="0" bIns="0" rtlCol="0" anchor="t"/>
          <a:lstStyle/>
          <a:p>
            <a:pPr marL="0" indent="0">
              <a:lnSpc>
                <a:spcPts val="2300"/>
              </a:lnSpc>
              <a:buNone/>
            </a:pPr>
            <a:r>
              <a:rPr lang="en-US" sz="1400" dirty="0">
                <a:solidFill>
                  <a:srgbClr val="746558"/>
                </a:solidFill>
                <a:latin typeface="Gelasio" pitchFamily="34" charset="0"/>
                <a:ea typeface="Gelasio" pitchFamily="34" charset="-122"/>
                <a:cs typeface="Gelasio" pitchFamily="34" charset="-120"/>
              </a:rPr>
              <a:t>У всіх закладах та укриттях громади здійснено технічне випробування електрообладнення.</a:t>
            </a:r>
            <a:endParaRPr lang="en-US" sz="1400" dirty="0"/>
          </a:p>
        </p:txBody>
      </p:sp>
      <p:sp>
        <p:nvSpPr>
          <p:cNvPr id="8" name="Text 5"/>
          <p:cNvSpPr/>
          <p:nvPr/>
        </p:nvSpPr>
        <p:spPr>
          <a:xfrm>
            <a:off x="1104910" y="4947956"/>
            <a:ext cx="2293739" cy="286703"/>
          </a:xfrm>
          <a:prstGeom prst="rect">
            <a:avLst/>
          </a:prstGeom>
          <a:noFill/>
          <a:ln/>
        </p:spPr>
        <p:txBody>
          <a:bodyPr wrap="none" lIns="0" tIns="0" rIns="0" bIns="0" rtlCol="0" anchor="t"/>
          <a:lstStyle/>
          <a:p>
            <a:pPr marL="0" indent="0">
              <a:lnSpc>
                <a:spcPts val="2250"/>
              </a:lnSpc>
              <a:buNone/>
            </a:pPr>
            <a:r>
              <a:rPr lang="en-US" sz="1800" b="1" dirty="0">
                <a:solidFill>
                  <a:srgbClr val="746558"/>
                </a:solidFill>
                <a:latin typeface="Gelasio Semi Bold" pitchFamily="34" charset="0"/>
                <a:ea typeface="Gelasio Semi Bold" pitchFamily="34" charset="-122"/>
                <a:cs typeface="Gelasio Semi Bold" pitchFamily="34" charset="-120"/>
              </a:rPr>
              <a:t>Дезінфекція</a:t>
            </a:r>
            <a:endParaRPr lang="en-US" sz="1800" b="1" dirty="0"/>
          </a:p>
        </p:txBody>
      </p:sp>
      <p:sp>
        <p:nvSpPr>
          <p:cNvPr id="9" name="Text 6"/>
          <p:cNvSpPr/>
          <p:nvPr/>
        </p:nvSpPr>
        <p:spPr>
          <a:xfrm>
            <a:off x="1106248" y="5275138"/>
            <a:ext cx="6535460" cy="293489"/>
          </a:xfrm>
          <a:prstGeom prst="rect">
            <a:avLst/>
          </a:prstGeom>
          <a:noFill/>
          <a:ln/>
        </p:spPr>
        <p:txBody>
          <a:bodyPr wrap="none" lIns="0" tIns="0" rIns="0" bIns="0" rtlCol="0" anchor="t"/>
          <a:lstStyle/>
          <a:p>
            <a:pPr marL="0" indent="0">
              <a:lnSpc>
                <a:spcPts val="2300"/>
              </a:lnSpc>
              <a:buNone/>
            </a:pPr>
            <a:r>
              <a:rPr lang="en-US" sz="1400" dirty="0">
                <a:solidFill>
                  <a:srgbClr val="746558"/>
                </a:solidFill>
                <a:latin typeface="Gelasio" pitchFamily="34" charset="0"/>
                <a:ea typeface="Gelasio" pitchFamily="34" charset="-122"/>
                <a:cs typeface="Gelasio" pitchFamily="34" charset="-120"/>
              </a:rPr>
              <a:t>Проведено заходи з дезінфекції, дезінсекції та дератизації приміщень.</a:t>
            </a:r>
            <a:endParaRPr lang="en-US" sz="1400" dirty="0"/>
          </a:p>
        </p:txBody>
      </p:sp>
      <p:sp>
        <p:nvSpPr>
          <p:cNvPr id="11" name="Text 8"/>
          <p:cNvSpPr/>
          <p:nvPr/>
        </p:nvSpPr>
        <p:spPr>
          <a:xfrm>
            <a:off x="1104911" y="3507224"/>
            <a:ext cx="2293739" cy="286703"/>
          </a:xfrm>
          <a:prstGeom prst="rect">
            <a:avLst/>
          </a:prstGeom>
          <a:noFill/>
          <a:ln/>
        </p:spPr>
        <p:txBody>
          <a:bodyPr wrap="none" lIns="0" tIns="0" rIns="0" bIns="0" rtlCol="0" anchor="t"/>
          <a:lstStyle/>
          <a:p>
            <a:pPr marL="0" indent="0">
              <a:lnSpc>
                <a:spcPts val="2250"/>
              </a:lnSpc>
              <a:buNone/>
            </a:pPr>
            <a:r>
              <a:rPr lang="en-US" sz="1800" b="1" dirty="0">
                <a:solidFill>
                  <a:srgbClr val="746558"/>
                </a:solidFill>
                <a:latin typeface="Gelasio Semi Bold" pitchFamily="34" charset="0"/>
                <a:ea typeface="Gelasio Semi Bold" pitchFamily="34" charset="-122"/>
                <a:cs typeface="Gelasio Semi Bold" pitchFamily="34" charset="-120"/>
              </a:rPr>
              <a:t>Моніторинг безпеки</a:t>
            </a:r>
            <a:endParaRPr lang="en-US" sz="1800" b="1" dirty="0"/>
          </a:p>
        </p:txBody>
      </p:sp>
      <p:sp>
        <p:nvSpPr>
          <p:cNvPr id="12" name="Text 9"/>
          <p:cNvSpPr/>
          <p:nvPr/>
        </p:nvSpPr>
        <p:spPr>
          <a:xfrm>
            <a:off x="1101915" y="3801897"/>
            <a:ext cx="6535341" cy="293489"/>
          </a:xfrm>
          <a:prstGeom prst="rect">
            <a:avLst/>
          </a:prstGeom>
          <a:noFill/>
          <a:ln/>
        </p:spPr>
        <p:txBody>
          <a:bodyPr wrap="none" lIns="0" tIns="0" rIns="0" bIns="0" rtlCol="0" anchor="t"/>
          <a:lstStyle/>
          <a:p>
            <a:pPr marL="0" indent="0">
              <a:lnSpc>
                <a:spcPts val="2300"/>
              </a:lnSpc>
              <a:buNone/>
            </a:pPr>
            <a:r>
              <a:rPr lang="en-US" sz="1400" dirty="0">
                <a:solidFill>
                  <a:srgbClr val="746558"/>
                </a:solidFill>
                <a:latin typeface="Gelasio" pitchFamily="34" charset="0"/>
                <a:ea typeface="Gelasio" pitchFamily="34" charset="-122"/>
                <a:cs typeface="Gelasio" pitchFamily="34" charset="-120"/>
              </a:rPr>
              <a:t>Здійснено аналіз проб води, освітлення, мікроклімату.</a:t>
            </a:r>
            <a:endParaRPr lang="en-US" sz="1400" dirty="0"/>
          </a:p>
        </p:txBody>
      </p:sp>
      <p:sp>
        <p:nvSpPr>
          <p:cNvPr id="14" name="Text 11"/>
          <p:cNvSpPr/>
          <p:nvPr/>
        </p:nvSpPr>
        <p:spPr>
          <a:xfrm>
            <a:off x="1106248" y="6388253"/>
            <a:ext cx="2384941" cy="286703"/>
          </a:xfrm>
          <a:prstGeom prst="rect">
            <a:avLst/>
          </a:prstGeom>
          <a:noFill/>
          <a:ln/>
        </p:spPr>
        <p:txBody>
          <a:bodyPr wrap="none" lIns="0" tIns="0" rIns="0" bIns="0" rtlCol="0" anchor="t"/>
          <a:lstStyle/>
          <a:p>
            <a:pPr marL="0" indent="0">
              <a:lnSpc>
                <a:spcPts val="2250"/>
              </a:lnSpc>
              <a:buNone/>
            </a:pPr>
            <a:r>
              <a:rPr lang="en-US" sz="1800" b="1" dirty="0">
                <a:solidFill>
                  <a:srgbClr val="746558"/>
                </a:solidFill>
                <a:latin typeface="Gelasio Semi Bold" pitchFamily="34" charset="0"/>
                <a:ea typeface="Gelasio Semi Bold" pitchFamily="34" charset="-122"/>
                <a:cs typeface="Gelasio Semi Bold" pitchFamily="34" charset="-120"/>
              </a:rPr>
              <a:t>Енергетична безпека</a:t>
            </a:r>
            <a:endParaRPr lang="en-US" sz="1800" b="1" dirty="0"/>
          </a:p>
        </p:txBody>
      </p:sp>
      <p:sp>
        <p:nvSpPr>
          <p:cNvPr id="15" name="Text 12"/>
          <p:cNvSpPr/>
          <p:nvPr/>
        </p:nvSpPr>
        <p:spPr>
          <a:xfrm>
            <a:off x="1106248" y="6709014"/>
            <a:ext cx="6535460" cy="293489"/>
          </a:xfrm>
          <a:prstGeom prst="rect">
            <a:avLst/>
          </a:prstGeom>
          <a:noFill/>
          <a:ln/>
        </p:spPr>
        <p:txBody>
          <a:bodyPr wrap="none" lIns="0" tIns="0" rIns="0" bIns="0" rtlCol="0" anchor="t"/>
          <a:lstStyle/>
          <a:p>
            <a:pPr marL="0" indent="0">
              <a:lnSpc>
                <a:spcPts val="2300"/>
              </a:lnSpc>
              <a:buNone/>
            </a:pPr>
            <a:r>
              <a:rPr lang="en-US" sz="1400" dirty="0">
                <a:solidFill>
                  <a:srgbClr val="746558"/>
                </a:solidFill>
                <a:latin typeface="Gelasio" pitchFamily="34" charset="0"/>
                <a:ea typeface="Gelasio" pitchFamily="34" charset="-122"/>
                <a:cs typeface="Gelasio" pitchFamily="34" charset="-120"/>
              </a:rPr>
              <a:t>Усі укриття забезпечені генераторами.</a:t>
            </a:r>
            <a:endParaRPr lang="en-US" sz="1400" dirty="0"/>
          </a:p>
        </p:txBody>
      </p:sp>
      <p:pic>
        <p:nvPicPr>
          <p:cNvPr id="16" name="Рисунок 15" descr="IMG_9782.JPG"/>
          <p:cNvPicPr>
            <a:picLocks noChangeAspect="1"/>
          </p:cNvPicPr>
          <p:nvPr/>
        </p:nvPicPr>
        <p:blipFill>
          <a:blip r:embed="rId4"/>
          <a:stretch>
            <a:fillRect/>
          </a:stretch>
        </p:blipFill>
        <p:spPr>
          <a:xfrm>
            <a:off x="8448017" y="2840632"/>
            <a:ext cx="4883983" cy="2373310"/>
          </a:xfrm>
          <a:prstGeom prst="rect">
            <a:avLst/>
          </a:prstGeom>
        </p:spPr>
      </p:pic>
      <p:pic>
        <p:nvPicPr>
          <p:cNvPr id="17" name="Рисунок 16" descr="IMG_9780.JPG"/>
          <p:cNvPicPr>
            <a:picLocks noChangeAspect="1"/>
          </p:cNvPicPr>
          <p:nvPr/>
        </p:nvPicPr>
        <p:blipFill>
          <a:blip r:embed="rId5"/>
          <a:stretch>
            <a:fillRect/>
          </a:stretch>
        </p:blipFill>
        <p:spPr>
          <a:xfrm>
            <a:off x="8433083" y="5388968"/>
            <a:ext cx="4883984" cy="2373311"/>
          </a:xfrm>
          <a:prstGeom prst="rect">
            <a:avLst/>
          </a:prstGeom>
        </p:spPr>
      </p:pic>
      <p:pic>
        <p:nvPicPr>
          <p:cNvPr id="18" name="Рисунок 17" descr="IMG_9778.JPG"/>
          <p:cNvPicPr>
            <a:picLocks noChangeAspect="1"/>
          </p:cNvPicPr>
          <p:nvPr/>
        </p:nvPicPr>
        <p:blipFill>
          <a:blip r:embed="rId6"/>
          <a:srcRect l="4390" r="39236" b="8935"/>
          <a:stretch>
            <a:fillRect/>
          </a:stretch>
        </p:blipFill>
        <p:spPr>
          <a:xfrm>
            <a:off x="8433083" y="292295"/>
            <a:ext cx="4883983" cy="2376327"/>
          </a:xfrm>
          <a:prstGeom prst="rect">
            <a:avLst/>
          </a:prstGeom>
        </p:spPr>
      </p:pic>
      <p:sp>
        <p:nvSpPr>
          <p:cNvPr id="25" name="Shape 1">
            <a:extLst>
              <a:ext uri="{FF2B5EF4-FFF2-40B4-BE49-F238E27FC236}">
                <a16:creationId xmlns:a16="http://schemas.microsoft.com/office/drawing/2014/main" id="{EF3A39E1-21DB-4817-8B63-D93376BD0AC8}"/>
              </a:ext>
            </a:extLst>
          </p:cNvPr>
          <p:cNvSpPr/>
          <p:nvPr/>
        </p:nvSpPr>
        <p:spPr>
          <a:xfrm>
            <a:off x="307258" y="1991187"/>
            <a:ext cx="468987" cy="468987"/>
          </a:xfrm>
          <a:prstGeom prst="roundRect">
            <a:avLst>
              <a:gd name="adj" fmla="val 6668"/>
            </a:avLst>
          </a:prstGeom>
          <a:solidFill>
            <a:srgbClr val="EEE8DD"/>
          </a:solidFill>
          <a:ln/>
        </p:spPr>
      </p:sp>
      <p:sp>
        <p:nvSpPr>
          <p:cNvPr id="26" name="Text 2">
            <a:extLst>
              <a:ext uri="{FF2B5EF4-FFF2-40B4-BE49-F238E27FC236}">
                <a16:creationId xmlns:a16="http://schemas.microsoft.com/office/drawing/2014/main" id="{29CED8E7-2512-4D4A-95AF-8001DA042E77}"/>
              </a:ext>
            </a:extLst>
          </p:cNvPr>
          <p:cNvSpPr/>
          <p:nvPr/>
        </p:nvSpPr>
        <p:spPr>
          <a:xfrm>
            <a:off x="467992" y="2069292"/>
            <a:ext cx="147518" cy="31277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1</a:t>
            </a:r>
            <a:endParaRPr lang="en-US" sz="2450" dirty="0"/>
          </a:p>
        </p:txBody>
      </p:sp>
      <p:sp>
        <p:nvSpPr>
          <p:cNvPr id="33" name="Shape 1">
            <a:extLst>
              <a:ext uri="{FF2B5EF4-FFF2-40B4-BE49-F238E27FC236}">
                <a16:creationId xmlns:a16="http://schemas.microsoft.com/office/drawing/2014/main" id="{93C19EE3-AAE6-413F-873D-F8CA939C9805}"/>
              </a:ext>
            </a:extLst>
          </p:cNvPr>
          <p:cNvSpPr/>
          <p:nvPr/>
        </p:nvSpPr>
        <p:spPr>
          <a:xfrm>
            <a:off x="321822" y="3456136"/>
            <a:ext cx="468987" cy="468987"/>
          </a:xfrm>
          <a:prstGeom prst="roundRect">
            <a:avLst>
              <a:gd name="adj" fmla="val 6668"/>
            </a:avLst>
          </a:prstGeom>
          <a:solidFill>
            <a:srgbClr val="EEE8DD"/>
          </a:solidFill>
          <a:ln/>
        </p:spPr>
      </p:sp>
      <p:sp>
        <p:nvSpPr>
          <p:cNvPr id="34" name="Text 2">
            <a:extLst>
              <a:ext uri="{FF2B5EF4-FFF2-40B4-BE49-F238E27FC236}">
                <a16:creationId xmlns:a16="http://schemas.microsoft.com/office/drawing/2014/main" id="{71288191-2AA2-4A4A-8130-167D15EC6E73}"/>
              </a:ext>
            </a:extLst>
          </p:cNvPr>
          <p:cNvSpPr/>
          <p:nvPr/>
        </p:nvSpPr>
        <p:spPr>
          <a:xfrm>
            <a:off x="482556" y="3534241"/>
            <a:ext cx="147518" cy="31277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1</a:t>
            </a:r>
            <a:endParaRPr lang="en-US" sz="2450" dirty="0"/>
          </a:p>
        </p:txBody>
      </p:sp>
      <p:sp>
        <p:nvSpPr>
          <p:cNvPr id="35" name="Shape 1">
            <a:extLst>
              <a:ext uri="{FF2B5EF4-FFF2-40B4-BE49-F238E27FC236}">
                <a16:creationId xmlns:a16="http://schemas.microsoft.com/office/drawing/2014/main" id="{0A5A15E6-5938-48CB-B368-5A9129B6B529}"/>
              </a:ext>
            </a:extLst>
          </p:cNvPr>
          <p:cNvSpPr/>
          <p:nvPr/>
        </p:nvSpPr>
        <p:spPr>
          <a:xfrm>
            <a:off x="321822" y="4919981"/>
            <a:ext cx="468987" cy="468987"/>
          </a:xfrm>
          <a:prstGeom prst="roundRect">
            <a:avLst>
              <a:gd name="adj" fmla="val 6668"/>
            </a:avLst>
          </a:prstGeom>
          <a:solidFill>
            <a:srgbClr val="EEE8DD"/>
          </a:solidFill>
          <a:ln/>
        </p:spPr>
      </p:sp>
      <p:sp>
        <p:nvSpPr>
          <p:cNvPr id="36" name="Text 2">
            <a:extLst>
              <a:ext uri="{FF2B5EF4-FFF2-40B4-BE49-F238E27FC236}">
                <a16:creationId xmlns:a16="http://schemas.microsoft.com/office/drawing/2014/main" id="{0A6120E8-8C5E-4569-8422-D6F0C6FE307C}"/>
              </a:ext>
            </a:extLst>
          </p:cNvPr>
          <p:cNvSpPr/>
          <p:nvPr/>
        </p:nvSpPr>
        <p:spPr>
          <a:xfrm>
            <a:off x="482556" y="4998086"/>
            <a:ext cx="147518" cy="31277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1</a:t>
            </a:r>
            <a:endParaRPr lang="en-US" sz="2450" dirty="0"/>
          </a:p>
        </p:txBody>
      </p:sp>
      <p:sp>
        <p:nvSpPr>
          <p:cNvPr id="37" name="Shape 1">
            <a:extLst>
              <a:ext uri="{FF2B5EF4-FFF2-40B4-BE49-F238E27FC236}">
                <a16:creationId xmlns:a16="http://schemas.microsoft.com/office/drawing/2014/main" id="{306300EE-1147-40C8-AAFB-260E8A4BC87E}"/>
              </a:ext>
            </a:extLst>
          </p:cNvPr>
          <p:cNvSpPr/>
          <p:nvPr/>
        </p:nvSpPr>
        <p:spPr>
          <a:xfrm>
            <a:off x="321822" y="6382966"/>
            <a:ext cx="468987" cy="468987"/>
          </a:xfrm>
          <a:prstGeom prst="roundRect">
            <a:avLst>
              <a:gd name="adj" fmla="val 6668"/>
            </a:avLst>
          </a:prstGeom>
          <a:solidFill>
            <a:srgbClr val="EEE8DD"/>
          </a:solidFill>
          <a:ln/>
        </p:spPr>
      </p:sp>
      <p:sp>
        <p:nvSpPr>
          <p:cNvPr id="38" name="Text 2">
            <a:extLst>
              <a:ext uri="{FF2B5EF4-FFF2-40B4-BE49-F238E27FC236}">
                <a16:creationId xmlns:a16="http://schemas.microsoft.com/office/drawing/2014/main" id="{948EB403-AE0B-4BBA-A5F5-437C36ADAA12}"/>
              </a:ext>
            </a:extLst>
          </p:cNvPr>
          <p:cNvSpPr/>
          <p:nvPr/>
        </p:nvSpPr>
        <p:spPr>
          <a:xfrm>
            <a:off x="482556" y="6461071"/>
            <a:ext cx="147518" cy="312777"/>
          </a:xfrm>
          <a:prstGeom prst="rect">
            <a:avLst/>
          </a:prstGeom>
          <a:noFill/>
          <a:ln/>
        </p:spPr>
        <p:txBody>
          <a:bodyPr wrap="none" lIns="0" tIns="0" rIns="0" bIns="0" rtlCol="0" anchor="t"/>
          <a:lstStyle/>
          <a:p>
            <a:pPr marL="0" indent="0" algn="ctr">
              <a:lnSpc>
                <a:spcPts val="2450"/>
              </a:lnSpc>
              <a:buNone/>
            </a:pPr>
            <a:r>
              <a:rPr lang="en-US" sz="2450" dirty="0">
                <a:solidFill>
                  <a:srgbClr val="746558"/>
                </a:solidFill>
                <a:latin typeface="Gelasio Semi Bold" pitchFamily="34" charset="0"/>
                <a:ea typeface="Gelasio Semi Bold" pitchFamily="34" charset="-122"/>
                <a:cs typeface="Gelasio Semi Bold" pitchFamily="34" charset="-120"/>
              </a:rPr>
              <a:t>1</a:t>
            </a:r>
            <a:endParaRPr lang="en-US" sz="2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Shape 1">
            <a:extLst>
              <a:ext uri="{FF2B5EF4-FFF2-40B4-BE49-F238E27FC236}">
                <a16:creationId xmlns:a16="http://schemas.microsoft.com/office/drawing/2014/main" id="{ADF53A17-A5E7-491D-B056-C22A17278F31}"/>
              </a:ext>
            </a:extLst>
          </p:cNvPr>
          <p:cNvSpPr/>
          <p:nvPr/>
        </p:nvSpPr>
        <p:spPr>
          <a:xfrm>
            <a:off x="911479" y="420521"/>
            <a:ext cx="12807442" cy="2401497"/>
          </a:xfrm>
          <a:prstGeom prst="roundRect">
            <a:avLst>
              <a:gd name="adj" fmla="val 1674"/>
            </a:avLst>
          </a:prstGeom>
          <a:solidFill>
            <a:srgbClr val="EEE8DD"/>
          </a:solidFill>
          <a:ln/>
        </p:spPr>
      </p:sp>
      <p:pic>
        <p:nvPicPr>
          <p:cNvPr id="2050" name="Picture 2"/>
          <p:cNvPicPr>
            <a:picLocks noChangeAspect="1" noChangeArrowheads="1"/>
          </p:cNvPicPr>
          <p:nvPr/>
        </p:nvPicPr>
        <p:blipFill>
          <a:blip r:embed="rId2"/>
          <a:srcRect/>
          <a:stretch>
            <a:fillRect/>
          </a:stretch>
        </p:blipFill>
        <p:spPr bwMode="auto">
          <a:xfrm>
            <a:off x="6990630" y="6504687"/>
            <a:ext cx="7639770" cy="1724913"/>
          </a:xfrm>
          <a:prstGeom prst="rect">
            <a:avLst/>
          </a:prstGeom>
          <a:noFill/>
          <a:ln w="9525">
            <a:noFill/>
            <a:miter lim="800000"/>
            <a:headEnd/>
            <a:tailEnd/>
          </a:ln>
          <a:effectLst/>
        </p:spPr>
      </p:pic>
      <p:sp>
        <p:nvSpPr>
          <p:cNvPr id="3" name="Прямоугольник 2"/>
          <p:cNvSpPr/>
          <p:nvPr/>
        </p:nvSpPr>
        <p:spPr>
          <a:xfrm>
            <a:off x="3023213" y="420521"/>
            <a:ext cx="8583974" cy="658835"/>
          </a:xfrm>
          <a:prstGeom prst="rect">
            <a:avLst/>
          </a:prstGeom>
        </p:spPr>
        <p:txBody>
          <a:bodyPr wrap="square">
            <a:spAutoFit/>
          </a:bodyPr>
          <a:lstStyle/>
          <a:p>
            <a:pPr algn="ctr">
              <a:lnSpc>
                <a:spcPct val="150000"/>
              </a:lnSpc>
            </a:pPr>
            <a:r>
              <a:rPr lang="en-US" sz="2800" b="1" dirty="0" err="1">
                <a:latin typeface="Times New Roman" panose="02020603050405020304" pitchFamily="18" charset="0"/>
                <a:ea typeface="Gelasio" pitchFamily="34" charset="-122"/>
                <a:cs typeface="Times New Roman" panose="02020603050405020304" pitchFamily="18" charset="0"/>
              </a:rPr>
              <a:t>Шановні</a:t>
            </a:r>
            <a:r>
              <a:rPr lang="en-US" sz="2800" b="1" dirty="0">
                <a:latin typeface="Times New Roman" panose="02020603050405020304" pitchFamily="18" charset="0"/>
                <a:ea typeface="Gelasio" pitchFamily="34" charset="-122"/>
                <a:cs typeface="Times New Roman" panose="02020603050405020304" pitchFamily="18" charset="0"/>
              </a:rPr>
              <a:t> </a:t>
            </a:r>
            <a:r>
              <a:rPr lang="en-US" sz="2800" b="1" dirty="0" err="1">
                <a:latin typeface="Times New Roman" panose="02020603050405020304" pitchFamily="18" charset="0"/>
                <a:ea typeface="Gelasio" pitchFamily="34" charset="-122"/>
                <a:cs typeface="Times New Roman" panose="02020603050405020304" pitchFamily="18" charset="0"/>
              </a:rPr>
              <a:t>жителі</a:t>
            </a:r>
            <a:r>
              <a:rPr lang="en-US" sz="2800" b="1" dirty="0">
                <a:latin typeface="Times New Roman" panose="02020603050405020304" pitchFamily="18" charset="0"/>
                <a:ea typeface="Gelasio" pitchFamily="34" charset="-122"/>
                <a:cs typeface="Times New Roman" panose="02020603050405020304" pitchFamily="18" charset="0"/>
              </a:rPr>
              <a:t> </a:t>
            </a:r>
            <a:r>
              <a:rPr lang="en-US" sz="2800" b="1" dirty="0" err="1">
                <a:latin typeface="Times New Roman" panose="02020603050405020304" pitchFamily="18" charset="0"/>
                <a:ea typeface="Gelasio" pitchFamily="34" charset="-122"/>
                <a:cs typeface="Times New Roman" panose="02020603050405020304" pitchFamily="18" charset="0"/>
              </a:rPr>
              <a:t>Великодальницької</a:t>
            </a:r>
            <a:r>
              <a:rPr lang="en-US" sz="2800" b="1" dirty="0">
                <a:latin typeface="Times New Roman" panose="02020603050405020304" pitchFamily="18" charset="0"/>
                <a:ea typeface="Gelasio" pitchFamily="34" charset="-122"/>
                <a:cs typeface="Times New Roman" panose="02020603050405020304" pitchFamily="18" charset="0"/>
              </a:rPr>
              <a:t> </a:t>
            </a:r>
            <a:r>
              <a:rPr lang="en-US" sz="2800" b="1" dirty="0" err="1">
                <a:latin typeface="Times New Roman" panose="02020603050405020304" pitchFamily="18" charset="0"/>
                <a:ea typeface="Gelasio" pitchFamily="34" charset="-122"/>
                <a:cs typeface="Times New Roman" panose="02020603050405020304" pitchFamily="18" charset="0"/>
              </a:rPr>
              <a:t>громади</a:t>
            </a:r>
            <a:r>
              <a:rPr lang="en-US" sz="2800" b="1" dirty="0">
                <a:latin typeface="Times New Roman" panose="02020603050405020304" pitchFamily="18" charset="0"/>
                <a:ea typeface="Gelasio" pitchFamily="34" charset="-122"/>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171553" y="1067692"/>
            <a:ext cx="12287294" cy="1754326"/>
          </a:xfrm>
          <a:prstGeom prst="rect">
            <a:avLst/>
          </a:prstGeom>
        </p:spPr>
        <p:txBody>
          <a:bodyPr wrap="square">
            <a:spAutoFit/>
          </a:bodyPr>
          <a:lstStyle/>
          <a:p>
            <a:pPr algn="ctr">
              <a:lnSpc>
                <a:spcPct val="150000"/>
              </a:lnSpc>
            </a:pPr>
            <a:r>
              <a:rPr lang="uk-UA" b="1" dirty="0">
                <a:latin typeface="Times New Roman" pitchFamily="18" charset="0"/>
                <a:cs typeface="Gelasio" charset="0"/>
              </a:rPr>
              <a:t>Сільська рада працювала над тим, щоб зробити наше село краще, </a:t>
            </a:r>
            <a:r>
              <a:rPr lang="uk-UA" b="1" dirty="0" err="1">
                <a:latin typeface="Times New Roman" pitchFamily="18" charset="0"/>
                <a:cs typeface="Gelasio" charset="0"/>
              </a:rPr>
              <a:t>безпечнишим</a:t>
            </a:r>
            <a:r>
              <a:rPr lang="uk-UA" b="1" dirty="0">
                <a:latin typeface="Times New Roman" pitchFamily="18" charset="0"/>
                <a:cs typeface="Gelasio" charset="0"/>
              </a:rPr>
              <a:t> і сучасним. 2024 рік був непростим, але водночас насиченим важливими подіями, які визначили напрямок подальшого розвитку нашої громади.</a:t>
            </a:r>
          </a:p>
          <a:p>
            <a:pPr algn="ctr">
              <a:lnSpc>
                <a:spcPct val="150000"/>
              </a:lnSpc>
            </a:pPr>
            <a:r>
              <a:rPr lang="uk-UA" b="1" dirty="0">
                <a:latin typeface="Times New Roman" pitchFamily="18" charset="0"/>
                <a:cs typeface="Gelasio" charset="0"/>
              </a:rPr>
              <a:t>Ми доклали значних зусиль для покращення умов у сфері освіти, соціального захисту та безпеки. </a:t>
            </a:r>
          </a:p>
          <a:p>
            <a:pPr algn="ctr">
              <a:lnSpc>
                <a:spcPct val="150000"/>
              </a:lnSpc>
            </a:pPr>
            <a:r>
              <a:rPr lang="uk-UA" b="1" dirty="0">
                <a:latin typeface="Times New Roman" pitchFamily="18" charset="0"/>
                <a:cs typeface="Gelasio" charset="0"/>
              </a:rPr>
              <a:t>Разом ми рухаємо нашу громаду вперед і створюємо краще майбутнє для всіх їх жителів.</a:t>
            </a:r>
          </a:p>
        </p:txBody>
      </p:sp>
      <p:pic>
        <p:nvPicPr>
          <p:cNvPr id="6" name="Объект 9">
            <a:extLst>
              <a:ext uri="{FF2B5EF4-FFF2-40B4-BE49-F238E27FC236}">
                <a16:creationId xmlns:a16="http://schemas.microsoft.com/office/drawing/2014/main" id="{C5B07BE1-B267-42C5-B5AD-BCE8494BDF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17888" r="11476" b="4220"/>
          <a:stretch/>
        </p:blipFill>
        <p:spPr>
          <a:xfrm>
            <a:off x="8019875" y="2989141"/>
            <a:ext cx="5867068" cy="4904943"/>
          </a:xfrm>
          <a:prstGeom prst="rect">
            <a:avLst/>
          </a:prstGeom>
          <a:ln w="12700" cap="flat" cmpd="sng" algn="ctr">
            <a:solidFill>
              <a:schemeClr val="accent5">
                <a:lumMod val="75000"/>
              </a:schemeClr>
            </a:solidFill>
            <a:prstDash val="solid"/>
            <a:miter lim="800000"/>
          </a:ln>
        </p:spPr>
        <p:style>
          <a:lnRef idx="2">
            <a:schemeClr val="dk1"/>
          </a:lnRef>
          <a:fillRef idx="1">
            <a:schemeClr val="lt1"/>
          </a:fillRef>
          <a:effectRef idx="0">
            <a:schemeClr val="dk1"/>
          </a:effectRef>
          <a:fontRef idx="minor">
            <a:schemeClr val="dk1"/>
          </a:fontRef>
        </p:style>
      </p:pic>
      <p:pic>
        <p:nvPicPr>
          <p:cNvPr id="8" name="Рисунок 7">
            <a:extLst>
              <a:ext uri="{FF2B5EF4-FFF2-40B4-BE49-F238E27FC236}">
                <a16:creationId xmlns:a16="http://schemas.microsoft.com/office/drawing/2014/main" id="{90900E15-80F8-4390-91B4-985D23B5FDDD}"/>
              </a:ext>
            </a:extLst>
          </p:cNvPr>
          <p:cNvPicPr>
            <a:picLocks noChangeAspect="1"/>
          </p:cNvPicPr>
          <p:nvPr/>
        </p:nvPicPr>
        <p:blipFill>
          <a:blip r:embed="rId5"/>
          <a:stretch>
            <a:fillRect/>
          </a:stretch>
        </p:blipFill>
        <p:spPr>
          <a:xfrm>
            <a:off x="743457" y="2989141"/>
            <a:ext cx="6571743" cy="4904943"/>
          </a:xfrm>
          <a:prstGeom prst="rect">
            <a:avLst/>
          </a:prstGeom>
          <a:ln>
            <a:solidFill>
              <a:schemeClr val="accent1">
                <a:lumMod val="20000"/>
                <a:lumOff val="80000"/>
              </a:schemeClr>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
            <a:extLst>
              <a:ext uri="{FF2B5EF4-FFF2-40B4-BE49-F238E27FC236}">
                <a16:creationId xmlns:a16="http://schemas.microsoft.com/office/drawing/2014/main" id="{23EE8762-11F1-4AA3-BA09-D683F7A4B6D1}"/>
              </a:ext>
            </a:extLst>
          </p:cNvPr>
          <p:cNvSpPr/>
          <p:nvPr/>
        </p:nvSpPr>
        <p:spPr>
          <a:xfrm>
            <a:off x="106723" y="784556"/>
            <a:ext cx="14416953" cy="7140244"/>
          </a:xfrm>
          <a:prstGeom prst="roundRect">
            <a:avLst>
              <a:gd name="adj" fmla="val 0"/>
            </a:avLst>
          </a:prstGeom>
          <a:solidFill>
            <a:srgbClr val="EEE8DD"/>
          </a:solidFill>
          <a:ln/>
        </p:spPr>
      </p:sp>
      <p:pic>
        <p:nvPicPr>
          <p:cNvPr id="3" name="Рисунок 2" descr="462889603_512928304957867_3322823409794076447_n.jpg">
            <a:extLst>
              <a:ext uri="{FF2B5EF4-FFF2-40B4-BE49-F238E27FC236}">
                <a16:creationId xmlns:a16="http://schemas.microsoft.com/office/drawing/2014/main" id="{6F840C83-3220-40A6-89E8-B49BECF91846}"/>
              </a:ext>
            </a:extLst>
          </p:cNvPr>
          <p:cNvPicPr>
            <a:picLocks noChangeAspect="1"/>
          </p:cNvPicPr>
          <p:nvPr/>
        </p:nvPicPr>
        <p:blipFill>
          <a:blip r:embed="rId2"/>
          <a:srcRect b="7778"/>
          <a:stretch>
            <a:fillRect/>
          </a:stretch>
        </p:blipFill>
        <p:spPr>
          <a:xfrm>
            <a:off x="4170991" y="1445717"/>
            <a:ext cx="3144208" cy="2804515"/>
          </a:xfrm>
          <a:prstGeom prst="roundRect">
            <a:avLst>
              <a:gd name="adj" fmla="val 0"/>
            </a:avLst>
          </a:prstGeom>
          <a:solidFill>
            <a:srgbClr val="FFFFFF">
              <a:shade val="85000"/>
            </a:srgbClr>
          </a:solidFill>
          <a:ln>
            <a:noFill/>
          </a:ln>
          <a:effectLst/>
        </p:spPr>
      </p:pic>
      <p:sp>
        <p:nvSpPr>
          <p:cNvPr id="4" name="Text 0">
            <a:extLst>
              <a:ext uri="{FF2B5EF4-FFF2-40B4-BE49-F238E27FC236}">
                <a16:creationId xmlns:a16="http://schemas.microsoft.com/office/drawing/2014/main" id="{E184FC50-9798-46EE-8988-A0E724AA7D42}"/>
              </a:ext>
            </a:extLst>
          </p:cNvPr>
          <p:cNvSpPr/>
          <p:nvPr/>
        </p:nvSpPr>
        <p:spPr>
          <a:xfrm>
            <a:off x="6089103" y="8505"/>
            <a:ext cx="8268929" cy="1103868"/>
          </a:xfrm>
          <a:prstGeom prst="rect">
            <a:avLst/>
          </a:prstGeom>
          <a:noFill/>
          <a:ln/>
        </p:spPr>
        <p:txBody>
          <a:bodyPr wrap="square" lIns="0" tIns="0" rIns="0" bIns="0" rtlCol="0" anchor="t"/>
          <a:lstStyle/>
          <a:p>
            <a:pPr marL="0" indent="0">
              <a:lnSpc>
                <a:spcPts val="5550"/>
              </a:lnSpc>
              <a:buNone/>
            </a:pPr>
            <a:r>
              <a:rPr lang="uk-UA" sz="4450" b="1" dirty="0">
                <a:solidFill>
                  <a:srgbClr val="484237"/>
                </a:solidFill>
                <a:cs typeface="Gelasio Semi Bold" pitchFamily="34" charset="-120"/>
              </a:rPr>
              <a:t>Культура</a:t>
            </a:r>
            <a:endParaRPr lang="en-US" sz="4450" b="1" dirty="0"/>
          </a:p>
        </p:txBody>
      </p:sp>
      <p:pic>
        <p:nvPicPr>
          <p:cNvPr id="3074" name="Picture 2" descr="Нет описания фото.">
            <a:extLst>
              <a:ext uri="{FF2B5EF4-FFF2-40B4-BE49-F238E27FC236}">
                <a16:creationId xmlns:a16="http://schemas.microsoft.com/office/drawing/2014/main" id="{46AD9232-D745-4EFA-BD3E-2B052CE0A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0296" y="4994688"/>
            <a:ext cx="33782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Нет описания фото.">
            <a:extLst>
              <a:ext uri="{FF2B5EF4-FFF2-40B4-BE49-F238E27FC236}">
                <a16:creationId xmlns:a16="http://schemas.microsoft.com/office/drawing/2014/main" id="{5C192C52-4717-4C4A-B5A9-33CD45975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160" y="5011191"/>
            <a:ext cx="33782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Возможно, это изображение 9 человек и текст">
            <a:extLst>
              <a:ext uri="{FF2B5EF4-FFF2-40B4-BE49-F238E27FC236}">
                <a16:creationId xmlns:a16="http://schemas.microsoft.com/office/drawing/2014/main" id="{0AA89D8D-76E7-4B09-BF81-CC3220F36B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85" y="1440190"/>
            <a:ext cx="3739353" cy="280451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Возможно, это изображение 5 человек">
            <a:extLst>
              <a:ext uri="{FF2B5EF4-FFF2-40B4-BE49-F238E27FC236}">
                <a16:creationId xmlns:a16="http://schemas.microsoft.com/office/drawing/2014/main" id="{83D3A577-D3C3-4C55-B3BC-89486AD71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8434" y="4664569"/>
            <a:ext cx="2565799" cy="288027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Нет описания фото.">
            <a:extLst>
              <a:ext uri="{FF2B5EF4-FFF2-40B4-BE49-F238E27FC236}">
                <a16:creationId xmlns:a16="http://schemas.microsoft.com/office/drawing/2014/main" id="{7DFDB95F-71D2-461B-9BD4-9F701A2333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5459" y="1440190"/>
            <a:ext cx="3739352" cy="280451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Нет описания фото.">
            <a:extLst>
              <a:ext uri="{FF2B5EF4-FFF2-40B4-BE49-F238E27FC236}">
                <a16:creationId xmlns:a16="http://schemas.microsoft.com/office/drawing/2014/main" id="{336C4EBC-C677-4D23-BAC8-71501B6C45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04" y="5011191"/>
            <a:ext cx="33782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Нет описания фото.">
            <a:extLst>
              <a:ext uri="{FF2B5EF4-FFF2-40B4-BE49-F238E27FC236}">
                <a16:creationId xmlns:a16="http://schemas.microsoft.com/office/drawing/2014/main" id="{ACE52B17-7662-4252-8559-D74D63DC9D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0532" y="1406955"/>
            <a:ext cx="2840535" cy="28432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17E5732-84E5-4ABA-8A7D-8868D11678E7}"/>
              </a:ext>
            </a:extLst>
          </p:cNvPr>
          <p:cNvPicPr>
            <a:picLocks noChangeAspect="1" noChangeArrowheads="1"/>
          </p:cNvPicPr>
          <p:nvPr/>
        </p:nvPicPr>
        <p:blipFill>
          <a:blip r:embed="rId10"/>
          <a:srcRect/>
          <a:stretch>
            <a:fillRect/>
          </a:stretch>
        </p:blipFill>
        <p:spPr bwMode="auto">
          <a:xfrm>
            <a:off x="12003734" y="7762279"/>
            <a:ext cx="2626666" cy="467321"/>
          </a:xfrm>
          <a:prstGeom prst="rect">
            <a:avLst/>
          </a:prstGeom>
          <a:noFill/>
          <a:ln w="9525">
            <a:noFill/>
            <a:miter lim="800000"/>
            <a:headEnd/>
            <a:tailEnd/>
          </a:ln>
          <a:effectLst/>
        </p:spPr>
      </p:pic>
    </p:spTree>
    <p:extLst>
      <p:ext uri="{BB962C8B-B14F-4D97-AF65-F5344CB8AC3E}">
        <p14:creationId xmlns:p14="http://schemas.microsoft.com/office/powerpoint/2010/main" val="4240452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0">
            <a:extLst>
              <a:ext uri="{FF2B5EF4-FFF2-40B4-BE49-F238E27FC236}">
                <a16:creationId xmlns:a16="http://schemas.microsoft.com/office/drawing/2014/main" id="{10D6392A-47E8-433E-B63A-AB9215223380}"/>
              </a:ext>
            </a:extLst>
          </p:cNvPr>
          <p:cNvSpPr/>
          <p:nvPr/>
        </p:nvSpPr>
        <p:spPr>
          <a:xfrm>
            <a:off x="293472" y="197703"/>
            <a:ext cx="14053103" cy="1661279"/>
          </a:xfrm>
          <a:prstGeom prst="roundRect">
            <a:avLst>
              <a:gd name="adj" fmla="val 2603"/>
            </a:avLst>
          </a:prstGeom>
          <a:solidFill>
            <a:srgbClr val="EEE8DD"/>
          </a:solidFill>
          <a:ln/>
        </p:spPr>
      </p:sp>
      <p:sp>
        <p:nvSpPr>
          <p:cNvPr id="3" name="Text 0"/>
          <p:cNvSpPr/>
          <p:nvPr/>
        </p:nvSpPr>
        <p:spPr>
          <a:xfrm>
            <a:off x="4621817" y="281285"/>
            <a:ext cx="5670590" cy="708779"/>
          </a:xfrm>
          <a:prstGeom prst="rect">
            <a:avLst/>
          </a:prstGeom>
          <a:noFill/>
          <a:ln/>
        </p:spPr>
        <p:txBody>
          <a:bodyPr wrap="non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Благодійні ярмарки</a:t>
            </a:r>
            <a:endParaRPr lang="en-US" sz="4450" dirty="0"/>
          </a:p>
        </p:txBody>
      </p:sp>
      <p:sp>
        <p:nvSpPr>
          <p:cNvPr id="4" name="Text 1"/>
          <p:cNvSpPr/>
          <p:nvPr/>
        </p:nvSpPr>
        <p:spPr>
          <a:xfrm>
            <a:off x="283825" y="1089396"/>
            <a:ext cx="14346575" cy="1451610"/>
          </a:xfrm>
          <a:prstGeom prst="rect">
            <a:avLst/>
          </a:prstGeom>
          <a:noFill/>
          <a:ln/>
        </p:spPr>
        <p:txBody>
          <a:bodyPr wrap="squar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Напередодні Великодня проведено благодійну акцію «Великодній кошик для захисника». На ярмарках до Дня села Великий Дальник, Петродолинське та Дня села Розселенець було зібрано понад 115 тисяч гривень для Збройних Сил України.</a:t>
            </a:r>
            <a:endParaRPr lang="en-US" sz="1750" dirty="0"/>
          </a:p>
        </p:txBody>
      </p:sp>
      <p:pic>
        <p:nvPicPr>
          <p:cNvPr id="6" name="Рисунок 5" descr="463825681_859791502996472_296313302325973728_n.jpg"/>
          <p:cNvPicPr>
            <a:picLocks noChangeAspect="1"/>
          </p:cNvPicPr>
          <p:nvPr/>
        </p:nvPicPr>
        <p:blipFill>
          <a:blip r:embed="rId2"/>
          <a:srcRect b="3782"/>
          <a:stretch>
            <a:fillRect/>
          </a:stretch>
        </p:blipFill>
        <p:spPr>
          <a:xfrm>
            <a:off x="8359858" y="1958314"/>
            <a:ext cx="5986717" cy="6149366"/>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descr="463728144_859791482996474_8655161622625726637_n.jpg"/>
          <p:cNvPicPr>
            <a:picLocks noChangeAspect="1"/>
          </p:cNvPicPr>
          <p:nvPr/>
        </p:nvPicPr>
        <p:blipFill>
          <a:blip r:embed="rId3"/>
          <a:stretch>
            <a:fillRect/>
          </a:stretch>
        </p:blipFill>
        <p:spPr>
          <a:xfrm>
            <a:off x="3657653" y="4667250"/>
            <a:ext cx="4550924" cy="3364647"/>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descr="463785469_859791506329805_6045882782040187012_n.jpg"/>
          <p:cNvPicPr>
            <a:picLocks noChangeAspect="1"/>
          </p:cNvPicPr>
          <p:nvPr/>
        </p:nvPicPr>
        <p:blipFill>
          <a:blip r:embed="rId4"/>
          <a:srcRect t="25185" r="36019"/>
          <a:stretch>
            <a:fillRect/>
          </a:stretch>
        </p:blipFill>
        <p:spPr>
          <a:xfrm>
            <a:off x="313841" y="4667250"/>
            <a:ext cx="3212900" cy="3290699"/>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descr="463751742_859791492996473_1201107524324542009_n.jpg"/>
          <p:cNvPicPr>
            <a:picLocks noChangeAspect="1"/>
          </p:cNvPicPr>
          <p:nvPr/>
        </p:nvPicPr>
        <p:blipFill>
          <a:blip r:embed="rId5"/>
          <a:stretch>
            <a:fillRect/>
          </a:stretch>
        </p:blipFill>
        <p:spPr>
          <a:xfrm>
            <a:off x="3648007" y="1937413"/>
            <a:ext cx="4560570" cy="2504052"/>
          </a:xfrm>
          <a:prstGeom prst="roundRect">
            <a:avLst>
              <a:gd name="adj" fmla="val 0"/>
            </a:avLst>
          </a:prstGeom>
          <a:solidFill>
            <a:srgbClr val="FFFFFF">
              <a:shade val="85000"/>
            </a:srgbClr>
          </a:solidFill>
          <a:ln>
            <a:noFill/>
          </a:ln>
          <a:effectLst/>
        </p:spPr>
      </p:pic>
      <p:pic>
        <p:nvPicPr>
          <p:cNvPr id="10" name="Рисунок 9" descr="463747120_859791479663141_3538464168636657148_n.jpg"/>
          <p:cNvPicPr>
            <a:picLocks noChangeAspect="1"/>
          </p:cNvPicPr>
          <p:nvPr/>
        </p:nvPicPr>
        <p:blipFill>
          <a:blip r:embed="rId6"/>
          <a:srcRect t="27154" b="14761"/>
          <a:stretch>
            <a:fillRect/>
          </a:stretch>
        </p:blipFill>
        <p:spPr>
          <a:xfrm>
            <a:off x="293472" y="1937413"/>
            <a:ext cx="3233269" cy="2504052"/>
          </a:xfrm>
          <a:prstGeom prst="roundRect">
            <a:avLst>
              <a:gd name="adj" fmla="val 0"/>
            </a:avLst>
          </a:prstGeom>
          <a:solidFill>
            <a:srgbClr val="FFFFFF">
              <a:shade val="85000"/>
            </a:srgbClr>
          </a:solidFill>
          <a:ln>
            <a:noFill/>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0">
            <a:extLst>
              <a:ext uri="{FF2B5EF4-FFF2-40B4-BE49-F238E27FC236}">
                <a16:creationId xmlns:a16="http://schemas.microsoft.com/office/drawing/2014/main" id="{F8C2F5D7-83EA-4FCA-BA45-F7667595E45E}"/>
              </a:ext>
            </a:extLst>
          </p:cNvPr>
          <p:cNvSpPr/>
          <p:nvPr/>
        </p:nvSpPr>
        <p:spPr>
          <a:xfrm>
            <a:off x="175338" y="328329"/>
            <a:ext cx="14179702" cy="1661279"/>
          </a:xfrm>
          <a:prstGeom prst="roundRect">
            <a:avLst>
              <a:gd name="adj" fmla="val 0"/>
            </a:avLst>
          </a:prstGeom>
          <a:solidFill>
            <a:srgbClr val="EEE8DD"/>
          </a:solidFill>
          <a:ln/>
        </p:spPr>
      </p:sp>
      <p:sp>
        <p:nvSpPr>
          <p:cNvPr id="3" name="Text 0"/>
          <p:cNvSpPr/>
          <p:nvPr/>
        </p:nvSpPr>
        <p:spPr>
          <a:xfrm>
            <a:off x="5179606" y="234447"/>
            <a:ext cx="5670590" cy="708779"/>
          </a:xfrm>
          <a:prstGeom prst="rect">
            <a:avLst/>
          </a:prstGeom>
          <a:noFill/>
          <a:ln/>
        </p:spPr>
        <p:txBody>
          <a:bodyPr wrap="non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Різдвяний ярмарок</a:t>
            </a:r>
            <a:endParaRPr lang="en-US" sz="4450" dirty="0"/>
          </a:p>
        </p:txBody>
      </p:sp>
      <p:sp>
        <p:nvSpPr>
          <p:cNvPr id="4" name="Text 1"/>
          <p:cNvSpPr/>
          <p:nvPr/>
        </p:nvSpPr>
        <p:spPr>
          <a:xfrm>
            <a:off x="793789" y="943255"/>
            <a:ext cx="13042821" cy="1088708"/>
          </a:xfrm>
          <a:prstGeom prst="rect">
            <a:avLst/>
          </a:prstGeom>
          <a:noFill/>
          <a:ln/>
        </p:spPr>
        <p:txBody>
          <a:bodyPr wrap="squar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Різдвяний Ярмарок на підтримку наших військових, де кожен міг залишити свої донати. Захід відбувся за ініціативи колектива Великодальницького ліцею N1, при активній участі батьківського комітету, які разом з учнями підготували смаколики та сувеніри.</a:t>
            </a:r>
            <a:endParaRPr lang="en-US" sz="1750" dirty="0"/>
          </a:p>
        </p:txBody>
      </p:sp>
      <p:pic>
        <p:nvPicPr>
          <p:cNvPr id="5" name="Picture 2"/>
          <p:cNvPicPr>
            <a:picLocks noChangeAspect="1" noChangeArrowheads="1"/>
          </p:cNvPicPr>
          <p:nvPr/>
        </p:nvPicPr>
        <p:blipFill>
          <a:blip r:embed="rId2"/>
          <a:srcRect/>
          <a:stretch>
            <a:fillRect/>
          </a:stretch>
        </p:blipFill>
        <p:spPr bwMode="auto">
          <a:xfrm>
            <a:off x="12003734" y="7681018"/>
            <a:ext cx="2626666" cy="467321"/>
          </a:xfrm>
          <a:prstGeom prst="rect">
            <a:avLst/>
          </a:prstGeom>
          <a:noFill/>
          <a:ln w="9525">
            <a:noFill/>
            <a:miter lim="800000"/>
            <a:headEnd/>
            <a:tailEnd/>
          </a:ln>
          <a:effectLst/>
        </p:spPr>
      </p:pic>
      <p:pic>
        <p:nvPicPr>
          <p:cNvPr id="7" name="Рисунок 6" descr="471228558_10236544664385391_3201008030046923586_n.jpg"/>
          <p:cNvPicPr>
            <a:picLocks noChangeAspect="1"/>
          </p:cNvPicPr>
          <p:nvPr/>
        </p:nvPicPr>
        <p:blipFill>
          <a:blip r:embed="rId3"/>
          <a:stretch>
            <a:fillRect/>
          </a:stretch>
        </p:blipFill>
        <p:spPr>
          <a:xfrm>
            <a:off x="175338" y="2031963"/>
            <a:ext cx="3044111" cy="3735493"/>
          </a:xfrm>
          <a:prstGeom prst="roundRect">
            <a:avLst>
              <a:gd name="adj" fmla="val 0"/>
            </a:avLst>
          </a:prstGeom>
          <a:solidFill>
            <a:srgbClr val="FFFFFF">
              <a:shade val="85000"/>
            </a:srgbClr>
          </a:solidFill>
          <a:ln>
            <a:noFill/>
          </a:ln>
          <a:effectLst/>
        </p:spPr>
      </p:pic>
      <p:pic>
        <p:nvPicPr>
          <p:cNvPr id="8" name="Рисунок 7" descr="471252876_10236544665865428_6662505552812488626_n.jpg"/>
          <p:cNvPicPr>
            <a:picLocks noChangeAspect="1"/>
          </p:cNvPicPr>
          <p:nvPr/>
        </p:nvPicPr>
        <p:blipFill>
          <a:blip r:embed="rId4"/>
          <a:srcRect t="35719" b="31728"/>
          <a:stretch>
            <a:fillRect/>
          </a:stretch>
        </p:blipFill>
        <p:spPr>
          <a:xfrm>
            <a:off x="3382240" y="2038350"/>
            <a:ext cx="10972800" cy="3729106"/>
          </a:xfrm>
          <a:prstGeom prst="roundRect">
            <a:avLst>
              <a:gd name="adj" fmla="val 0"/>
            </a:avLst>
          </a:prstGeom>
          <a:solidFill>
            <a:srgbClr val="FFFFFF">
              <a:shade val="85000"/>
            </a:srgbClr>
          </a:solidFill>
          <a:ln>
            <a:noFill/>
          </a:ln>
          <a:effectLst/>
        </p:spPr>
      </p:pic>
      <p:pic>
        <p:nvPicPr>
          <p:cNvPr id="9" name="Рисунок 8" descr="471170750_10236544664505394_4494896466752731375_n.jpg"/>
          <p:cNvPicPr>
            <a:picLocks noChangeAspect="1"/>
          </p:cNvPicPr>
          <p:nvPr/>
        </p:nvPicPr>
        <p:blipFill>
          <a:blip r:embed="rId5"/>
          <a:srcRect t="26667" b="13563"/>
          <a:stretch>
            <a:fillRect/>
          </a:stretch>
        </p:blipFill>
        <p:spPr>
          <a:xfrm>
            <a:off x="262890" y="5864939"/>
            <a:ext cx="4714210" cy="211326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descr="471294922_10236544665625422_900772040738932309_n.jpg"/>
          <p:cNvPicPr>
            <a:picLocks noChangeAspect="1"/>
          </p:cNvPicPr>
          <p:nvPr/>
        </p:nvPicPr>
        <p:blipFill>
          <a:blip r:embed="rId6"/>
          <a:srcRect l="13951" t="19907" r="7366" b="32099"/>
          <a:stretch>
            <a:fillRect/>
          </a:stretch>
        </p:blipFill>
        <p:spPr>
          <a:xfrm>
            <a:off x="11756620" y="5856099"/>
            <a:ext cx="2598420" cy="211326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descr="471270943_10236544666185436_4598696331192769931_n.jpg"/>
          <p:cNvPicPr>
            <a:picLocks noChangeAspect="1"/>
          </p:cNvPicPr>
          <p:nvPr/>
        </p:nvPicPr>
        <p:blipFill>
          <a:blip r:embed="rId7"/>
          <a:srcRect t="48188" b="18271"/>
          <a:stretch>
            <a:fillRect/>
          </a:stretch>
        </p:blipFill>
        <p:spPr>
          <a:xfrm>
            <a:off x="5179606" y="5864940"/>
            <a:ext cx="6302227" cy="2104426"/>
          </a:xfrm>
          <a:prstGeom prst="roundRect">
            <a:avLst>
              <a:gd name="adj" fmla="val 0"/>
            </a:avLst>
          </a:prstGeom>
          <a:solidFill>
            <a:srgbClr val="FFFFFF">
              <a:shade val="85000"/>
            </a:srgbClr>
          </a:solidFill>
          <a:ln>
            <a:noFill/>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
            <a:extLst>
              <a:ext uri="{FF2B5EF4-FFF2-40B4-BE49-F238E27FC236}">
                <a16:creationId xmlns:a16="http://schemas.microsoft.com/office/drawing/2014/main" id="{3EF12903-2160-40A7-B921-F4D068D5F48B}"/>
              </a:ext>
            </a:extLst>
          </p:cNvPr>
          <p:cNvSpPr/>
          <p:nvPr/>
        </p:nvSpPr>
        <p:spPr>
          <a:xfrm>
            <a:off x="255285" y="2319426"/>
            <a:ext cx="6592084" cy="5786468"/>
          </a:xfrm>
          <a:prstGeom prst="roundRect">
            <a:avLst>
              <a:gd name="adj" fmla="val 0"/>
            </a:avLst>
          </a:prstGeom>
          <a:solidFill>
            <a:srgbClr val="EEE8DD"/>
          </a:solidFill>
          <a:ln/>
        </p:spPr>
      </p:sp>
      <p:pic>
        <p:nvPicPr>
          <p:cNvPr id="2" name="Рисунок 1" descr="438885816_451789740554468_8298167866745312179_n.jpg">
            <a:extLst>
              <a:ext uri="{FF2B5EF4-FFF2-40B4-BE49-F238E27FC236}">
                <a16:creationId xmlns:a16="http://schemas.microsoft.com/office/drawing/2014/main" id="{9FCA4ABD-143C-47E5-A4E3-C6835EDB3482}"/>
              </a:ext>
            </a:extLst>
          </p:cNvPr>
          <p:cNvPicPr>
            <a:picLocks noChangeAspect="1"/>
          </p:cNvPicPr>
          <p:nvPr/>
        </p:nvPicPr>
        <p:blipFill>
          <a:blip r:embed="rId2"/>
          <a:stretch>
            <a:fillRect/>
          </a:stretch>
        </p:blipFill>
        <p:spPr>
          <a:xfrm>
            <a:off x="11808405" y="752246"/>
            <a:ext cx="2521915" cy="3362554"/>
          </a:xfrm>
          <a:prstGeom prst="roundRect">
            <a:avLst>
              <a:gd name="adj" fmla="val 0"/>
            </a:avLst>
          </a:prstGeom>
          <a:solidFill>
            <a:srgbClr val="FFFFFF">
              <a:shade val="85000"/>
            </a:srgbClr>
          </a:solidFill>
          <a:ln>
            <a:noFill/>
          </a:ln>
          <a:effectLst/>
        </p:spPr>
      </p:pic>
      <p:pic>
        <p:nvPicPr>
          <p:cNvPr id="3" name="Picture 2" descr="Нет описания фото.">
            <a:extLst>
              <a:ext uri="{FF2B5EF4-FFF2-40B4-BE49-F238E27FC236}">
                <a16:creationId xmlns:a16="http://schemas.microsoft.com/office/drawing/2014/main" id="{F64887DB-2252-4D32-B43A-91C91E269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8405" y="4359552"/>
            <a:ext cx="2521915" cy="3362554"/>
          </a:xfrm>
          <a:prstGeom prst="rect">
            <a:avLst/>
          </a:prstGeom>
          <a:noFill/>
          <a:extLst>
            <a:ext uri="{909E8E84-426E-40DD-AFC4-6F175D3DCCD1}">
              <a14:hiddenFill xmlns:a14="http://schemas.microsoft.com/office/drawing/2010/main">
                <a:solidFill>
                  <a:srgbClr val="FFFFFF"/>
                </a:solidFill>
              </a14:hiddenFill>
            </a:ext>
          </a:extLst>
        </p:spPr>
      </p:pic>
      <p:sp>
        <p:nvSpPr>
          <p:cNvPr id="5" name="Text 0">
            <a:extLst>
              <a:ext uri="{FF2B5EF4-FFF2-40B4-BE49-F238E27FC236}">
                <a16:creationId xmlns:a16="http://schemas.microsoft.com/office/drawing/2014/main" id="{649014B8-CFA8-46F0-A091-96CBC1080BFA}"/>
              </a:ext>
            </a:extLst>
          </p:cNvPr>
          <p:cNvSpPr/>
          <p:nvPr/>
        </p:nvSpPr>
        <p:spPr>
          <a:xfrm>
            <a:off x="6805971" y="-4095"/>
            <a:ext cx="8268929" cy="1103868"/>
          </a:xfrm>
          <a:prstGeom prst="rect">
            <a:avLst/>
          </a:prstGeom>
          <a:noFill/>
          <a:ln/>
        </p:spPr>
        <p:txBody>
          <a:bodyPr wrap="square" lIns="0" tIns="0" rIns="0" bIns="0" rtlCol="0" anchor="t"/>
          <a:lstStyle/>
          <a:p>
            <a:pPr marL="0" indent="0">
              <a:lnSpc>
                <a:spcPts val="5550"/>
              </a:lnSpc>
              <a:buNone/>
            </a:pPr>
            <a:r>
              <a:rPr lang="uk-UA" sz="4450" b="1" dirty="0">
                <a:solidFill>
                  <a:srgbClr val="484237"/>
                </a:solidFill>
                <a:cs typeface="Gelasio Semi Bold" pitchFamily="34" charset="-120"/>
              </a:rPr>
              <a:t>Спорт</a:t>
            </a:r>
            <a:endParaRPr lang="en-US" sz="4450" b="1" dirty="0"/>
          </a:p>
        </p:txBody>
      </p:sp>
      <p:sp>
        <p:nvSpPr>
          <p:cNvPr id="7" name="TextBox 6">
            <a:extLst>
              <a:ext uri="{FF2B5EF4-FFF2-40B4-BE49-F238E27FC236}">
                <a16:creationId xmlns:a16="http://schemas.microsoft.com/office/drawing/2014/main" id="{C9F3C9F1-62A0-45EB-81F4-7AD1C29AD3ED}"/>
              </a:ext>
            </a:extLst>
          </p:cNvPr>
          <p:cNvSpPr txBox="1"/>
          <p:nvPr/>
        </p:nvSpPr>
        <p:spPr>
          <a:xfrm>
            <a:off x="277682" y="1963364"/>
            <a:ext cx="6547289" cy="6200287"/>
          </a:xfrm>
          <a:prstGeom prst="rect">
            <a:avLst/>
          </a:prstGeom>
          <a:noFill/>
        </p:spPr>
        <p:txBody>
          <a:bodyPr wrap="square" rtlCol="0">
            <a:spAutoFit/>
          </a:bodyPr>
          <a:lstStyle/>
          <a:p>
            <a:pPr indent="449580" algn="just">
              <a:lnSpc>
                <a:spcPct val="115000"/>
              </a:lnSpc>
              <a:spcAft>
                <a:spcPts val="800"/>
              </a:spcAft>
            </a:pPr>
            <a:endParaRPr lang="uk-UA" sz="1800" dirty="0">
              <a:effectLst/>
              <a:latin typeface="Times New Roman" panose="02020603050405020304" pitchFamily="18" charset="0"/>
              <a:ea typeface="Calibri" panose="020F0502020204030204" pitchFamily="34" charset="0"/>
              <a:cs typeface="Gelasio" panose="020B0604020202020204" charset="0"/>
            </a:endParaRPr>
          </a:p>
          <a:p>
            <a:pPr indent="449580" algn="just">
              <a:lnSpc>
                <a:spcPct val="115000"/>
              </a:lnSpc>
              <a:spcAft>
                <a:spcPts val="800"/>
              </a:spcAft>
            </a:pPr>
            <a:r>
              <a:rPr lang="uk-UA" sz="1800" b="1" dirty="0">
                <a:effectLst/>
                <a:latin typeface="Times New Roman" panose="02020603050405020304" pitchFamily="18" charset="0"/>
                <a:ea typeface="Calibri" panose="020F0502020204030204" pitchFamily="34" charset="0"/>
                <a:cs typeface="Gelasio" panose="020B0604020202020204" charset="0"/>
              </a:rPr>
              <a:t>Досягнення в футболі:</a:t>
            </a:r>
            <a:endParaRPr lang="uk-UA" sz="1800" dirty="0">
              <a:effectLst/>
              <a:latin typeface="Times New Roman" panose="02020603050405020304" pitchFamily="18" charset="0"/>
              <a:ea typeface="Calibri" panose="020F0502020204030204" pitchFamily="34" charset="0"/>
              <a:cs typeface="Gelasio" panose="020B0604020202020204" charset="0"/>
            </a:endParaRPr>
          </a:p>
          <a:p>
            <a:pPr indent="449580" algn="just">
              <a:lnSpc>
                <a:spcPct val="115000"/>
              </a:lnSpc>
              <a:spcAft>
                <a:spcPts val="800"/>
              </a:spcAft>
            </a:pPr>
            <a:r>
              <a:rPr lang="uk-UA" sz="1800" dirty="0">
                <a:effectLst/>
                <a:latin typeface="Times New Roman" panose="02020603050405020304" pitchFamily="18" charset="0"/>
                <a:ea typeface="Calibri" panose="020F0502020204030204" pitchFamily="34" charset="0"/>
                <a:cs typeface="Gelasio" panose="020B0604020202020204" charset="0"/>
              </a:rPr>
              <a:t>	- 1 місце в чемпіонаті Одеського району з футболу (ФК «Великий </a:t>
            </a:r>
            <a:r>
              <a:rPr lang="uk-UA" sz="1800" dirty="0" err="1">
                <a:effectLst/>
                <a:latin typeface="Times New Roman" panose="02020603050405020304" pitchFamily="18" charset="0"/>
                <a:ea typeface="Calibri" panose="020F0502020204030204" pitchFamily="34" charset="0"/>
                <a:cs typeface="Gelasio" panose="020B0604020202020204" charset="0"/>
              </a:rPr>
              <a:t>Дальник</a:t>
            </a:r>
            <a:r>
              <a:rPr lang="uk-UA" sz="1800" dirty="0">
                <a:effectLst/>
                <a:latin typeface="Times New Roman" panose="02020603050405020304" pitchFamily="18" charset="0"/>
                <a:ea typeface="Calibri" panose="020F0502020204030204" pitchFamily="34" charset="0"/>
                <a:cs typeface="Gelasio" panose="020B0604020202020204" charset="0"/>
              </a:rPr>
              <a:t>»;</a:t>
            </a:r>
          </a:p>
          <a:p>
            <a:pPr indent="449580" algn="just">
              <a:lnSpc>
                <a:spcPct val="115000"/>
              </a:lnSpc>
              <a:spcAft>
                <a:spcPts val="800"/>
              </a:spcAft>
            </a:pPr>
            <a:r>
              <a:rPr lang="uk-UA" sz="1800" dirty="0">
                <a:effectLst/>
                <a:latin typeface="Times New Roman" panose="02020603050405020304" pitchFamily="18" charset="0"/>
                <a:ea typeface="Calibri" panose="020F0502020204030204" pitchFamily="34" charset="0"/>
                <a:cs typeface="Gelasio" panose="020B0604020202020204" charset="0"/>
              </a:rPr>
              <a:t>	- 2 місце відкритої зимової першості «Біляївської футбольної ліги» з футболу 8*8, серед юнацьких команд 2010-2012 року народження;</a:t>
            </a:r>
          </a:p>
          <a:p>
            <a:pPr indent="449580" algn="just">
              <a:lnSpc>
                <a:spcPct val="115000"/>
              </a:lnSpc>
              <a:spcAft>
                <a:spcPts val="800"/>
              </a:spcAft>
            </a:pPr>
            <a:r>
              <a:rPr lang="uk-UA" sz="1800" dirty="0">
                <a:effectLst/>
                <a:latin typeface="Times New Roman" panose="02020603050405020304" pitchFamily="18" charset="0"/>
                <a:ea typeface="Calibri" panose="020F0502020204030204" pitchFamily="34" charset="0"/>
                <a:cs typeface="Gelasio" panose="020B0604020202020204" charset="0"/>
              </a:rPr>
              <a:t>	- 1 місце з </a:t>
            </a:r>
            <a:r>
              <a:rPr lang="uk-UA" sz="1800" dirty="0" err="1">
                <a:effectLst/>
                <a:latin typeface="Times New Roman" panose="02020603050405020304" pitchFamily="18" charset="0"/>
                <a:ea typeface="Calibri" panose="020F0502020204030204" pitchFamily="34" charset="0"/>
                <a:cs typeface="Gelasio" panose="020B0604020202020204" charset="0"/>
              </a:rPr>
              <a:t>футзалу</a:t>
            </a:r>
            <a:r>
              <a:rPr lang="uk-UA" sz="1800" dirty="0">
                <a:effectLst/>
                <a:latin typeface="Times New Roman" panose="02020603050405020304" pitchFamily="18" charset="0"/>
                <a:ea typeface="Calibri" panose="020F0502020204030204" pitchFamily="34" charset="0"/>
                <a:cs typeface="Gelasio" panose="020B0604020202020204" charset="0"/>
              </a:rPr>
              <a:t> чемпіонаті Одеської області сезону 2023 року;</a:t>
            </a:r>
          </a:p>
          <a:p>
            <a:pPr indent="449580" algn="just">
              <a:lnSpc>
                <a:spcPct val="115000"/>
              </a:lnSpc>
              <a:spcAft>
                <a:spcPts val="800"/>
              </a:spcAft>
            </a:pPr>
            <a:r>
              <a:rPr lang="uk-UA" sz="1800" dirty="0">
                <a:effectLst/>
                <a:latin typeface="Times New Roman" panose="02020603050405020304" pitchFamily="18" charset="0"/>
                <a:ea typeface="Calibri" panose="020F0502020204030204" pitchFamily="34" charset="0"/>
                <a:cs typeface="Gelasio" panose="020B0604020202020204" charset="0"/>
              </a:rPr>
              <a:t>	- 2 місце з футболу «Рухайся до перемоги» серед юнацьких команд 2010-2012 року народження;</a:t>
            </a:r>
          </a:p>
          <a:p>
            <a:pPr indent="449580" algn="just">
              <a:lnSpc>
                <a:spcPct val="115000"/>
              </a:lnSpc>
              <a:spcAft>
                <a:spcPts val="800"/>
              </a:spcAft>
            </a:pPr>
            <a:r>
              <a:rPr lang="uk-UA" sz="1800" dirty="0">
                <a:effectLst/>
                <a:latin typeface="Times New Roman" panose="02020603050405020304" pitchFamily="18" charset="0"/>
                <a:ea typeface="Calibri" panose="020F0502020204030204" pitchFamily="34" charset="0"/>
                <a:cs typeface="Gelasio" panose="020B0604020202020204" charset="0"/>
              </a:rPr>
              <a:t>	- 3 місце з футболу відкритої першості «Біляївської футбольної ліги» з футболу серед юнацьких команд 2013-2014 року народження;</a:t>
            </a:r>
          </a:p>
          <a:p>
            <a:pPr indent="449580" algn="just">
              <a:lnSpc>
                <a:spcPct val="115000"/>
              </a:lnSpc>
              <a:spcAft>
                <a:spcPts val="800"/>
              </a:spcAft>
            </a:pPr>
            <a:r>
              <a:rPr lang="uk-UA" sz="1800" dirty="0">
                <a:effectLst/>
                <a:latin typeface="Times New Roman" panose="02020603050405020304" pitchFamily="18" charset="0"/>
                <a:ea typeface="Calibri" panose="020F0502020204030204" pitchFamily="34" charset="0"/>
                <a:cs typeface="Gelasio" panose="020B0604020202020204" charset="0"/>
              </a:rPr>
              <a:t>	- 3 місце з футболу відкритої зимової першості «Біляївської футбольної ліги» з футболу 8*8 серед юнацьких команд 2013-2015 року народження.</a:t>
            </a:r>
          </a:p>
        </p:txBody>
      </p:sp>
      <p:pic>
        <p:nvPicPr>
          <p:cNvPr id="1026" name="Picture 2" descr="Возможно, это изображение 12 человек, люди играют в волейбол и текст">
            <a:extLst>
              <a:ext uri="{FF2B5EF4-FFF2-40B4-BE49-F238E27FC236}">
                <a16:creationId xmlns:a16="http://schemas.microsoft.com/office/drawing/2014/main" id="{69F49C53-062E-4CC0-B9E4-23B9B2473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178" y="1181496"/>
            <a:ext cx="3911071" cy="2933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Возможно, это изображение текст">
            <a:extLst>
              <a:ext uri="{FF2B5EF4-FFF2-40B4-BE49-F238E27FC236}">
                <a16:creationId xmlns:a16="http://schemas.microsoft.com/office/drawing/2014/main" id="{461E84F1-792D-475D-8C5F-006B0602C8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8519" y="4359552"/>
            <a:ext cx="2521916" cy="33625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4F95F3-2845-4787-A688-A4116C9DEEDF}"/>
              </a:ext>
            </a:extLst>
          </p:cNvPr>
          <p:cNvSpPr txBox="1"/>
          <p:nvPr/>
        </p:nvSpPr>
        <p:spPr>
          <a:xfrm>
            <a:off x="24171" y="588590"/>
            <a:ext cx="9348429" cy="1767472"/>
          </a:xfrm>
          <a:prstGeom prst="rect">
            <a:avLst/>
          </a:prstGeom>
          <a:noFill/>
        </p:spPr>
        <p:txBody>
          <a:bodyPr wrap="square" rtlCol="0">
            <a:spAutoFit/>
          </a:bodyPr>
          <a:lstStyle/>
          <a:p>
            <a:pPr indent="449580" algn="just">
              <a:lnSpc>
                <a:spcPct val="115000"/>
              </a:lnSpc>
              <a:spcAft>
                <a:spcPts val="800"/>
              </a:spcAft>
            </a:pPr>
            <a:r>
              <a:rPr lang="uk-UA" sz="1800" b="1" dirty="0">
                <a:effectLst/>
                <a:latin typeface="Times New Roman" panose="02020603050405020304" pitchFamily="18" charset="0"/>
                <a:ea typeface="Calibri" panose="020F0502020204030204" pitchFamily="34" charset="0"/>
                <a:cs typeface="Gelasio" panose="020B0604020202020204" charset="0"/>
              </a:rPr>
              <a:t>Напрямки Дитячо-юнацької спортивної школи </a:t>
            </a:r>
            <a:r>
              <a:rPr lang="uk-UA" sz="1800" b="1" dirty="0" err="1">
                <a:effectLst/>
                <a:latin typeface="Times New Roman" panose="02020603050405020304" pitchFamily="18" charset="0"/>
                <a:ea typeface="Calibri" panose="020F0502020204030204" pitchFamily="34" charset="0"/>
                <a:cs typeface="Gelasio" panose="020B0604020202020204" charset="0"/>
              </a:rPr>
              <a:t>Великодальницької</a:t>
            </a:r>
            <a:r>
              <a:rPr lang="uk-UA" sz="1800" b="1" dirty="0">
                <a:effectLst/>
                <a:latin typeface="Times New Roman" panose="02020603050405020304" pitchFamily="18" charset="0"/>
                <a:ea typeface="Calibri" panose="020F0502020204030204" pitchFamily="34" charset="0"/>
                <a:cs typeface="Gelasio" panose="020B0604020202020204" charset="0"/>
              </a:rPr>
              <a:t> сільської ради:</a:t>
            </a:r>
          </a:p>
          <a:p>
            <a:pPr marL="342900" lvl="0" indent="-342900" algn="just">
              <a:lnSpc>
                <a:spcPct val="115000"/>
              </a:lnSpc>
              <a:buFont typeface="Symbol" panose="05050102010706020507" pitchFamily="18" charset="2"/>
              <a:buChar char=""/>
            </a:pPr>
            <a:r>
              <a:rPr lang="uk-UA" sz="1800" b="1" dirty="0">
                <a:effectLst/>
                <a:latin typeface="Times New Roman" panose="02020603050405020304" pitchFamily="18" charset="0"/>
                <a:ea typeface="Calibri" panose="020F0502020204030204" pitchFamily="34" charset="0"/>
                <a:cs typeface="Gelasio" panose="020B0604020202020204" charset="0"/>
              </a:rPr>
              <a:t>Футбол;</a:t>
            </a:r>
          </a:p>
          <a:p>
            <a:pPr marL="342900" lvl="0" indent="-342900" algn="just">
              <a:lnSpc>
                <a:spcPct val="115000"/>
              </a:lnSpc>
              <a:buFont typeface="Symbol" panose="05050102010706020507" pitchFamily="18" charset="2"/>
              <a:buChar char=""/>
            </a:pPr>
            <a:r>
              <a:rPr lang="uk-UA" sz="1800" b="1" dirty="0">
                <a:effectLst/>
                <a:latin typeface="Times New Roman" panose="02020603050405020304" pitchFamily="18" charset="0"/>
                <a:ea typeface="Calibri" panose="020F0502020204030204" pitchFamily="34" charset="0"/>
                <a:cs typeface="Gelasio" panose="020B0604020202020204" charset="0"/>
              </a:rPr>
              <a:t>Баскетбол;</a:t>
            </a:r>
          </a:p>
          <a:p>
            <a:pPr marL="342900" lvl="0" indent="-342900" algn="just">
              <a:lnSpc>
                <a:spcPct val="115000"/>
              </a:lnSpc>
              <a:buFont typeface="Symbol" panose="05050102010706020507" pitchFamily="18" charset="2"/>
              <a:buChar char=""/>
            </a:pPr>
            <a:r>
              <a:rPr lang="uk-UA" sz="1800" b="1" dirty="0">
                <a:effectLst/>
                <a:latin typeface="Times New Roman" panose="02020603050405020304" pitchFamily="18" charset="0"/>
                <a:ea typeface="Calibri" panose="020F0502020204030204" pitchFamily="34" charset="0"/>
                <a:cs typeface="Gelasio" panose="020B0604020202020204" charset="0"/>
              </a:rPr>
              <a:t>Волейбол юнаки та дівчата;</a:t>
            </a:r>
          </a:p>
          <a:p>
            <a:pPr marL="342900" lvl="0" indent="-342900" algn="just">
              <a:lnSpc>
                <a:spcPct val="115000"/>
              </a:lnSpc>
              <a:spcAft>
                <a:spcPts val="800"/>
              </a:spcAft>
              <a:buFont typeface="Symbol" panose="05050102010706020507" pitchFamily="18" charset="2"/>
              <a:buChar char=""/>
            </a:pPr>
            <a:r>
              <a:rPr lang="uk-UA" sz="1800" b="1" dirty="0">
                <a:effectLst/>
                <a:latin typeface="Times New Roman" panose="02020603050405020304" pitchFamily="18" charset="0"/>
                <a:ea typeface="Calibri" panose="020F0502020204030204" pitchFamily="34" charset="0"/>
                <a:cs typeface="Gelasio" panose="020B0604020202020204" charset="0"/>
              </a:rPr>
              <a:t>Шахи та шашки юнаки та дівчата.</a:t>
            </a:r>
            <a:endParaRPr lang="uk-UA" b="1" dirty="0">
              <a:cs typeface="Gelasio" panose="020B0604020202020204" charset="0"/>
            </a:endParaRPr>
          </a:p>
        </p:txBody>
      </p:sp>
    </p:spTree>
    <p:extLst>
      <p:ext uri="{BB962C8B-B14F-4D97-AF65-F5344CB8AC3E}">
        <p14:creationId xmlns:p14="http://schemas.microsoft.com/office/powerpoint/2010/main" val="3090458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7">
            <a:extLst>
              <a:ext uri="{FF2B5EF4-FFF2-40B4-BE49-F238E27FC236}">
                <a16:creationId xmlns:a16="http://schemas.microsoft.com/office/drawing/2014/main" id="{F5F9C483-CAC9-42D5-8492-8362F51054AD}"/>
              </a:ext>
            </a:extLst>
          </p:cNvPr>
          <p:cNvSpPr/>
          <p:nvPr/>
        </p:nvSpPr>
        <p:spPr>
          <a:xfrm>
            <a:off x="827745" y="387941"/>
            <a:ext cx="12974906" cy="1310696"/>
          </a:xfrm>
          <a:prstGeom prst="roundRect">
            <a:avLst>
              <a:gd name="adj" fmla="val 2603"/>
            </a:avLst>
          </a:prstGeom>
          <a:solidFill>
            <a:srgbClr val="EEE8DD"/>
          </a:solidFill>
          <a:ln/>
        </p:spPr>
      </p:sp>
      <p:sp>
        <p:nvSpPr>
          <p:cNvPr id="3" name="Text 0"/>
          <p:cNvSpPr/>
          <p:nvPr/>
        </p:nvSpPr>
        <p:spPr>
          <a:xfrm>
            <a:off x="118516" y="387941"/>
            <a:ext cx="14393367" cy="1417558"/>
          </a:xfrm>
          <a:prstGeom prst="rect">
            <a:avLst/>
          </a:prstGeom>
          <a:noFill/>
          <a:ln/>
        </p:spPr>
        <p:txBody>
          <a:bodyPr wrap="squar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«Активні парки – локації здорової України»</a:t>
            </a:r>
            <a:endParaRPr lang="en-US" sz="4450" dirty="0"/>
          </a:p>
        </p:txBody>
      </p:sp>
      <p:sp>
        <p:nvSpPr>
          <p:cNvPr id="4" name="Text 1"/>
          <p:cNvSpPr/>
          <p:nvPr/>
        </p:nvSpPr>
        <p:spPr>
          <a:xfrm>
            <a:off x="2906654" y="1177980"/>
            <a:ext cx="8817089" cy="725805"/>
          </a:xfrm>
          <a:prstGeom prst="rect">
            <a:avLst/>
          </a:prstGeom>
          <a:noFill/>
          <a:ln/>
        </p:spPr>
        <p:txBody>
          <a:bodyPr wrap="squar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Проект «Активні парки – локації здорової України» робить спорт доступним для всіх.</a:t>
            </a:r>
            <a:endParaRPr lang="en-US" sz="1750" dirty="0"/>
          </a:p>
        </p:txBody>
      </p:sp>
      <p:pic>
        <p:nvPicPr>
          <p:cNvPr id="5"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pic>
        <p:nvPicPr>
          <p:cNvPr id="7" name="Рисунок 6" descr="акт парк.jpg"/>
          <p:cNvPicPr>
            <a:picLocks noChangeAspect="1"/>
          </p:cNvPicPr>
          <p:nvPr/>
        </p:nvPicPr>
        <p:blipFill>
          <a:blip r:embed="rId3"/>
          <a:stretch>
            <a:fillRect/>
          </a:stretch>
        </p:blipFill>
        <p:spPr>
          <a:xfrm>
            <a:off x="827747" y="5317640"/>
            <a:ext cx="3568700" cy="2676525"/>
          </a:xfrm>
          <a:prstGeom prst="rect">
            <a:avLst/>
          </a:prstGeom>
          <a:ln>
            <a:noFill/>
          </a:ln>
          <a:effectLst/>
        </p:spPr>
      </p:pic>
      <p:pic>
        <p:nvPicPr>
          <p:cNvPr id="8" name="Рисунок 7" descr="активні  п.jpg"/>
          <p:cNvPicPr>
            <a:picLocks noChangeAspect="1"/>
          </p:cNvPicPr>
          <p:nvPr/>
        </p:nvPicPr>
        <p:blipFill>
          <a:blip r:embed="rId4"/>
          <a:stretch>
            <a:fillRect/>
          </a:stretch>
        </p:blipFill>
        <p:spPr>
          <a:xfrm>
            <a:off x="11723743" y="5315867"/>
            <a:ext cx="2145681" cy="2676525"/>
          </a:xfrm>
          <a:prstGeom prst="rect">
            <a:avLst/>
          </a:prstGeom>
          <a:ln>
            <a:noFill/>
          </a:ln>
          <a:effectLst/>
        </p:spPr>
      </p:pic>
      <p:pic>
        <p:nvPicPr>
          <p:cNvPr id="9" name="Рисунок 8" descr="активні парки.jpg"/>
          <p:cNvPicPr>
            <a:picLocks noChangeAspect="1"/>
          </p:cNvPicPr>
          <p:nvPr/>
        </p:nvPicPr>
        <p:blipFill>
          <a:blip r:embed="rId5"/>
          <a:srcRect l="3980" r="8058"/>
          <a:stretch>
            <a:fillRect/>
          </a:stretch>
        </p:blipFill>
        <p:spPr>
          <a:xfrm>
            <a:off x="4898954" y="5315867"/>
            <a:ext cx="3143250" cy="2680072"/>
          </a:xfrm>
          <a:prstGeom prst="rect">
            <a:avLst/>
          </a:prstGeom>
          <a:ln>
            <a:noFill/>
          </a:ln>
          <a:effectLst/>
        </p:spPr>
      </p:pic>
      <p:pic>
        <p:nvPicPr>
          <p:cNvPr id="10" name="Рисунок 9" descr="активні паркии.jpg"/>
          <p:cNvPicPr>
            <a:picLocks noChangeAspect="1"/>
          </p:cNvPicPr>
          <p:nvPr/>
        </p:nvPicPr>
        <p:blipFill>
          <a:blip r:embed="rId6"/>
          <a:stretch>
            <a:fillRect/>
          </a:stretch>
        </p:blipFill>
        <p:spPr>
          <a:xfrm>
            <a:off x="8544711" y="5352956"/>
            <a:ext cx="2676525" cy="2676525"/>
          </a:xfrm>
          <a:prstGeom prst="rect">
            <a:avLst/>
          </a:prstGeom>
          <a:ln>
            <a:noFill/>
          </a:ln>
          <a:effectLst/>
        </p:spPr>
      </p:pic>
      <p:pic>
        <p:nvPicPr>
          <p:cNvPr id="11" name="Рисунок 10" descr="459735683_834190232223266_3919082899339810045_n.jpg"/>
          <p:cNvPicPr>
            <a:picLocks noChangeAspect="1"/>
          </p:cNvPicPr>
          <p:nvPr/>
        </p:nvPicPr>
        <p:blipFill>
          <a:blip r:embed="rId7"/>
          <a:srcRect t="17614" b="13097"/>
          <a:stretch>
            <a:fillRect/>
          </a:stretch>
        </p:blipFill>
        <p:spPr>
          <a:xfrm>
            <a:off x="4032248" y="2349894"/>
            <a:ext cx="6565900" cy="2556952"/>
          </a:xfrm>
          <a:prstGeom prst="roundRect">
            <a:avLst>
              <a:gd name="adj" fmla="val 0"/>
            </a:avLst>
          </a:prstGeom>
          <a:solidFill>
            <a:srgbClr val="FFFFFF">
              <a:shade val="85000"/>
            </a:srgbClr>
          </a:solidFill>
          <a:ln>
            <a:noFill/>
          </a:ln>
          <a:effectLst/>
        </p:spPr>
      </p:pic>
      <p:pic>
        <p:nvPicPr>
          <p:cNvPr id="12" name="Рисунок 11" descr="471570955_10236598473970597_3835973555003321459_n.jpg"/>
          <p:cNvPicPr>
            <a:picLocks noChangeAspect="1"/>
          </p:cNvPicPr>
          <p:nvPr/>
        </p:nvPicPr>
        <p:blipFill>
          <a:blip r:embed="rId8"/>
          <a:stretch>
            <a:fillRect/>
          </a:stretch>
        </p:blipFill>
        <p:spPr>
          <a:xfrm>
            <a:off x="11156146" y="2921966"/>
            <a:ext cx="2646507" cy="1984880"/>
          </a:xfrm>
          <a:prstGeom prst="rect">
            <a:avLst/>
          </a:prstGeom>
          <a:ln>
            <a:noFill/>
          </a:ln>
          <a:effectLst/>
        </p:spPr>
      </p:pic>
      <p:pic>
        <p:nvPicPr>
          <p:cNvPr id="13" name="Рисунок 12" descr="461760629_10235012900052240_9143443355706165823_n.jpg"/>
          <p:cNvPicPr>
            <a:picLocks noChangeAspect="1"/>
          </p:cNvPicPr>
          <p:nvPr/>
        </p:nvPicPr>
        <p:blipFill>
          <a:blip r:embed="rId9"/>
          <a:stretch>
            <a:fillRect/>
          </a:stretch>
        </p:blipFill>
        <p:spPr>
          <a:xfrm>
            <a:off x="827747" y="2938993"/>
            <a:ext cx="2623805" cy="1967853"/>
          </a:xfrm>
          <a:prstGeom prst="rect">
            <a:avLst/>
          </a:prstGeom>
          <a:ln>
            <a:noFill/>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1">
            <a:extLst>
              <a:ext uri="{FF2B5EF4-FFF2-40B4-BE49-F238E27FC236}">
                <a16:creationId xmlns:a16="http://schemas.microsoft.com/office/drawing/2014/main" id="{A067DDB8-35A9-4DE0-9C6D-48F4985DF8CD}"/>
              </a:ext>
            </a:extLst>
          </p:cNvPr>
          <p:cNvSpPr/>
          <p:nvPr/>
        </p:nvSpPr>
        <p:spPr>
          <a:xfrm>
            <a:off x="371783" y="189032"/>
            <a:ext cx="7009032" cy="700722"/>
          </a:xfrm>
          <a:prstGeom prst="roundRect">
            <a:avLst>
              <a:gd name="adj" fmla="val 0"/>
            </a:avLst>
          </a:prstGeom>
          <a:solidFill>
            <a:srgbClr val="EEE8DD"/>
          </a:solidFill>
          <a:ln/>
        </p:spPr>
      </p:sp>
      <p:pic>
        <p:nvPicPr>
          <p:cNvPr id="13"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
        <p:nvSpPr>
          <p:cNvPr id="3" name="Text 0"/>
          <p:cNvSpPr/>
          <p:nvPr/>
        </p:nvSpPr>
        <p:spPr>
          <a:xfrm>
            <a:off x="738187" y="166733"/>
            <a:ext cx="6714292"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Шахи, Шашки та Футзал</a:t>
            </a:r>
            <a:endParaRPr lang="en-US" sz="4450" dirty="0"/>
          </a:p>
        </p:txBody>
      </p:sp>
      <p:sp>
        <p:nvSpPr>
          <p:cNvPr id="4" name="Shape 1"/>
          <p:cNvSpPr/>
          <p:nvPr/>
        </p:nvSpPr>
        <p:spPr>
          <a:xfrm>
            <a:off x="738187" y="1525866"/>
            <a:ext cx="510302" cy="510302"/>
          </a:xfrm>
          <a:prstGeom prst="roundRect">
            <a:avLst>
              <a:gd name="adj" fmla="val 6667"/>
            </a:avLst>
          </a:prstGeom>
          <a:solidFill>
            <a:srgbClr val="EEE8DD"/>
          </a:solidFill>
          <a:ln/>
        </p:spPr>
      </p:sp>
      <p:sp>
        <p:nvSpPr>
          <p:cNvPr id="5" name="Text 2"/>
          <p:cNvSpPr/>
          <p:nvPr/>
        </p:nvSpPr>
        <p:spPr>
          <a:xfrm>
            <a:off x="913090" y="1610876"/>
            <a:ext cx="16049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1</a:t>
            </a:r>
            <a:endParaRPr lang="en-US" sz="2650" dirty="0"/>
          </a:p>
        </p:txBody>
      </p:sp>
      <p:sp>
        <p:nvSpPr>
          <p:cNvPr id="6" name="Text 3"/>
          <p:cNvSpPr/>
          <p:nvPr/>
        </p:nvSpPr>
        <p:spPr>
          <a:xfrm>
            <a:off x="1475303" y="1525866"/>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Шахи та шашки</a:t>
            </a:r>
            <a:endParaRPr lang="en-US" sz="2200" dirty="0"/>
          </a:p>
        </p:txBody>
      </p:sp>
      <p:sp>
        <p:nvSpPr>
          <p:cNvPr id="7" name="Text 4"/>
          <p:cNvSpPr/>
          <p:nvPr/>
        </p:nvSpPr>
        <p:spPr>
          <a:xfrm>
            <a:off x="1475303" y="2016284"/>
            <a:ext cx="2927747"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1 загальнокомандне місце.</a:t>
            </a:r>
            <a:endParaRPr lang="en-US" sz="1750" dirty="0"/>
          </a:p>
        </p:txBody>
      </p:sp>
      <p:sp>
        <p:nvSpPr>
          <p:cNvPr id="8" name="Shape 5"/>
          <p:cNvSpPr/>
          <p:nvPr/>
        </p:nvSpPr>
        <p:spPr>
          <a:xfrm>
            <a:off x="4629864" y="1525866"/>
            <a:ext cx="510302" cy="510302"/>
          </a:xfrm>
          <a:prstGeom prst="roundRect">
            <a:avLst>
              <a:gd name="adj" fmla="val 6667"/>
            </a:avLst>
          </a:prstGeom>
          <a:solidFill>
            <a:srgbClr val="EEE8DD"/>
          </a:solidFill>
          <a:ln/>
        </p:spPr>
      </p:sp>
      <p:sp>
        <p:nvSpPr>
          <p:cNvPr id="9" name="Text 6"/>
          <p:cNvSpPr/>
          <p:nvPr/>
        </p:nvSpPr>
        <p:spPr>
          <a:xfrm>
            <a:off x="4781906" y="1610876"/>
            <a:ext cx="20621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2</a:t>
            </a:r>
            <a:endParaRPr lang="en-US" sz="2650" dirty="0"/>
          </a:p>
        </p:txBody>
      </p:sp>
      <p:sp>
        <p:nvSpPr>
          <p:cNvPr id="10" name="Text 7"/>
          <p:cNvSpPr/>
          <p:nvPr/>
        </p:nvSpPr>
        <p:spPr>
          <a:xfrm>
            <a:off x="5366980" y="1525866"/>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Футзал</a:t>
            </a:r>
            <a:endParaRPr lang="en-US" sz="2200" dirty="0"/>
          </a:p>
        </p:txBody>
      </p:sp>
      <p:sp>
        <p:nvSpPr>
          <p:cNvPr id="11" name="Text 8"/>
          <p:cNvSpPr/>
          <p:nvPr/>
        </p:nvSpPr>
        <p:spPr>
          <a:xfrm>
            <a:off x="5366980" y="2016284"/>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перше місце в зональних та п’яте місце в фінальних змаганнях.</a:t>
            </a:r>
            <a:endParaRPr lang="en-US" sz="1750" dirty="0"/>
          </a:p>
        </p:txBody>
      </p:sp>
      <p:pic>
        <p:nvPicPr>
          <p:cNvPr id="12" name="Рисунок 11" descr="рух до пер шашкии.jpg"/>
          <p:cNvPicPr>
            <a:picLocks noChangeAspect="1"/>
          </p:cNvPicPr>
          <p:nvPr/>
        </p:nvPicPr>
        <p:blipFill>
          <a:blip r:embed="rId3"/>
          <a:srcRect t="7010" b="9559"/>
          <a:stretch>
            <a:fillRect/>
          </a:stretch>
        </p:blipFill>
        <p:spPr>
          <a:xfrm>
            <a:off x="8530368" y="4472137"/>
            <a:ext cx="5715000" cy="3591917"/>
          </a:xfrm>
          <a:prstGeom prst="rect">
            <a:avLst/>
          </a:prstGeom>
          <a:ln>
            <a:noFill/>
          </a:ln>
          <a:effectLst/>
        </p:spPr>
      </p:pic>
      <p:pic>
        <p:nvPicPr>
          <p:cNvPr id="14" name="Рисунок 13" descr="рух до пер шишки.jpg"/>
          <p:cNvPicPr>
            <a:picLocks noChangeAspect="1"/>
          </p:cNvPicPr>
          <p:nvPr/>
        </p:nvPicPr>
        <p:blipFill>
          <a:blip r:embed="rId4"/>
          <a:srcRect t="16516"/>
          <a:stretch>
            <a:fillRect/>
          </a:stretch>
        </p:blipFill>
        <p:spPr>
          <a:xfrm>
            <a:off x="8517119" y="593149"/>
            <a:ext cx="5741498" cy="3594924"/>
          </a:xfrm>
          <a:prstGeom prst="rect">
            <a:avLst/>
          </a:prstGeom>
          <a:ln>
            <a:noFill/>
          </a:ln>
          <a:effectLst/>
        </p:spPr>
      </p:pic>
      <p:pic>
        <p:nvPicPr>
          <p:cNvPr id="15" name="Рисунок 14" descr="459251591_834190172223272_607553575950619698_n.jpg"/>
          <p:cNvPicPr>
            <a:picLocks noChangeAspect="1"/>
          </p:cNvPicPr>
          <p:nvPr/>
        </p:nvPicPr>
        <p:blipFill>
          <a:blip r:embed="rId5"/>
          <a:stretch>
            <a:fillRect/>
          </a:stretch>
        </p:blipFill>
        <p:spPr>
          <a:xfrm>
            <a:off x="913090" y="5697842"/>
            <a:ext cx="1809788" cy="2413051"/>
          </a:xfrm>
          <a:prstGeom prst="rect">
            <a:avLst/>
          </a:prstGeom>
          <a:ln>
            <a:noFill/>
          </a:ln>
          <a:effectLst/>
        </p:spPr>
      </p:pic>
      <p:pic>
        <p:nvPicPr>
          <p:cNvPr id="16" name="Рисунок 15" descr="459725949_834190045556618_7857523029508178939_n.jpg"/>
          <p:cNvPicPr>
            <a:picLocks noChangeAspect="1"/>
          </p:cNvPicPr>
          <p:nvPr/>
        </p:nvPicPr>
        <p:blipFill>
          <a:blip r:embed="rId6"/>
          <a:stretch>
            <a:fillRect/>
          </a:stretch>
        </p:blipFill>
        <p:spPr>
          <a:xfrm>
            <a:off x="3151444" y="5722381"/>
            <a:ext cx="2318187" cy="2318187"/>
          </a:xfrm>
          <a:prstGeom prst="roundRect">
            <a:avLst>
              <a:gd name="adj" fmla="val 0"/>
            </a:avLst>
          </a:prstGeom>
          <a:solidFill>
            <a:srgbClr val="FFFFFF">
              <a:shade val="85000"/>
            </a:srgbClr>
          </a:solidFill>
          <a:ln>
            <a:noFill/>
          </a:ln>
          <a:effectLst/>
        </p:spPr>
      </p:pic>
      <p:pic>
        <p:nvPicPr>
          <p:cNvPr id="17" name="Рисунок 16" descr="459307342_834190155556607_6276104180244076105_n.jpg"/>
          <p:cNvPicPr>
            <a:picLocks noChangeAspect="1"/>
          </p:cNvPicPr>
          <p:nvPr/>
        </p:nvPicPr>
        <p:blipFill>
          <a:blip r:embed="rId7"/>
          <a:srcRect t="21111" b="32805"/>
          <a:stretch>
            <a:fillRect/>
          </a:stretch>
        </p:blipFill>
        <p:spPr>
          <a:xfrm>
            <a:off x="1161016" y="3180904"/>
            <a:ext cx="6823783" cy="2360966"/>
          </a:xfrm>
          <a:prstGeom prst="roundRect">
            <a:avLst>
              <a:gd name="adj" fmla="val 0"/>
            </a:avLst>
          </a:prstGeom>
          <a:solidFill>
            <a:srgbClr val="FFFFFF">
              <a:shade val="85000"/>
            </a:srgbClr>
          </a:solidFill>
          <a:ln>
            <a:noFill/>
          </a:ln>
          <a:effectLst/>
        </p:spPr>
      </p:pic>
      <p:pic>
        <p:nvPicPr>
          <p:cNvPr id="18" name="Рисунок 17" descr="459269217_834189998889956_301896198581220814_n.jpg"/>
          <p:cNvPicPr>
            <a:picLocks noChangeAspect="1"/>
          </p:cNvPicPr>
          <p:nvPr/>
        </p:nvPicPr>
        <p:blipFill>
          <a:blip r:embed="rId8"/>
          <a:srcRect t="17037" b="2695"/>
          <a:stretch>
            <a:fillRect/>
          </a:stretch>
        </p:blipFill>
        <p:spPr>
          <a:xfrm>
            <a:off x="5898197" y="5682178"/>
            <a:ext cx="2203605" cy="2358390"/>
          </a:xfrm>
          <a:prstGeom prst="rect">
            <a:avLst/>
          </a:prstGeom>
          <a:ln>
            <a:noFill/>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
        <p:nvSpPr>
          <p:cNvPr id="15" name="Shape 1">
            <a:extLst>
              <a:ext uri="{FF2B5EF4-FFF2-40B4-BE49-F238E27FC236}">
                <a16:creationId xmlns:a16="http://schemas.microsoft.com/office/drawing/2014/main" id="{5158EA4D-7C4A-47BC-B332-C990FF6DF0E5}"/>
              </a:ext>
            </a:extLst>
          </p:cNvPr>
          <p:cNvSpPr/>
          <p:nvPr/>
        </p:nvSpPr>
        <p:spPr>
          <a:xfrm>
            <a:off x="8022006" y="0"/>
            <a:ext cx="6484948" cy="7883440"/>
          </a:xfrm>
          <a:prstGeom prst="roundRect">
            <a:avLst>
              <a:gd name="adj" fmla="val 0"/>
            </a:avLst>
          </a:prstGeom>
          <a:solidFill>
            <a:srgbClr val="EEE8DD"/>
          </a:solidFill>
          <a:ln/>
        </p:spPr>
      </p:sp>
      <p:sp>
        <p:nvSpPr>
          <p:cNvPr id="3" name="Text 0"/>
          <p:cNvSpPr/>
          <p:nvPr/>
        </p:nvSpPr>
        <p:spPr>
          <a:xfrm>
            <a:off x="690294" y="741680"/>
            <a:ext cx="6953250"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Волейбол та Міні-Футбол</a:t>
            </a:r>
            <a:endParaRPr lang="en-US" sz="4450" dirty="0"/>
          </a:p>
        </p:txBody>
      </p:sp>
      <p:sp>
        <p:nvSpPr>
          <p:cNvPr id="4" name="Shape 1"/>
          <p:cNvSpPr/>
          <p:nvPr/>
        </p:nvSpPr>
        <p:spPr>
          <a:xfrm>
            <a:off x="557978" y="1812189"/>
            <a:ext cx="510302" cy="510302"/>
          </a:xfrm>
          <a:prstGeom prst="roundRect">
            <a:avLst>
              <a:gd name="adj" fmla="val 0"/>
            </a:avLst>
          </a:prstGeom>
          <a:solidFill>
            <a:srgbClr val="EEE8DD"/>
          </a:solidFill>
          <a:ln/>
        </p:spPr>
      </p:sp>
      <p:sp>
        <p:nvSpPr>
          <p:cNvPr id="5" name="Text 2"/>
          <p:cNvSpPr/>
          <p:nvPr/>
        </p:nvSpPr>
        <p:spPr>
          <a:xfrm>
            <a:off x="732881" y="1897199"/>
            <a:ext cx="16049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1</a:t>
            </a:r>
            <a:endParaRPr lang="en-US" sz="2650" dirty="0"/>
          </a:p>
        </p:txBody>
      </p:sp>
      <p:sp>
        <p:nvSpPr>
          <p:cNvPr id="6" name="Text 3"/>
          <p:cNvSpPr/>
          <p:nvPr/>
        </p:nvSpPr>
        <p:spPr>
          <a:xfrm>
            <a:off x="1295094" y="1812189"/>
            <a:ext cx="2927747" cy="708660"/>
          </a:xfrm>
          <a:prstGeom prst="rect">
            <a:avLst/>
          </a:prstGeom>
          <a:noFill/>
          <a:ln/>
        </p:spPr>
        <p:txBody>
          <a:bodyPr wrap="squar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Жіноча волейбольна команда</a:t>
            </a:r>
            <a:endParaRPr lang="en-US" sz="2200" dirty="0"/>
          </a:p>
        </p:txBody>
      </p:sp>
      <p:sp>
        <p:nvSpPr>
          <p:cNvPr id="7" name="Text 4"/>
          <p:cNvSpPr/>
          <p:nvPr/>
        </p:nvSpPr>
        <p:spPr>
          <a:xfrm>
            <a:off x="1295094" y="2656937"/>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перше місце в зональних та фінальних змаганнях.</a:t>
            </a:r>
            <a:endParaRPr lang="en-US" sz="1750" dirty="0"/>
          </a:p>
        </p:txBody>
      </p:sp>
      <p:sp>
        <p:nvSpPr>
          <p:cNvPr id="8" name="Shape 5"/>
          <p:cNvSpPr/>
          <p:nvPr/>
        </p:nvSpPr>
        <p:spPr>
          <a:xfrm>
            <a:off x="4176226" y="1812189"/>
            <a:ext cx="510302" cy="510302"/>
          </a:xfrm>
          <a:prstGeom prst="roundRect">
            <a:avLst>
              <a:gd name="adj" fmla="val 6667"/>
            </a:avLst>
          </a:prstGeom>
          <a:solidFill>
            <a:srgbClr val="EEE8DD"/>
          </a:solidFill>
          <a:ln/>
        </p:spPr>
      </p:sp>
      <p:sp>
        <p:nvSpPr>
          <p:cNvPr id="9" name="Text 6"/>
          <p:cNvSpPr/>
          <p:nvPr/>
        </p:nvSpPr>
        <p:spPr>
          <a:xfrm>
            <a:off x="4328268" y="1897199"/>
            <a:ext cx="20621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2</a:t>
            </a:r>
            <a:endParaRPr lang="en-US" sz="2650" dirty="0"/>
          </a:p>
        </p:txBody>
      </p:sp>
      <p:sp>
        <p:nvSpPr>
          <p:cNvPr id="10" name="Text 7"/>
          <p:cNvSpPr/>
          <p:nvPr/>
        </p:nvSpPr>
        <p:spPr>
          <a:xfrm>
            <a:off x="4913342" y="1812189"/>
            <a:ext cx="2927747" cy="708660"/>
          </a:xfrm>
          <a:prstGeom prst="rect">
            <a:avLst/>
          </a:prstGeom>
          <a:noFill/>
          <a:ln/>
        </p:spPr>
        <p:txBody>
          <a:bodyPr wrap="squar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Чоловіча команда з міні-футболу</a:t>
            </a:r>
            <a:endParaRPr lang="en-US" sz="2200" dirty="0"/>
          </a:p>
        </p:txBody>
      </p:sp>
      <p:sp>
        <p:nvSpPr>
          <p:cNvPr id="11" name="Text 8"/>
          <p:cNvSpPr/>
          <p:nvPr/>
        </p:nvSpPr>
        <p:spPr>
          <a:xfrm>
            <a:off x="4913342" y="2656937"/>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перше місце в зональних та третє місце в фінальних змаганнях.</a:t>
            </a:r>
            <a:endParaRPr lang="en-US" sz="1750" dirty="0"/>
          </a:p>
        </p:txBody>
      </p:sp>
      <p:pic>
        <p:nvPicPr>
          <p:cNvPr id="13" name="Рисунок 12" descr="458666899_531601265906648_4114726544442094346_n.jpg"/>
          <p:cNvPicPr>
            <a:picLocks noChangeAspect="1"/>
          </p:cNvPicPr>
          <p:nvPr/>
        </p:nvPicPr>
        <p:blipFill>
          <a:blip r:embed="rId3"/>
          <a:stretch>
            <a:fillRect/>
          </a:stretch>
        </p:blipFill>
        <p:spPr>
          <a:xfrm>
            <a:off x="8447339" y="346160"/>
            <a:ext cx="5775813" cy="3110295"/>
          </a:xfrm>
          <a:prstGeom prst="rect">
            <a:avLst/>
          </a:prstGeom>
          <a:ln>
            <a:noFill/>
          </a:ln>
          <a:effectLst/>
        </p:spPr>
      </p:pic>
      <p:pic>
        <p:nvPicPr>
          <p:cNvPr id="14" name="Рисунок 13" descr="458630938_531601272573314_7910519549976557167_n.jpg"/>
          <p:cNvPicPr>
            <a:picLocks noChangeAspect="1"/>
          </p:cNvPicPr>
          <p:nvPr/>
        </p:nvPicPr>
        <p:blipFill>
          <a:blip r:embed="rId4"/>
          <a:srcRect t="25062" r="2819" b="15309"/>
          <a:stretch>
            <a:fillRect/>
          </a:stretch>
        </p:blipFill>
        <p:spPr>
          <a:xfrm>
            <a:off x="11357484" y="3941720"/>
            <a:ext cx="3038637" cy="3734464"/>
          </a:xfrm>
          <a:prstGeom prst="rect">
            <a:avLst/>
          </a:prstGeom>
          <a:ln>
            <a:noFill/>
          </a:ln>
          <a:effectLst/>
        </p:spPr>
      </p:pic>
      <p:sp>
        <p:nvSpPr>
          <p:cNvPr id="16" name="Text 0">
            <a:extLst>
              <a:ext uri="{FF2B5EF4-FFF2-40B4-BE49-F238E27FC236}">
                <a16:creationId xmlns:a16="http://schemas.microsoft.com/office/drawing/2014/main" id="{1115DA9D-6085-4E03-B059-011F8F2B0471}"/>
              </a:ext>
            </a:extLst>
          </p:cNvPr>
          <p:cNvSpPr/>
          <p:nvPr/>
        </p:nvSpPr>
        <p:spPr>
          <a:xfrm>
            <a:off x="576946" y="4107375"/>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Пляжний Волейбол та Футбол</a:t>
            </a:r>
            <a:endParaRPr lang="en-US" sz="4450" dirty="0"/>
          </a:p>
        </p:txBody>
      </p:sp>
      <p:sp>
        <p:nvSpPr>
          <p:cNvPr id="18" name="Shape 1">
            <a:extLst>
              <a:ext uri="{FF2B5EF4-FFF2-40B4-BE49-F238E27FC236}">
                <a16:creationId xmlns:a16="http://schemas.microsoft.com/office/drawing/2014/main" id="{8CE58CC4-20C7-4133-92D3-617B5C8FFDFF}"/>
              </a:ext>
            </a:extLst>
          </p:cNvPr>
          <p:cNvSpPr/>
          <p:nvPr/>
        </p:nvSpPr>
        <p:spPr>
          <a:xfrm>
            <a:off x="557978" y="5781709"/>
            <a:ext cx="510302" cy="510302"/>
          </a:xfrm>
          <a:prstGeom prst="roundRect">
            <a:avLst>
              <a:gd name="adj" fmla="val 6667"/>
            </a:avLst>
          </a:prstGeom>
          <a:solidFill>
            <a:srgbClr val="EEE8DD"/>
          </a:solidFill>
          <a:ln/>
        </p:spPr>
      </p:sp>
      <p:sp>
        <p:nvSpPr>
          <p:cNvPr id="19" name="Text 2">
            <a:extLst>
              <a:ext uri="{FF2B5EF4-FFF2-40B4-BE49-F238E27FC236}">
                <a16:creationId xmlns:a16="http://schemas.microsoft.com/office/drawing/2014/main" id="{1A46AEAF-717F-4F3D-8884-B02AAC42A6A8}"/>
              </a:ext>
            </a:extLst>
          </p:cNvPr>
          <p:cNvSpPr/>
          <p:nvPr/>
        </p:nvSpPr>
        <p:spPr>
          <a:xfrm>
            <a:off x="732881" y="5866719"/>
            <a:ext cx="16049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1</a:t>
            </a:r>
            <a:endParaRPr lang="en-US" sz="2650" dirty="0"/>
          </a:p>
        </p:txBody>
      </p:sp>
      <p:sp>
        <p:nvSpPr>
          <p:cNvPr id="20" name="Text 3">
            <a:extLst>
              <a:ext uri="{FF2B5EF4-FFF2-40B4-BE49-F238E27FC236}">
                <a16:creationId xmlns:a16="http://schemas.microsoft.com/office/drawing/2014/main" id="{32CEC1B2-70EC-4E48-B926-0C5E78302572}"/>
              </a:ext>
            </a:extLst>
          </p:cNvPr>
          <p:cNvSpPr/>
          <p:nvPr/>
        </p:nvSpPr>
        <p:spPr>
          <a:xfrm>
            <a:off x="1295094" y="5781709"/>
            <a:ext cx="2927747" cy="708660"/>
          </a:xfrm>
          <a:prstGeom prst="rect">
            <a:avLst/>
          </a:prstGeom>
          <a:noFill/>
          <a:ln/>
        </p:spPr>
        <p:txBody>
          <a:bodyPr wrap="squar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Чоловіча команда з пляжного волейболу</a:t>
            </a:r>
            <a:endParaRPr lang="en-US" sz="2200" dirty="0"/>
          </a:p>
        </p:txBody>
      </p:sp>
      <p:sp>
        <p:nvSpPr>
          <p:cNvPr id="21" name="Text 4">
            <a:extLst>
              <a:ext uri="{FF2B5EF4-FFF2-40B4-BE49-F238E27FC236}">
                <a16:creationId xmlns:a16="http://schemas.microsoft.com/office/drawing/2014/main" id="{9D1B7F25-2979-4754-BE9C-0591E5F89FB6}"/>
              </a:ext>
            </a:extLst>
          </p:cNvPr>
          <p:cNvSpPr/>
          <p:nvPr/>
        </p:nvSpPr>
        <p:spPr>
          <a:xfrm>
            <a:off x="1295094" y="6626457"/>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перше місце в зональних та фінальних змаганнях.</a:t>
            </a:r>
            <a:endParaRPr lang="en-US" sz="1750" dirty="0"/>
          </a:p>
        </p:txBody>
      </p:sp>
      <p:sp>
        <p:nvSpPr>
          <p:cNvPr id="22" name="Shape 5">
            <a:extLst>
              <a:ext uri="{FF2B5EF4-FFF2-40B4-BE49-F238E27FC236}">
                <a16:creationId xmlns:a16="http://schemas.microsoft.com/office/drawing/2014/main" id="{C414A8E9-04B5-48C2-9E7E-535DA61DFCEA}"/>
              </a:ext>
            </a:extLst>
          </p:cNvPr>
          <p:cNvSpPr/>
          <p:nvPr/>
        </p:nvSpPr>
        <p:spPr>
          <a:xfrm>
            <a:off x="4449655" y="5781709"/>
            <a:ext cx="510302" cy="510302"/>
          </a:xfrm>
          <a:prstGeom prst="roundRect">
            <a:avLst>
              <a:gd name="adj" fmla="val 6667"/>
            </a:avLst>
          </a:prstGeom>
          <a:solidFill>
            <a:srgbClr val="EEE8DD"/>
          </a:solidFill>
          <a:ln/>
        </p:spPr>
      </p:sp>
      <p:sp>
        <p:nvSpPr>
          <p:cNvPr id="23" name="Text 6">
            <a:extLst>
              <a:ext uri="{FF2B5EF4-FFF2-40B4-BE49-F238E27FC236}">
                <a16:creationId xmlns:a16="http://schemas.microsoft.com/office/drawing/2014/main" id="{9534D76B-FD4C-4A2C-B4D0-ADF47B1C4D3B}"/>
              </a:ext>
            </a:extLst>
          </p:cNvPr>
          <p:cNvSpPr/>
          <p:nvPr/>
        </p:nvSpPr>
        <p:spPr>
          <a:xfrm>
            <a:off x="4601697" y="5866719"/>
            <a:ext cx="20621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2</a:t>
            </a:r>
            <a:endParaRPr lang="en-US" sz="2650" dirty="0"/>
          </a:p>
        </p:txBody>
      </p:sp>
      <p:sp>
        <p:nvSpPr>
          <p:cNvPr id="24" name="Text 7">
            <a:extLst>
              <a:ext uri="{FF2B5EF4-FFF2-40B4-BE49-F238E27FC236}">
                <a16:creationId xmlns:a16="http://schemas.microsoft.com/office/drawing/2014/main" id="{F59B0645-812C-458D-BF73-C0B2195B30FB}"/>
              </a:ext>
            </a:extLst>
          </p:cNvPr>
          <p:cNvSpPr/>
          <p:nvPr/>
        </p:nvSpPr>
        <p:spPr>
          <a:xfrm>
            <a:off x="5186771" y="5781709"/>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Футбольна команда</a:t>
            </a:r>
            <a:endParaRPr lang="en-US" sz="2200" dirty="0"/>
          </a:p>
        </p:txBody>
      </p:sp>
      <p:sp>
        <p:nvSpPr>
          <p:cNvPr id="25" name="Text 8">
            <a:extLst>
              <a:ext uri="{FF2B5EF4-FFF2-40B4-BE49-F238E27FC236}">
                <a16:creationId xmlns:a16="http://schemas.microsoft.com/office/drawing/2014/main" id="{83774F82-889A-4366-9EB8-663E29F99EE9}"/>
              </a:ext>
            </a:extLst>
          </p:cNvPr>
          <p:cNvSpPr/>
          <p:nvPr/>
        </p:nvSpPr>
        <p:spPr>
          <a:xfrm>
            <a:off x="5186771" y="6272127"/>
            <a:ext cx="2927747"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четверте місце в півфінальних змаганнях.</a:t>
            </a:r>
            <a:endParaRPr lang="en-US" sz="1750" dirty="0"/>
          </a:p>
        </p:txBody>
      </p:sp>
      <p:pic>
        <p:nvPicPr>
          <p:cNvPr id="26" name="Рисунок 25" descr="457070192_523081223425319_4077503733730379515_n.jpg">
            <a:extLst>
              <a:ext uri="{FF2B5EF4-FFF2-40B4-BE49-F238E27FC236}">
                <a16:creationId xmlns:a16="http://schemas.microsoft.com/office/drawing/2014/main" id="{694A48F6-5AF7-456B-AE99-4C6BDE6E4FFE}"/>
              </a:ext>
            </a:extLst>
          </p:cNvPr>
          <p:cNvPicPr>
            <a:picLocks noChangeAspect="1"/>
          </p:cNvPicPr>
          <p:nvPr/>
        </p:nvPicPr>
        <p:blipFill>
          <a:blip r:embed="rId5"/>
          <a:stretch>
            <a:fillRect/>
          </a:stretch>
        </p:blipFill>
        <p:spPr>
          <a:xfrm>
            <a:off x="8202923" y="3941720"/>
            <a:ext cx="2824597" cy="377556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
            <a:extLst>
              <a:ext uri="{FF2B5EF4-FFF2-40B4-BE49-F238E27FC236}">
                <a16:creationId xmlns:a16="http://schemas.microsoft.com/office/drawing/2014/main" id="{CDFBCB2C-9398-4DF1-8E88-99CE2D3FB38F}"/>
              </a:ext>
            </a:extLst>
          </p:cNvPr>
          <p:cNvSpPr/>
          <p:nvPr/>
        </p:nvSpPr>
        <p:spPr>
          <a:xfrm>
            <a:off x="252848" y="180695"/>
            <a:ext cx="8204453" cy="2501457"/>
          </a:xfrm>
          <a:prstGeom prst="roundRect">
            <a:avLst>
              <a:gd name="adj" fmla="val 0"/>
            </a:avLst>
          </a:prstGeom>
          <a:solidFill>
            <a:srgbClr val="EEE8DD"/>
          </a:solidFill>
          <a:ln/>
        </p:spPr>
      </p:sp>
      <p:sp>
        <p:nvSpPr>
          <p:cNvPr id="3" name="Text 0"/>
          <p:cNvSpPr/>
          <p:nvPr/>
        </p:nvSpPr>
        <p:spPr>
          <a:xfrm>
            <a:off x="660400" y="206452"/>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Футбольний клуб «Великий Дальник»</a:t>
            </a:r>
            <a:endParaRPr lang="en-US" sz="4450" dirty="0"/>
          </a:p>
        </p:txBody>
      </p:sp>
      <p:sp>
        <p:nvSpPr>
          <p:cNvPr id="4" name="Text 1"/>
          <p:cNvSpPr/>
          <p:nvPr/>
        </p:nvSpPr>
        <p:spPr>
          <a:xfrm>
            <a:off x="670560" y="1742774"/>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Футбольний клуб «Великий Дальник» зайняв перше місце в чемпіонаті Одеського району з футболу серед 11 команд району.</a:t>
            </a:r>
            <a:endParaRPr lang="en-US" sz="1750" dirty="0"/>
          </a:p>
        </p:txBody>
      </p:sp>
      <p:pic>
        <p:nvPicPr>
          <p:cNvPr id="5"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pic>
        <p:nvPicPr>
          <p:cNvPr id="6" name="Рисунок 5" descr="452636252_10234175598280219_6963420070505252008_n.jpg"/>
          <p:cNvPicPr>
            <a:picLocks noChangeAspect="1"/>
          </p:cNvPicPr>
          <p:nvPr/>
        </p:nvPicPr>
        <p:blipFill>
          <a:blip r:embed="rId3"/>
          <a:srcRect t="24175"/>
          <a:stretch>
            <a:fillRect/>
          </a:stretch>
        </p:blipFill>
        <p:spPr>
          <a:xfrm>
            <a:off x="8457302" y="5643128"/>
            <a:ext cx="5665098" cy="2405776"/>
          </a:xfrm>
          <a:prstGeom prst="roundRect">
            <a:avLst>
              <a:gd name="adj" fmla="val 0"/>
            </a:avLst>
          </a:prstGeom>
          <a:solidFill>
            <a:srgbClr val="FFFFFF">
              <a:shade val="85000"/>
            </a:srgbClr>
          </a:solidFill>
          <a:ln>
            <a:noFill/>
          </a:ln>
          <a:effectLst/>
        </p:spPr>
      </p:pic>
      <p:pic>
        <p:nvPicPr>
          <p:cNvPr id="7" name="Рисунок 6" descr="453870047_808224908153132_1435805104271307644_n.jpg"/>
          <p:cNvPicPr>
            <a:picLocks noChangeAspect="1"/>
          </p:cNvPicPr>
          <p:nvPr/>
        </p:nvPicPr>
        <p:blipFill>
          <a:blip r:embed="rId4"/>
          <a:stretch>
            <a:fillRect/>
          </a:stretch>
        </p:blipFill>
        <p:spPr>
          <a:xfrm>
            <a:off x="8835390" y="1028566"/>
            <a:ext cx="5287010" cy="4402445"/>
          </a:xfrm>
          <a:prstGeom prst="rect">
            <a:avLst/>
          </a:prstGeom>
          <a:ln>
            <a:noFill/>
          </a:ln>
          <a:effectLst/>
        </p:spPr>
      </p:pic>
      <p:pic>
        <p:nvPicPr>
          <p:cNvPr id="8" name="Рисунок 7" descr="454245650_808224548153168_8738364431237907623_n.jpg"/>
          <p:cNvPicPr>
            <a:picLocks noChangeAspect="1"/>
          </p:cNvPicPr>
          <p:nvPr/>
        </p:nvPicPr>
        <p:blipFill>
          <a:blip r:embed="rId5"/>
          <a:stretch>
            <a:fillRect/>
          </a:stretch>
        </p:blipFill>
        <p:spPr>
          <a:xfrm>
            <a:off x="612140" y="5431010"/>
            <a:ext cx="2019300" cy="2617893"/>
          </a:xfrm>
          <a:prstGeom prst="rect">
            <a:avLst/>
          </a:prstGeom>
          <a:ln>
            <a:noFill/>
          </a:ln>
          <a:effectLst/>
        </p:spPr>
      </p:pic>
      <p:pic>
        <p:nvPicPr>
          <p:cNvPr id="9" name="Рисунок 8" descr="454011884_808224554819834_793308933503978504_n.jpg"/>
          <p:cNvPicPr>
            <a:picLocks noChangeAspect="1"/>
          </p:cNvPicPr>
          <p:nvPr/>
        </p:nvPicPr>
        <p:blipFill>
          <a:blip r:embed="rId6"/>
          <a:srcRect t="24141"/>
          <a:stretch>
            <a:fillRect/>
          </a:stretch>
        </p:blipFill>
        <p:spPr>
          <a:xfrm>
            <a:off x="5465480" y="5431011"/>
            <a:ext cx="2588260" cy="2617893"/>
          </a:xfrm>
          <a:prstGeom prst="rect">
            <a:avLst/>
          </a:prstGeom>
          <a:ln>
            <a:noFill/>
          </a:ln>
          <a:effectLst/>
        </p:spPr>
      </p:pic>
      <p:pic>
        <p:nvPicPr>
          <p:cNvPr id="10" name="Рисунок 9" descr="454204673_808224818153141_9078025061959443046_n.jpg"/>
          <p:cNvPicPr>
            <a:picLocks noChangeAspect="1"/>
          </p:cNvPicPr>
          <p:nvPr/>
        </p:nvPicPr>
        <p:blipFill>
          <a:blip r:embed="rId7"/>
          <a:srcRect t="38889" b="15099"/>
          <a:stretch>
            <a:fillRect/>
          </a:stretch>
        </p:blipFill>
        <p:spPr>
          <a:xfrm>
            <a:off x="848955" y="2798589"/>
            <a:ext cx="7179310" cy="2515986"/>
          </a:xfrm>
          <a:prstGeom prst="roundRect">
            <a:avLst>
              <a:gd name="adj" fmla="val 0"/>
            </a:avLst>
          </a:prstGeom>
          <a:solidFill>
            <a:srgbClr val="FFFFFF">
              <a:shade val="85000"/>
            </a:srgbClr>
          </a:solidFill>
          <a:ln>
            <a:noFill/>
          </a:ln>
          <a:effectLst/>
        </p:spPr>
      </p:pic>
      <p:pic>
        <p:nvPicPr>
          <p:cNvPr id="11" name="Рисунок 10" descr="453848523_808224838153139_9090353547227608062_n.jpg"/>
          <p:cNvPicPr>
            <a:picLocks noChangeAspect="1"/>
          </p:cNvPicPr>
          <p:nvPr/>
        </p:nvPicPr>
        <p:blipFill>
          <a:blip r:embed="rId8"/>
          <a:stretch>
            <a:fillRect/>
          </a:stretch>
        </p:blipFill>
        <p:spPr>
          <a:xfrm>
            <a:off x="2788620" y="5431011"/>
            <a:ext cx="2519680" cy="2617893"/>
          </a:xfrm>
          <a:prstGeom prst="roundRect">
            <a:avLst>
              <a:gd name="adj" fmla="val 0"/>
            </a:avLst>
          </a:prstGeom>
          <a:solidFill>
            <a:srgbClr val="FFFFFF">
              <a:shade val="85000"/>
            </a:srgbClr>
          </a:solidFill>
          <a:ln>
            <a:noFill/>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09600" y="431443"/>
            <a:ext cx="5670590"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Інші види спорту</a:t>
            </a:r>
            <a:endParaRPr lang="en-US" sz="4450" dirty="0"/>
          </a:p>
        </p:txBody>
      </p:sp>
      <p:sp>
        <p:nvSpPr>
          <p:cNvPr id="4" name="Shape 1"/>
          <p:cNvSpPr/>
          <p:nvPr/>
        </p:nvSpPr>
        <p:spPr>
          <a:xfrm>
            <a:off x="1124779" y="1480383"/>
            <a:ext cx="3664863" cy="1669852"/>
          </a:xfrm>
          <a:prstGeom prst="roundRect">
            <a:avLst>
              <a:gd name="adj" fmla="val 2038"/>
            </a:avLst>
          </a:prstGeom>
          <a:solidFill>
            <a:srgbClr val="EEE8DD"/>
          </a:solidFill>
          <a:ln/>
        </p:spPr>
      </p:sp>
      <p:sp>
        <p:nvSpPr>
          <p:cNvPr id="5" name="Text 2"/>
          <p:cNvSpPr/>
          <p:nvPr/>
        </p:nvSpPr>
        <p:spPr>
          <a:xfrm>
            <a:off x="1351593" y="170719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Армспорт</a:t>
            </a:r>
            <a:endParaRPr lang="en-US" sz="2200" dirty="0"/>
          </a:p>
        </p:txBody>
      </p:sp>
      <p:sp>
        <p:nvSpPr>
          <p:cNvPr id="6" name="Text 3"/>
          <p:cNvSpPr/>
          <p:nvPr/>
        </p:nvSpPr>
        <p:spPr>
          <a:xfrm>
            <a:off x="1351593" y="2197616"/>
            <a:ext cx="3211235"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2 місце загальнокомандне.</a:t>
            </a:r>
            <a:endParaRPr lang="en-US" sz="1750" dirty="0"/>
          </a:p>
        </p:txBody>
      </p:sp>
      <p:sp>
        <p:nvSpPr>
          <p:cNvPr id="7" name="Shape 4"/>
          <p:cNvSpPr/>
          <p:nvPr/>
        </p:nvSpPr>
        <p:spPr>
          <a:xfrm>
            <a:off x="1124779" y="4820087"/>
            <a:ext cx="3664863" cy="1669852"/>
          </a:xfrm>
          <a:prstGeom prst="roundRect">
            <a:avLst>
              <a:gd name="adj" fmla="val 2038"/>
            </a:avLst>
          </a:prstGeom>
          <a:solidFill>
            <a:srgbClr val="EEE8DD"/>
          </a:solidFill>
          <a:ln/>
        </p:spPr>
      </p:sp>
      <p:sp>
        <p:nvSpPr>
          <p:cNvPr id="8" name="Text 5"/>
          <p:cNvSpPr/>
          <p:nvPr/>
        </p:nvSpPr>
        <p:spPr>
          <a:xfrm>
            <a:off x="1351593" y="5046902"/>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Гирьовий спорт</a:t>
            </a:r>
            <a:endParaRPr lang="en-US" sz="2200" dirty="0"/>
          </a:p>
        </p:txBody>
      </p:sp>
      <p:sp>
        <p:nvSpPr>
          <p:cNvPr id="9" name="Text 6"/>
          <p:cNvSpPr/>
          <p:nvPr/>
        </p:nvSpPr>
        <p:spPr>
          <a:xfrm>
            <a:off x="1351593" y="5537320"/>
            <a:ext cx="3211235"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6 місце загальнокомандне.</a:t>
            </a:r>
            <a:endParaRPr lang="en-US" sz="1750" dirty="0"/>
          </a:p>
        </p:txBody>
      </p:sp>
      <p:sp>
        <p:nvSpPr>
          <p:cNvPr id="10" name="Shape 7"/>
          <p:cNvSpPr/>
          <p:nvPr/>
        </p:nvSpPr>
        <p:spPr>
          <a:xfrm>
            <a:off x="1124779" y="3377049"/>
            <a:ext cx="3664863" cy="1306949"/>
          </a:xfrm>
          <a:prstGeom prst="roundRect">
            <a:avLst>
              <a:gd name="adj" fmla="val 2603"/>
            </a:avLst>
          </a:prstGeom>
          <a:solidFill>
            <a:srgbClr val="EEE8DD"/>
          </a:solidFill>
          <a:ln/>
        </p:spPr>
      </p:sp>
      <p:sp>
        <p:nvSpPr>
          <p:cNvPr id="11" name="Text 8"/>
          <p:cNvSpPr/>
          <p:nvPr/>
        </p:nvSpPr>
        <p:spPr>
          <a:xfrm>
            <a:off x="1351593" y="3603863"/>
            <a:ext cx="3023473"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Перетягування линви</a:t>
            </a:r>
            <a:endParaRPr lang="en-US" sz="2200" dirty="0"/>
          </a:p>
        </p:txBody>
      </p:sp>
      <p:sp>
        <p:nvSpPr>
          <p:cNvPr id="12" name="Text 9"/>
          <p:cNvSpPr/>
          <p:nvPr/>
        </p:nvSpPr>
        <p:spPr>
          <a:xfrm>
            <a:off x="1351593" y="4094282"/>
            <a:ext cx="3211235"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4 місце.</a:t>
            </a:r>
            <a:endParaRPr lang="en-US" sz="1750" dirty="0"/>
          </a:p>
        </p:txBody>
      </p:sp>
      <p:sp>
        <p:nvSpPr>
          <p:cNvPr id="13" name="Shape 10"/>
          <p:cNvSpPr/>
          <p:nvPr/>
        </p:nvSpPr>
        <p:spPr>
          <a:xfrm>
            <a:off x="1124779" y="6716753"/>
            <a:ext cx="3664863" cy="1306949"/>
          </a:xfrm>
          <a:prstGeom prst="roundRect">
            <a:avLst>
              <a:gd name="adj" fmla="val 2603"/>
            </a:avLst>
          </a:prstGeom>
          <a:solidFill>
            <a:srgbClr val="EEE8DD"/>
          </a:solidFill>
          <a:ln/>
        </p:spPr>
      </p:sp>
      <p:sp>
        <p:nvSpPr>
          <p:cNvPr id="14" name="Text 11"/>
          <p:cNvSpPr/>
          <p:nvPr/>
        </p:nvSpPr>
        <p:spPr>
          <a:xfrm>
            <a:off x="1351593" y="6943567"/>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Спортивна сім’я</a:t>
            </a:r>
            <a:endParaRPr lang="en-US" sz="2200" dirty="0"/>
          </a:p>
        </p:txBody>
      </p:sp>
      <p:sp>
        <p:nvSpPr>
          <p:cNvPr id="15" name="Text 12"/>
          <p:cNvSpPr/>
          <p:nvPr/>
        </p:nvSpPr>
        <p:spPr>
          <a:xfrm>
            <a:off x="1351593" y="7433986"/>
            <a:ext cx="3211235"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Зайняла 4 місце.</a:t>
            </a:r>
            <a:endParaRPr lang="en-US" sz="1750" dirty="0"/>
          </a:p>
        </p:txBody>
      </p:sp>
      <p:pic>
        <p:nvPicPr>
          <p:cNvPr id="16" name="Рисунок 15" descr="462118189_552218750511566_6709647423462608485_n.jpg"/>
          <p:cNvPicPr>
            <a:picLocks noChangeAspect="1"/>
          </p:cNvPicPr>
          <p:nvPr/>
        </p:nvPicPr>
        <p:blipFill>
          <a:blip r:embed="rId2"/>
          <a:srcRect t="7838"/>
          <a:stretch>
            <a:fillRect/>
          </a:stretch>
        </p:blipFill>
        <p:spPr>
          <a:xfrm>
            <a:off x="5998494" y="5095477"/>
            <a:ext cx="4357445" cy="2666802"/>
          </a:xfrm>
          <a:prstGeom prst="rect">
            <a:avLst/>
          </a:prstGeom>
          <a:ln>
            <a:noFill/>
          </a:ln>
          <a:effectLst/>
        </p:spPr>
      </p:pic>
      <p:pic>
        <p:nvPicPr>
          <p:cNvPr id="17" name="Рисунок 16" descr="РУХ ДО ПЕР СПОР.jpg"/>
          <p:cNvPicPr>
            <a:picLocks noChangeAspect="1"/>
          </p:cNvPicPr>
          <p:nvPr/>
        </p:nvPicPr>
        <p:blipFill>
          <a:blip r:embed="rId3"/>
          <a:stretch>
            <a:fillRect/>
          </a:stretch>
        </p:blipFill>
        <p:spPr>
          <a:xfrm>
            <a:off x="10709875" y="1006895"/>
            <a:ext cx="2587717" cy="3450290"/>
          </a:xfrm>
          <a:prstGeom prst="roundRect">
            <a:avLst>
              <a:gd name="adj" fmla="val 0"/>
            </a:avLst>
          </a:prstGeom>
          <a:solidFill>
            <a:srgbClr val="FFFFFF">
              <a:shade val="85000"/>
            </a:srgbClr>
          </a:solidFill>
          <a:ln>
            <a:noFill/>
          </a:ln>
          <a:effectLst/>
        </p:spPr>
      </p:pic>
      <p:pic>
        <p:nvPicPr>
          <p:cNvPr id="18" name="Рисунок 17" descr="347416480_3472995349684913_51463736547607560_n.jpg"/>
          <p:cNvPicPr>
            <a:picLocks noChangeAspect="1"/>
          </p:cNvPicPr>
          <p:nvPr/>
        </p:nvPicPr>
        <p:blipFill>
          <a:blip r:embed="rId4"/>
          <a:stretch>
            <a:fillRect/>
          </a:stretch>
        </p:blipFill>
        <p:spPr>
          <a:xfrm>
            <a:off x="6638924" y="619872"/>
            <a:ext cx="3218244" cy="4290992"/>
          </a:xfrm>
          <a:prstGeom prst="rect">
            <a:avLst/>
          </a:prstGeom>
          <a:ln>
            <a:noFill/>
          </a:ln>
          <a:effectLst/>
        </p:spPr>
      </p:pic>
      <p:pic>
        <p:nvPicPr>
          <p:cNvPr id="19" name="Picture 2"/>
          <p:cNvPicPr>
            <a:picLocks noChangeAspect="1" noChangeArrowheads="1"/>
          </p:cNvPicPr>
          <p:nvPr/>
        </p:nvPicPr>
        <p:blipFill>
          <a:blip r:embed="rId5"/>
          <a:srcRect/>
          <a:stretch>
            <a:fillRect/>
          </a:stretch>
        </p:blipFill>
        <p:spPr bwMode="auto">
          <a:xfrm>
            <a:off x="12003734" y="7762279"/>
            <a:ext cx="2626666" cy="467321"/>
          </a:xfrm>
          <a:prstGeom prst="rect">
            <a:avLst/>
          </a:prstGeom>
          <a:noFill/>
          <a:ln w="9525">
            <a:noFill/>
            <a:miter lim="800000"/>
            <a:headEnd/>
            <a:tailEnd/>
          </a:ln>
          <a:effectLst/>
        </p:spPr>
      </p:pic>
      <p:pic>
        <p:nvPicPr>
          <p:cNvPr id="20" name="Рисунок 19" descr="РУХ ДО ПЕРЕМОГИ.jpg"/>
          <p:cNvPicPr>
            <a:picLocks noChangeAspect="1"/>
          </p:cNvPicPr>
          <p:nvPr/>
        </p:nvPicPr>
        <p:blipFill>
          <a:blip r:embed="rId6"/>
          <a:srcRect t="10254" b="28362"/>
          <a:stretch>
            <a:fillRect/>
          </a:stretch>
        </p:blipFill>
        <p:spPr>
          <a:xfrm>
            <a:off x="10709875" y="5224067"/>
            <a:ext cx="2823845" cy="2311162"/>
          </a:xfrm>
          <a:prstGeom prst="rect">
            <a:avLst/>
          </a:prstGeom>
          <a:ln>
            <a:noFill/>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
            <a:extLst>
              <a:ext uri="{FF2B5EF4-FFF2-40B4-BE49-F238E27FC236}">
                <a16:creationId xmlns:a16="http://schemas.microsoft.com/office/drawing/2014/main" id="{466E67C1-24A0-4FA6-97AB-BC971543223C}"/>
              </a:ext>
            </a:extLst>
          </p:cNvPr>
          <p:cNvSpPr/>
          <p:nvPr/>
        </p:nvSpPr>
        <p:spPr>
          <a:xfrm>
            <a:off x="7593812" y="82956"/>
            <a:ext cx="6971353" cy="8063687"/>
          </a:xfrm>
          <a:prstGeom prst="roundRect">
            <a:avLst>
              <a:gd name="adj" fmla="val 928"/>
            </a:avLst>
          </a:prstGeom>
          <a:solidFill>
            <a:srgbClr val="EEE8DD"/>
          </a:solidFill>
          <a:ln/>
        </p:spPr>
      </p:sp>
      <p:sp>
        <p:nvSpPr>
          <p:cNvPr id="10" name="Shape 1">
            <a:extLst>
              <a:ext uri="{FF2B5EF4-FFF2-40B4-BE49-F238E27FC236}">
                <a16:creationId xmlns:a16="http://schemas.microsoft.com/office/drawing/2014/main" id="{D993F71A-C5E5-414F-BA6E-7AE17CE8D1D5}"/>
              </a:ext>
            </a:extLst>
          </p:cNvPr>
          <p:cNvSpPr/>
          <p:nvPr/>
        </p:nvSpPr>
        <p:spPr>
          <a:xfrm>
            <a:off x="1111252" y="2657058"/>
            <a:ext cx="5689598" cy="962442"/>
          </a:xfrm>
          <a:prstGeom prst="roundRect">
            <a:avLst>
              <a:gd name="adj" fmla="val 928"/>
            </a:avLst>
          </a:prstGeom>
          <a:solidFill>
            <a:srgbClr val="EEE8DD"/>
          </a:solidFill>
          <a:ln/>
        </p:spPr>
      </p:sp>
      <p:sp>
        <p:nvSpPr>
          <p:cNvPr id="3" name="Text 0"/>
          <p:cNvSpPr/>
          <p:nvPr/>
        </p:nvSpPr>
        <p:spPr>
          <a:xfrm>
            <a:off x="930316" y="530721"/>
            <a:ext cx="6521410" cy="2126337"/>
          </a:xfrm>
          <a:prstGeom prst="rect">
            <a:avLst/>
          </a:prstGeom>
          <a:noFill/>
          <a:ln/>
        </p:spPr>
        <p:txBody>
          <a:bodyPr wrap="squar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Міжнародна підтримка Великодальницької громади</a:t>
            </a:r>
            <a:endParaRPr lang="en-US" sz="4450" dirty="0"/>
          </a:p>
        </p:txBody>
      </p:sp>
      <p:sp>
        <p:nvSpPr>
          <p:cNvPr id="4" name="Text 1"/>
          <p:cNvSpPr/>
          <p:nvPr/>
        </p:nvSpPr>
        <p:spPr>
          <a:xfrm>
            <a:off x="1346221" y="2774037"/>
            <a:ext cx="5689600" cy="725805"/>
          </a:xfrm>
          <a:prstGeom prst="rect">
            <a:avLst/>
          </a:prstGeom>
          <a:noFill/>
          <a:ln/>
        </p:spPr>
        <p:txBody>
          <a:bodyPr wrap="square" lIns="0" tIns="0" rIns="0" bIns="0" rtlCol="0" anchor="t"/>
          <a:lstStyle/>
          <a:p>
            <a:pPr marL="0" indent="0">
              <a:lnSpc>
                <a:spcPts val="2850"/>
              </a:lnSpc>
              <a:buNone/>
            </a:pPr>
            <a:r>
              <a:rPr lang="en-US" sz="1750" b="1" dirty="0">
                <a:solidFill>
                  <a:srgbClr val="746558"/>
                </a:solidFill>
                <a:latin typeface="Gelasio" pitchFamily="34" charset="0"/>
                <a:ea typeface="Gelasio" pitchFamily="34" charset="-122"/>
                <a:cs typeface="Gelasio" pitchFamily="34" charset="-120"/>
              </a:rPr>
              <a:t>Великодальницька громада активно залучає міжнародну допомогу </a:t>
            </a:r>
            <a:r>
              <a:rPr lang="en-US" sz="1750" b="1" dirty="0" err="1">
                <a:solidFill>
                  <a:srgbClr val="746558"/>
                </a:solidFill>
                <a:latin typeface="Gelasio" pitchFamily="34" charset="0"/>
                <a:ea typeface="Gelasio" pitchFamily="34" charset="-122"/>
                <a:cs typeface="Gelasio" pitchFamily="34" charset="-120"/>
              </a:rPr>
              <a:t>для</a:t>
            </a:r>
            <a:r>
              <a:rPr lang="en-US" sz="1750" b="1" dirty="0">
                <a:solidFill>
                  <a:srgbClr val="746558"/>
                </a:solidFill>
                <a:latin typeface="Gelasio" pitchFamily="34" charset="0"/>
                <a:ea typeface="Gelasio" pitchFamily="34" charset="-122"/>
                <a:cs typeface="Gelasio" pitchFamily="34" charset="-120"/>
              </a:rPr>
              <a:t> </a:t>
            </a:r>
            <a:r>
              <a:rPr lang="en-US" sz="1750" b="1" dirty="0" err="1">
                <a:solidFill>
                  <a:srgbClr val="746558"/>
                </a:solidFill>
                <a:latin typeface="Gelasio" pitchFamily="34" charset="0"/>
                <a:ea typeface="Gelasio" pitchFamily="34" charset="-122"/>
                <a:cs typeface="Gelasio" pitchFamily="34" charset="-120"/>
              </a:rPr>
              <a:t>розвитку</a:t>
            </a:r>
            <a:r>
              <a:rPr lang="en-US" sz="1750" b="1" dirty="0">
                <a:solidFill>
                  <a:srgbClr val="746558"/>
                </a:solidFill>
                <a:latin typeface="Gelasio" pitchFamily="34" charset="0"/>
                <a:ea typeface="Gelasio" pitchFamily="34" charset="-122"/>
                <a:cs typeface="Gelasio" pitchFamily="34" charset="-120"/>
              </a:rPr>
              <a:t> громади.</a:t>
            </a:r>
            <a:endParaRPr lang="en-US" sz="1750" b="1" dirty="0"/>
          </a:p>
        </p:txBody>
      </p:sp>
      <p:pic>
        <p:nvPicPr>
          <p:cNvPr id="6"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pic>
        <p:nvPicPr>
          <p:cNvPr id="7" name="Рисунок 6" descr="photo_2024-04-13_15-33-12 (2).jpg"/>
          <p:cNvPicPr>
            <a:picLocks noChangeAspect="1"/>
          </p:cNvPicPr>
          <p:nvPr/>
        </p:nvPicPr>
        <p:blipFill>
          <a:blip r:embed="rId3"/>
          <a:srcRect t="22394"/>
          <a:stretch>
            <a:fillRect/>
          </a:stretch>
        </p:blipFill>
        <p:spPr>
          <a:xfrm>
            <a:off x="7806526" y="377428"/>
            <a:ext cx="6545926" cy="3810000"/>
          </a:xfrm>
          <a:prstGeom prst="rect">
            <a:avLst/>
          </a:prstGeom>
          <a:ln>
            <a:noFill/>
          </a:ln>
          <a:effectLst/>
        </p:spPr>
      </p:pic>
      <p:pic>
        <p:nvPicPr>
          <p:cNvPr id="8" name="Рисунок 7" descr="photo_2024-04-13_15-33-12.jpg"/>
          <p:cNvPicPr>
            <a:picLocks noChangeAspect="1"/>
          </p:cNvPicPr>
          <p:nvPr/>
        </p:nvPicPr>
        <p:blipFill>
          <a:blip r:embed="rId4"/>
          <a:srcRect t="11661" b="13386"/>
          <a:stretch>
            <a:fillRect/>
          </a:stretch>
        </p:blipFill>
        <p:spPr>
          <a:xfrm>
            <a:off x="7806526" y="4318992"/>
            <a:ext cx="6549900" cy="3682008"/>
          </a:xfrm>
          <a:prstGeom prst="rect">
            <a:avLst/>
          </a:prstGeom>
          <a:ln>
            <a:noFill/>
          </a:ln>
          <a:effectLst/>
        </p:spPr>
      </p:pic>
      <p:pic>
        <p:nvPicPr>
          <p:cNvPr id="9" name="Рисунок 8" descr="photo_2024-04-13_15-33-13.jpg"/>
          <p:cNvPicPr>
            <a:picLocks noChangeAspect="1"/>
          </p:cNvPicPr>
          <p:nvPr/>
        </p:nvPicPr>
        <p:blipFill>
          <a:blip r:embed="rId5"/>
          <a:stretch>
            <a:fillRect/>
          </a:stretch>
        </p:blipFill>
        <p:spPr>
          <a:xfrm>
            <a:off x="1111251" y="3733800"/>
            <a:ext cx="5689599" cy="4267200"/>
          </a:xfrm>
          <a:prstGeom prst="rect">
            <a:avLst/>
          </a:prstGeom>
          <a:ln>
            <a:noFill/>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0" descr="preencoded.png"/>
          <p:cNvPicPr>
            <a:picLocks noChangeAspect="1"/>
          </p:cNvPicPr>
          <p:nvPr/>
        </p:nvPicPr>
        <p:blipFill>
          <a:blip r:embed="rId2"/>
          <a:stretch>
            <a:fillRect/>
          </a:stretch>
        </p:blipFill>
        <p:spPr>
          <a:xfrm>
            <a:off x="0" y="0"/>
            <a:ext cx="14630400" cy="2575322"/>
          </a:xfrm>
          <a:prstGeom prst="rect">
            <a:avLst/>
          </a:prstGeom>
        </p:spPr>
      </p:pic>
      <p:sp>
        <p:nvSpPr>
          <p:cNvPr id="9" name="Text 0"/>
          <p:cNvSpPr/>
          <p:nvPr/>
        </p:nvSpPr>
        <p:spPr>
          <a:xfrm>
            <a:off x="721043" y="3141821"/>
            <a:ext cx="5150763" cy="643771"/>
          </a:xfrm>
          <a:prstGeom prst="rect">
            <a:avLst/>
          </a:prstGeom>
          <a:noFill/>
          <a:ln/>
        </p:spPr>
        <p:txBody>
          <a:bodyPr wrap="none" lIns="0" tIns="0" rIns="0" bIns="0" rtlCol="0" anchor="t"/>
          <a:lstStyle/>
          <a:p>
            <a:pPr marL="0" indent="0">
              <a:lnSpc>
                <a:spcPts val="5050"/>
              </a:lnSpc>
              <a:buNone/>
            </a:pPr>
            <a:r>
              <a:rPr lang="en-US" sz="4050" dirty="0">
                <a:solidFill>
                  <a:srgbClr val="484237"/>
                </a:solidFill>
                <a:latin typeface="Gelasio Semi Bold" pitchFamily="34" charset="0"/>
                <a:ea typeface="Gelasio Semi Bold" pitchFamily="34" charset="-122"/>
                <a:cs typeface="Gelasio Semi Bold" pitchFamily="34" charset="-120"/>
              </a:rPr>
              <a:t>Підсумки 2024 року</a:t>
            </a:r>
            <a:endParaRPr lang="en-US" sz="4050" dirty="0"/>
          </a:p>
        </p:txBody>
      </p:sp>
      <p:sp>
        <p:nvSpPr>
          <p:cNvPr id="10" name="Shape 1"/>
          <p:cNvSpPr/>
          <p:nvPr/>
        </p:nvSpPr>
        <p:spPr>
          <a:xfrm>
            <a:off x="721043" y="4094559"/>
            <a:ext cx="6491168" cy="1846064"/>
          </a:xfrm>
          <a:prstGeom prst="roundRect">
            <a:avLst>
              <a:gd name="adj" fmla="val 1674"/>
            </a:avLst>
          </a:prstGeom>
          <a:solidFill>
            <a:srgbClr val="EEE8DD"/>
          </a:solidFill>
          <a:ln/>
        </p:spPr>
      </p:sp>
      <p:sp>
        <p:nvSpPr>
          <p:cNvPr id="11" name="Text 2"/>
          <p:cNvSpPr/>
          <p:nvPr/>
        </p:nvSpPr>
        <p:spPr>
          <a:xfrm>
            <a:off x="927021" y="4300538"/>
            <a:ext cx="3419118" cy="321826"/>
          </a:xfrm>
          <a:prstGeom prst="rect">
            <a:avLst/>
          </a:prstGeom>
          <a:noFill/>
          <a:ln/>
        </p:spPr>
        <p:txBody>
          <a:bodyPr wrap="none" lIns="0" tIns="0" rIns="0" bIns="0" rtlCol="0" anchor="t"/>
          <a:lstStyle/>
          <a:p>
            <a:pPr marL="0" indent="0">
              <a:lnSpc>
                <a:spcPts val="2500"/>
              </a:lnSpc>
              <a:buNone/>
            </a:pPr>
            <a:r>
              <a:rPr lang="en-US" sz="2000" dirty="0">
                <a:solidFill>
                  <a:srgbClr val="746558"/>
                </a:solidFill>
                <a:latin typeface="Gelasio Semi Bold" pitchFamily="34" charset="0"/>
                <a:ea typeface="Gelasio Semi Bold" pitchFamily="34" charset="-122"/>
                <a:cs typeface="Gelasio Semi Bold" pitchFamily="34" charset="-120"/>
              </a:rPr>
              <a:t>Адміністративна діяльність</a:t>
            </a:r>
            <a:endParaRPr lang="en-US" sz="2000" dirty="0"/>
          </a:p>
        </p:txBody>
      </p:sp>
      <p:sp>
        <p:nvSpPr>
          <p:cNvPr id="12" name="Text 3"/>
          <p:cNvSpPr/>
          <p:nvPr/>
        </p:nvSpPr>
        <p:spPr>
          <a:xfrm>
            <a:off x="927021" y="4745950"/>
            <a:ext cx="6079212" cy="988695"/>
          </a:xfrm>
          <a:prstGeom prst="rect">
            <a:avLst/>
          </a:prstGeom>
          <a:noFill/>
          <a:ln/>
        </p:spPr>
        <p:txBody>
          <a:bodyPr wrap="square" lIns="0" tIns="0" rIns="0" bIns="0" rtlCol="0" anchor="t"/>
          <a:lstStyle/>
          <a:p>
            <a:pPr marL="0" indent="0">
              <a:lnSpc>
                <a:spcPts val="2550"/>
              </a:lnSpc>
              <a:buNone/>
            </a:pPr>
            <a:r>
              <a:rPr lang="en-US" sz="1600" dirty="0">
                <a:solidFill>
                  <a:srgbClr val="746558"/>
                </a:solidFill>
                <a:latin typeface="Gelasio" pitchFamily="34" charset="0"/>
                <a:ea typeface="Gelasio" pitchFamily="34" charset="-122"/>
                <a:cs typeface="Gelasio" pitchFamily="34" charset="-120"/>
              </a:rPr>
              <a:t>Проведено 14 сесій сільської ради, прийнято 233 рішення. Також проведено 15 засідань виконкому, прийнято 202 рішення.</a:t>
            </a:r>
            <a:endParaRPr lang="en-US" sz="1600" dirty="0"/>
          </a:p>
        </p:txBody>
      </p:sp>
      <p:sp>
        <p:nvSpPr>
          <p:cNvPr id="13" name="Shape 4"/>
          <p:cNvSpPr/>
          <p:nvPr/>
        </p:nvSpPr>
        <p:spPr>
          <a:xfrm>
            <a:off x="7418189" y="4094559"/>
            <a:ext cx="6491168" cy="1846064"/>
          </a:xfrm>
          <a:prstGeom prst="roundRect">
            <a:avLst>
              <a:gd name="adj" fmla="val 1674"/>
            </a:avLst>
          </a:prstGeom>
          <a:solidFill>
            <a:srgbClr val="EEE8DD"/>
          </a:solidFill>
          <a:ln/>
        </p:spPr>
      </p:sp>
      <p:sp>
        <p:nvSpPr>
          <p:cNvPr id="14" name="Text 5"/>
          <p:cNvSpPr/>
          <p:nvPr/>
        </p:nvSpPr>
        <p:spPr>
          <a:xfrm>
            <a:off x="7624167" y="4300538"/>
            <a:ext cx="2632353" cy="321826"/>
          </a:xfrm>
          <a:prstGeom prst="rect">
            <a:avLst/>
          </a:prstGeom>
          <a:noFill/>
          <a:ln/>
        </p:spPr>
        <p:txBody>
          <a:bodyPr wrap="none" lIns="0" tIns="0" rIns="0" bIns="0" rtlCol="0" anchor="t"/>
          <a:lstStyle/>
          <a:p>
            <a:pPr marL="0" indent="0">
              <a:lnSpc>
                <a:spcPts val="2500"/>
              </a:lnSpc>
              <a:buNone/>
            </a:pPr>
            <a:r>
              <a:rPr lang="en-US" sz="2000" dirty="0">
                <a:solidFill>
                  <a:srgbClr val="746558"/>
                </a:solidFill>
                <a:latin typeface="Gelasio Semi Bold" pitchFamily="34" charset="0"/>
                <a:ea typeface="Gelasio Semi Bold" pitchFamily="34" charset="-122"/>
                <a:cs typeface="Gelasio Semi Bold" pitchFamily="34" charset="-120"/>
              </a:rPr>
              <a:t>Фінансові показники</a:t>
            </a:r>
            <a:endParaRPr lang="en-US" sz="2000" dirty="0"/>
          </a:p>
        </p:txBody>
      </p:sp>
      <p:sp>
        <p:nvSpPr>
          <p:cNvPr id="15" name="Text 6"/>
          <p:cNvSpPr/>
          <p:nvPr/>
        </p:nvSpPr>
        <p:spPr>
          <a:xfrm>
            <a:off x="7624167" y="4745950"/>
            <a:ext cx="6079212" cy="659130"/>
          </a:xfrm>
          <a:prstGeom prst="rect">
            <a:avLst/>
          </a:prstGeom>
          <a:noFill/>
          <a:ln/>
        </p:spPr>
        <p:txBody>
          <a:bodyPr wrap="square" lIns="0" tIns="0" rIns="0" bIns="0" rtlCol="0" anchor="t"/>
          <a:lstStyle/>
          <a:p>
            <a:pPr marL="0" indent="0">
              <a:lnSpc>
                <a:spcPts val="2550"/>
              </a:lnSpc>
              <a:buNone/>
            </a:pPr>
            <a:r>
              <a:rPr lang="en-US" sz="1600" dirty="0">
                <a:solidFill>
                  <a:srgbClr val="746558"/>
                </a:solidFill>
                <a:latin typeface="Gelasio" pitchFamily="34" charset="0"/>
                <a:ea typeface="Gelasio" pitchFamily="34" charset="-122"/>
                <a:cs typeface="Gelasio" pitchFamily="34" charset="-120"/>
              </a:rPr>
              <a:t>Доходи загального фонду склали 134,4 млн. грн. Доходи спеціального фонду склали 16,3 млн. грн.</a:t>
            </a:r>
            <a:endParaRPr lang="en-US" sz="1600" dirty="0"/>
          </a:p>
        </p:txBody>
      </p:sp>
      <p:sp>
        <p:nvSpPr>
          <p:cNvPr id="16" name="Shape 7"/>
          <p:cNvSpPr/>
          <p:nvPr/>
        </p:nvSpPr>
        <p:spPr>
          <a:xfrm>
            <a:off x="721043" y="6146602"/>
            <a:ext cx="6491168" cy="1516499"/>
          </a:xfrm>
          <a:prstGeom prst="roundRect">
            <a:avLst>
              <a:gd name="adj" fmla="val 2038"/>
            </a:avLst>
          </a:prstGeom>
          <a:solidFill>
            <a:srgbClr val="EEE8DD"/>
          </a:solidFill>
          <a:ln/>
        </p:spPr>
      </p:sp>
      <p:sp>
        <p:nvSpPr>
          <p:cNvPr id="17" name="Text 8"/>
          <p:cNvSpPr/>
          <p:nvPr/>
        </p:nvSpPr>
        <p:spPr>
          <a:xfrm>
            <a:off x="927021" y="6352580"/>
            <a:ext cx="4519613" cy="321826"/>
          </a:xfrm>
          <a:prstGeom prst="rect">
            <a:avLst/>
          </a:prstGeom>
          <a:noFill/>
          <a:ln/>
        </p:spPr>
        <p:txBody>
          <a:bodyPr wrap="none" lIns="0" tIns="0" rIns="0" bIns="0" rtlCol="0" anchor="t"/>
          <a:lstStyle/>
          <a:p>
            <a:pPr marL="0" indent="0">
              <a:lnSpc>
                <a:spcPts val="2500"/>
              </a:lnSpc>
              <a:buNone/>
            </a:pPr>
            <a:r>
              <a:rPr lang="en-US" sz="2000" dirty="0">
                <a:solidFill>
                  <a:srgbClr val="746558"/>
                </a:solidFill>
                <a:latin typeface="Gelasio Semi Bold" pitchFamily="34" charset="0"/>
                <a:ea typeface="Gelasio Semi Bold" pitchFamily="34" charset="-122"/>
                <a:cs typeface="Gelasio Semi Bold" pitchFamily="34" charset="-120"/>
              </a:rPr>
              <a:t>Допомога Збройним Силам України</a:t>
            </a:r>
            <a:endParaRPr lang="en-US" sz="2000" dirty="0"/>
          </a:p>
        </p:txBody>
      </p:sp>
      <p:sp>
        <p:nvSpPr>
          <p:cNvPr id="18" name="Text 9"/>
          <p:cNvSpPr/>
          <p:nvPr/>
        </p:nvSpPr>
        <p:spPr>
          <a:xfrm>
            <a:off x="927021" y="6797993"/>
            <a:ext cx="6079212" cy="659130"/>
          </a:xfrm>
          <a:prstGeom prst="rect">
            <a:avLst/>
          </a:prstGeom>
          <a:noFill/>
          <a:ln/>
        </p:spPr>
        <p:txBody>
          <a:bodyPr wrap="square" lIns="0" tIns="0" rIns="0" bIns="0" rtlCol="0" anchor="t"/>
          <a:lstStyle/>
          <a:p>
            <a:pPr marL="0" indent="0">
              <a:lnSpc>
                <a:spcPts val="2550"/>
              </a:lnSpc>
              <a:buNone/>
            </a:pPr>
            <a:r>
              <a:rPr lang="en-US" sz="1600" dirty="0">
                <a:solidFill>
                  <a:srgbClr val="746558"/>
                </a:solidFill>
                <a:latin typeface="Gelasio" pitchFamily="34" charset="0"/>
                <a:ea typeface="Gelasio" pitchFamily="34" charset="-122"/>
                <a:cs typeface="Gelasio" pitchFamily="34" charset="-120"/>
              </a:rPr>
              <a:t>Надано матеріально-технічну допомогу військовим частинам, ДСНС та Національній поліції.</a:t>
            </a:r>
            <a:endParaRPr lang="en-US" sz="1600" dirty="0"/>
          </a:p>
        </p:txBody>
      </p:sp>
      <p:sp>
        <p:nvSpPr>
          <p:cNvPr id="19" name="Shape 10"/>
          <p:cNvSpPr/>
          <p:nvPr/>
        </p:nvSpPr>
        <p:spPr>
          <a:xfrm>
            <a:off x="7418189" y="6146602"/>
            <a:ext cx="6491168" cy="1516499"/>
          </a:xfrm>
          <a:prstGeom prst="roundRect">
            <a:avLst>
              <a:gd name="adj" fmla="val 2038"/>
            </a:avLst>
          </a:prstGeom>
          <a:solidFill>
            <a:srgbClr val="EEE8DD"/>
          </a:solidFill>
          <a:ln/>
        </p:spPr>
      </p:sp>
      <p:sp>
        <p:nvSpPr>
          <p:cNvPr id="20" name="Text 11"/>
          <p:cNvSpPr/>
          <p:nvPr/>
        </p:nvSpPr>
        <p:spPr>
          <a:xfrm>
            <a:off x="7624167" y="6352580"/>
            <a:ext cx="2870478" cy="321826"/>
          </a:xfrm>
          <a:prstGeom prst="rect">
            <a:avLst/>
          </a:prstGeom>
          <a:noFill/>
          <a:ln/>
        </p:spPr>
        <p:txBody>
          <a:bodyPr wrap="none" lIns="0" tIns="0" rIns="0" bIns="0" rtlCol="0" anchor="t"/>
          <a:lstStyle/>
          <a:p>
            <a:pPr marL="0" indent="0">
              <a:lnSpc>
                <a:spcPts val="2500"/>
              </a:lnSpc>
              <a:buNone/>
            </a:pPr>
            <a:r>
              <a:rPr lang="en-US" sz="2000" dirty="0">
                <a:solidFill>
                  <a:srgbClr val="746558"/>
                </a:solidFill>
                <a:latin typeface="Gelasio Semi Bold" pitchFamily="34" charset="0"/>
                <a:ea typeface="Gelasio Semi Bold" pitchFamily="34" charset="-122"/>
                <a:cs typeface="Gelasio Semi Bold" pitchFamily="34" charset="-120"/>
              </a:rPr>
              <a:t>Економічний розвиток</a:t>
            </a:r>
            <a:endParaRPr lang="en-US" sz="2000" dirty="0"/>
          </a:p>
        </p:txBody>
      </p:sp>
      <p:sp>
        <p:nvSpPr>
          <p:cNvPr id="21" name="Text 12"/>
          <p:cNvSpPr/>
          <p:nvPr/>
        </p:nvSpPr>
        <p:spPr>
          <a:xfrm>
            <a:off x="7624167" y="6797993"/>
            <a:ext cx="6079212" cy="659130"/>
          </a:xfrm>
          <a:prstGeom prst="rect">
            <a:avLst/>
          </a:prstGeom>
          <a:noFill/>
          <a:ln/>
        </p:spPr>
        <p:txBody>
          <a:bodyPr wrap="square" lIns="0" tIns="0" rIns="0" bIns="0" rtlCol="0" anchor="t"/>
          <a:lstStyle/>
          <a:p>
            <a:pPr marL="0" indent="0">
              <a:lnSpc>
                <a:spcPts val="2550"/>
              </a:lnSpc>
              <a:buNone/>
            </a:pPr>
            <a:r>
              <a:rPr lang="en-US" sz="1600" dirty="0">
                <a:solidFill>
                  <a:srgbClr val="746558"/>
                </a:solidFill>
                <a:latin typeface="Gelasio" pitchFamily="34" charset="0"/>
                <a:ea typeface="Gelasio" pitchFamily="34" charset="-122"/>
                <a:cs typeface="Gelasio" pitchFamily="34" charset="-120"/>
              </a:rPr>
              <a:t>З'явилися нові підприємства, що сприяло поповненню бюджету громади.</a:t>
            </a:r>
            <a:endParaRPr lang="en-US" sz="1600" dirty="0"/>
          </a:p>
        </p:txBody>
      </p:sp>
      <p:pic>
        <p:nvPicPr>
          <p:cNvPr id="22" name="Рисунок 21" descr="photo_2025-01-31_09-03-19.jpg"/>
          <p:cNvPicPr>
            <a:picLocks noChangeAspect="1"/>
          </p:cNvPicPr>
          <p:nvPr/>
        </p:nvPicPr>
        <p:blipFill>
          <a:blip r:embed="rId3"/>
          <a:srcRect t="16606" b="18264"/>
          <a:stretch>
            <a:fillRect/>
          </a:stretch>
        </p:blipFill>
        <p:spPr>
          <a:xfrm>
            <a:off x="0" y="-1"/>
            <a:ext cx="14630400" cy="2575323"/>
          </a:xfrm>
          <a:prstGeom prst="rect">
            <a:avLst/>
          </a:prstGeom>
        </p:spPr>
      </p:pic>
      <p:pic>
        <p:nvPicPr>
          <p:cNvPr id="3074" name="Picture 2"/>
          <p:cNvPicPr>
            <a:picLocks noChangeAspect="1" noChangeArrowheads="1"/>
          </p:cNvPicPr>
          <p:nvPr/>
        </p:nvPicPr>
        <p:blipFill>
          <a:blip r:embed="rId4"/>
          <a:srcRect/>
          <a:stretch>
            <a:fillRect/>
          </a:stretch>
        </p:blipFill>
        <p:spPr bwMode="auto">
          <a:xfrm>
            <a:off x="12003734" y="7762279"/>
            <a:ext cx="2626666" cy="467321"/>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13001400" y="1"/>
            <a:ext cx="1628999" cy="1838959"/>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
            <a:extLst>
              <a:ext uri="{FF2B5EF4-FFF2-40B4-BE49-F238E27FC236}">
                <a16:creationId xmlns:a16="http://schemas.microsoft.com/office/drawing/2014/main" id="{DEC8D165-A235-4B89-ABD7-3ED08E513C4C}"/>
              </a:ext>
            </a:extLst>
          </p:cNvPr>
          <p:cNvSpPr/>
          <p:nvPr/>
        </p:nvSpPr>
        <p:spPr>
          <a:xfrm>
            <a:off x="7591904" y="1901412"/>
            <a:ext cx="6409376" cy="958712"/>
          </a:xfrm>
          <a:prstGeom prst="roundRect">
            <a:avLst>
              <a:gd name="adj" fmla="val 0"/>
            </a:avLst>
          </a:prstGeom>
          <a:solidFill>
            <a:srgbClr val="EEE8DD"/>
          </a:solidFill>
          <a:ln/>
        </p:spPr>
      </p:sp>
      <p:sp>
        <p:nvSpPr>
          <p:cNvPr id="13" name="Shape 1">
            <a:extLst>
              <a:ext uri="{FF2B5EF4-FFF2-40B4-BE49-F238E27FC236}">
                <a16:creationId xmlns:a16="http://schemas.microsoft.com/office/drawing/2014/main" id="{AAB9136B-853F-4E02-A3E6-2A842A167988}"/>
              </a:ext>
            </a:extLst>
          </p:cNvPr>
          <p:cNvSpPr/>
          <p:nvPr/>
        </p:nvSpPr>
        <p:spPr>
          <a:xfrm>
            <a:off x="666681" y="1879966"/>
            <a:ext cx="5962719" cy="958711"/>
          </a:xfrm>
          <a:prstGeom prst="roundRect">
            <a:avLst>
              <a:gd name="adj" fmla="val 0"/>
            </a:avLst>
          </a:prstGeom>
          <a:solidFill>
            <a:srgbClr val="EEE8DD"/>
          </a:solidFill>
          <a:ln/>
        </p:spPr>
      </p:sp>
      <p:sp>
        <p:nvSpPr>
          <p:cNvPr id="2" name="Text 0"/>
          <p:cNvSpPr/>
          <p:nvPr/>
        </p:nvSpPr>
        <p:spPr>
          <a:xfrm>
            <a:off x="1974759" y="378249"/>
            <a:ext cx="10314742"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Генератори та гуманітарна допомога</a:t>
            </a:r>
            <a:endParaRPr lang="en-US" sz="4450" dirty="0"/>
          </a:p>
        </p:txBody>
      </p:sp>
      <p:sp>
        <p:nvSpPr>
          <p:cNvPr id="3" name="Text 1"/>
          <p:cNvSpPr/>
          <p:nvPr/>
        </p:nvSpPr>
        <p:spPr>
          <a:xfrm>
            <a:off x="793790" y="1452282"/>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84237"/>
                </a:solidFill>
                <a:latin typeface="Gelasio Semi Bold" pitchFamily="34" charset="0"/>
                <a:ea typeface="Gelasio Semi Bold" pitchFamily="34" charset="-122"/>
                <a:cs typeface="Gelasio Semi Bold" pitchFamily="34" charset="-120"/>
              </a:rPr>
              <a:t>Генератори</a:t>
            </a:r>
            <a:endParaRPr lang="en-US" sz="2200" b="1" dirty="0"/>
          </a:p>
        </p:txBody>
      </p:sp>
      <p:sp>
        <p:nvSpPr>
          <p:cNvPr id="4" name="Text 2"/>
          <p:cNvSpPr/>
          <p:nvPr/>
        </p:nvSpPr>
        <p:spPr>
          <a:xfrm>
            <a:off x="793790" y="2033426"/>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Отримано 14 генераторів різної потужності для закладів освіти, культури та дитсадків.</a:t>
            </a:r>
            <a:endParaRPr lang="en-US" sz="1750" dirty="0"/>
          </a:p>
        </p:txBody>
      </p:sp>
      <p:sp>
        <p:nvSpPr>
          <p:cNvPr id="5" name="Text 3"/>
          <p:cNvSpPr/>
          <p:nvPr/>
        </p:nvSpPr>
        <p:spPr>
          <a:xfrm>
            <a:off x="7599521" y="1452282"/>
            <a:ext cx="3114794" cy="354330"/>
          </a:xfrm>
          <a:prstGeom prst="rect">
            <a:avLst/>
          </a:prstGeom>
          <a:noFill/>
          <a:ln/>
        </p:spPr>
        <p:txBody>
          <a:bodyPr wrap="none" lIns="0" tIns="0" rIns="0" bIns="0" rtlCol="0" anchor="t"/>
          <a:lstStyle/>
          <a:p>
            <a:pPr marL="0" indent="0">
              <a:lnSpc>
                <a:spcPts val="2750"/>
              </a:lnSpc>
              <a:buNone/>
            </a:pPr>
            <a:r>
              <a:rPr lang="en-US" sz="2200" b="1" dirty="0">
                <a:solidFill>
                  <a:srgbClr val="484237"/>
                </a:solidFill>
                <a:latin typeface="Gelasio Semi Bold" pitchFamily="34" charset="0"/>
                <a:ea typeface="Gelasio Semi Bold" pitchFamily="34" charset="-122"/>
                <a:cs typeface="Gelasio Semi Bold" pitchFamily="34" charset="-120"/>
              </a:rPr>
              <a:t>Гуманітарна допомога</a:t>
            </a:r>
            <a:endParaRPr lang="en-US" sz="2200" b="1" dirty="0"/>
          </a:p>
        </p:txBody>
      </p:sp>
      <p:sp>
        <p:nvSpPr>
          <p:cNvPr id="6" name="Text 4"/>
          <p:cNvSpPr/>
          <p:nvPr/>
        </p:nvSpPr>
        <p:spPr>
          <a:xfrm>
            <a:off x="7719010" y="2046872"/>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50 комплектів насіння для пільгових категорій населення та внутрішньо переміщених осіб.</a:t>
            </a:r>
            <a:endParaRPr lang="en-US" sz="1750" dirty="0"/>
          </a:p>
        </p:txBody>
      </p:sp>
      <p:pic>
        <p:nvPicPr>
          <p:cNvPr id="7" name="Рисунок 6" descr="генератор ш с.jpg"/>
          <p:cNvPicPr>
            <a:picLocks noChangeAspect="1"/>
          </p:cNvPicPr>
          <p:nvPr/>
        </p:nvPicPr>
        <p:blipFill>
          <a:blip r:embed="rId2"/>
          <a:srcRect l="27589" t="20422" b="7071"/>
          <a:stretch>
            <a:fillRect/>
          </a:stretch>
        </p:blipFill>
        <p:spPr>
          <a:xfrm>
            <a:off x="824540" y="3172550"/>
            <a:ext cx="4056448" cy="3046401"/>
          </a:xfrm>
          <a:prstGeom prst="roundRect">
            <a:avLst>
              <a:gd name="adj" fmla="val 0"/>
            </a:avLst>
          </a:prstGeom>
          <a:solidFill>
            <a:srgbClr val="FFFFFF">
              <a:shade val="85000"/>
            </a:srgbClr>
          </a:solidFill>
          <a:ln>
            <a:noFill/>
          </a:ln>
          <a:effectLst/>
        </p:spPr>
      </p:pic>
      <p:pic>
        <p:nvPicPr>
          <p:cNvPr id="8" name="Рисунок 7" descr="генера ш  с.jpg"/>
          <p:cNvPicPr>
            <a:picLocks noChangeAspect="1"/>
          </p:cNvPicPr>
          <p:nvPr/>
        </p:nvPicPr>
        <p:blipFill>
          <a:blip r:embed="rId3"/>
          <a:srcRect t="32033" b="12176"/>
          <a:stretch>
            <a:fillRect/>
          </a:stretch>
        </p:blipFill>
        <p:spPr>
          <a:xfrm>
            <a:off x="5217846" y="6034853"/>
            <a:ext cx="3548732" cy="1484930"/>
          </a:xfrm>
          <a:prstGeom prst="roundRect">
            <a:avLst>
              <a:gd name="adj" fmla="val 0"/>
            </a:avLst>
          </a:prstGeom>
          <a:solidFill>
            <a:srgbClr val="FFFFFF">
              <a:shade val="85000"/>
            </a:srgbClr>
          </a:solidFill>
          <a:ln>
            <a:noFill/>
          </a:ln>
          <a:effectLst/>
        </p:spPr>
      </p:pic>
      <p:pic>
        <p:nvPicPr>
          <p:cNvPr id="9" name="Picture 2"/>
          <p:cNvPicPr>
            <a:picLocks noChangeAspect="1" noChangeArrowheads="1"/>
          </p:cNvPicPr>
          <p:nvPr/>
        </p:nvPicPr>
        <p:blipFill>
          <a:blip r:embed="rId4"/>
          <a:srcRect/>
          <a:stretch>
            <a:fillRect/>
          </a:stretch>
        </p:blipFill>
        <p:spPr bwMode="auto">
          <a:xfrm>
            <a:off x="12003734" y="7762279"/>
            <a:ext cx="2626666" cy="467321"/>
          </a:xfrm>
          <a:prstGeom prst="rect">
            <a:avLst/>
          </a:prstGeom>
          <a:noFill/>
          <a:ln w="9525">
            <a:noFill/>
            <a:miter lim="800000"/>
            <a:headEnd/>
            <a:tailEnd/>
          </a:ln>
          <a:effectLst/>
        </p:spPr>
      </p:pic>
      <p:pic>
        <p:nvPicPr>
          <p:cNvPr id="10" name="Рисунок 9" descr="428344938_10233154511673692_6923210328463495850_n.jpg"/>
          <p:cNvPicPr>
            <a:picLocks noChangeAspect="1"/>
          </p:cNvPicPr>
          <p:nvPr/>
        </p:nvPicPr>
        <p:blipFill>
          <a:blip r:embed="rId5"/>
          <a:srcRect t="5657" r="8008" b="17204"/>
          <a:stretch>
            <a:fillRect/>
          </a:stretch>
        </p:blipFill>
        <p:spPr>
          <a:xfrm>
            <a:off x="9006752" y="3284228"/>
            <a:ext cx="5111769" cy="3824630"/>
          </a:xfrm>
          <a:prstGeom prst="rect">
            <a:avLst/>
          </a:prstGeom>
        </p:spPr>
      </p:pic>
      <p:pic>
        <p:nvPicPr>
          <p:cNvPr id="11" name="Рисунок 10" descr="428390905_10233154512153704_5843342061892309021_n.jpg"/>
          <p:cNvPicPr>
            <a:picLocks noChangeAspect="1"/>
          </p:cNvPicPr>
          <p:nvPr/>
        </p:nvPicPr>
        <p:blipFill>
          <a:blip r:embed="rId6"/>
          <a:srcRect t="11868" b="22096"/>
          <a:stretch>
            <a:fillRect/>
          </a:stretch>
        </p:blipFill>
        <p:spPr>
          <a:xfrm>
            <a:off x="1484798" y="6511009"/>
            <a:ext cx="2913790" cy="1443115"/>
          </a:xfrm>
          <a:prstGeom prst="rect">
            <a:avLst/>
          </a:prstGeom>
        </p:spPr>
      </p:pic>
      <p:pic>
        <p:nvPicPr>
          <p:cNvPr id="12" name="Рисунок 11" descr="468391587_10236285470065695_4132844547922469558_n.jpg"/>
          <p:cNvPicPr>
            <a:picLocks noChangeAspect="1"/>
          </p:cNvPicPr>
          <p:nvPr/>
        </p:nvPicPr>
        <p:blipFill>
          <a:blip r:embed="rId7"/>
          <a:srcRect t="43951" r="16420"/>
          <a:stretch>
            <a:fillRect/>
          </a:stretch>
        </p:blipFill>
        <p:spPr>
          <a:xfrm>
            <a:off x="5796575" y="3544387"/>
            <a:ext cx="2391273" cy="213813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946428" y="579120"/>
            <a:ext cx="6347222"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Міжнародна співпраця</a:t>
            </a:r>
            <a:endParaRPr lang="en-US" sz="4450" dirty="0"/>
          </a:p>
        </p:txBody>
      </p:sp>
      <p:sp>
        <p:nvSpPr>
          <p:cNvPr id="4" name="Shape 1"/>
          <p:cNvSpPr/>
          <p:nvPr/>
        </p:nvSpPr>
        <p:spPr>
          <a:xfrm>
            <a:off x="963612" y="1569640"/>
            <a:ext cx="510302" cy="510302"/>
          </a:xfrm>
          <a:prstGeom prst="roundRect">
            <a:avLst>
              <a:gd name="adj" fmla="val 6667"/>
            </a:avLst>
          </a:prstGeom>
          <a:solidFill>
            <a:srgbClr val="EEE8DD"/>
          </a:solidFill>
          <a:ln/>
        </p:spPr>
      </p:sp>
      <p:sp>
        <p:nvSpPr>
          <p:cNvPr id="5" name="Text 2"/>
          <p:cNvSpPr/>
          <p:nvPr/>
        </p:nvSpPr>
        <p:spPr>
          <a:xfrm>
            <a:off x="1144307" y="1680289"/>
            <a:ext cx="16049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1</a:t>
            </a:r>
            <a:endParaRPr lang="en-US" sz="2650" dirty="0"/>
          </a:p>
        </p:txBody>
      </p:sp>
      <p:sp>
        <p:nvSpPr>
          <p:cNvPr id="6" name="Text 3"/>
          <p:cNvSpPr/>
          <p:nvPr/>
        </p:nvSpPr>
        <p:spPr>
          <a:xfrm>
            <a:off x="1654609" y="156964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746558"/>
                </a:solidFill>
                <a:latin typeface="Gelasio Semi Bold" pitchFamily="34" charset="0"/>
                <a:ea typeface="Gelasio Semi Bold" pitchFamily="34" charset="-122"/>
                <a:cs typeface="Gelasio Semi Bold" pitchFamily="34" charset="-120"/>
              </a:rPr>
              <a:t>Норвегія</a:t>
            </a:r>
            <a:endParaRPr lang="en-US" sz="2200" b="1" dirty="0"/>
          </a:p>
        </p:txBody>
      </p:sp>
      <p:sp>
        <p:nvSpPr>
          <p:cNvPr id="7" name="Text 4"/>
          <p:cNvSpPr/>
          <p:nvPr/>
        </p:nvSpPr>
        <p:spPr>
          <a:xfrm>
            <a:off x="1661389" y="1900113"/>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Підписано чотирьохсторонній меморандум про співпрацю.</a:t>
            </a:r>
            <a:endParaRPr lang="en-US" sz="1750" dirty="0"/>
          </a:p>
        </p:txBody>
      </p:sp>
      <p:sp>
        <p:nvSpPr>
          <p:cNvPr id="8" name="Shape 5"/>
          <p:cNvSpPr/>
          <p:nvPr/>
        </p:nvSpPr>
        <p:spPr>
          <a:xfrm>
            <a:off x="970393" y="3286970"/>
            <a:ext cx="510302" cy="510302"/>
          </a:xfrm>
          <a:prstGeom prst="roundRect">
            <a:avLst>
              <a:gd name="adj" fmla="val 6667"/>
            </a:avLst>
          </a:prstGeom>
          <a:solidFill>
            <a:srgbClr val="EEE8DD"/>
          </a:solidFill>
          <a:ln/>
        </p:spPr>
      </p:sp>
      <p:sp>
        <p:nvSpPr>
          <p:cNvPr id="9" name="Text 6"/>
          <p:cNvSpPr/>
          <p:nvPr/>
        </p:nvSpPr>
        <p:spPr>
          <a:xfrm>
            <a:off x="1139620" y="3386368"/>
            <a:ext cx="20621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2</a:t>
            </a:r>
            <a:endParaRPr lang="en-US" sz="2650" dirty="0"/>
          </a:p>
        </p:txBody>
      </p:sp>
      <p:sp>
        <p:nvSpPr>
          <p:cNvPr id="10" name="Text 7"/>
          <p:cNvSpPr/>
          <p:nvPr/>
        </p:nvSpPr>
        <p:spPr>
          <a:xfrm>
            <a:off x="1678573" y="3726649"/>
            <a:ext cx="2835235" cy="354330"/>
          </a:xfrm>
          <a:prstGeom prst="rect">
            <a:avLst/>
          </a:prstGeom>
          <a:noFill/>
          <a:ln/>
        </p:spPr>
        <p:txBody>
          <a:bodyPr wrap="none" lIns="0" tIns="0" rIns="0" bIns="0" rtlCol="0" anchor="t"/>
          <a:lstStyle/>
          <a:p>
            <a:pPr marL="0" indent="0">
              <a:lnSpc>
                <a:spcPts val="2750"/>
              </a:lnSpc>
              <a:buNone/>
            </a:pPr>
            <a:endParaRPr lang="en-US" sz="2200" dirty="0"/>
          </a:p>
        </p:txBody>
      </p:sp>
      <p:sp>
        <p:nvSpPr>
          <p:cNvPr id="11" name="Text 8"/>
          <p:cNvSpPr/>
          <p:nvPr/>
        </p:nvSpPr>
        <p:spPr>
          <a:xfrm>
            <a:off x="1685354" y="4057122"/>
            <a:ext cx="2927747"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Заявка на проект отримала схвалення.</a:t>
            </a:r>
            <a:endParaRPr lang="en-US" sz="1750" dirty="0"/>
          </a:p>
        </p:txBody>
      </p:sp>
      <p:sp>
        <p:nvSpPr>
          <p:cNvPr id="12" name="Shape 9"/>
          <p:cNvSpPr/>
          <p:nvPr/>
        </p:nvSpPr>
        <p:spPr>
          <a:xfrm>
            <a:off x="963094" y="5262329"/>
            <a:ext cx="510302" cy="511200"/>
          </a:xfrm>
          <a:prstGeom prst="roundRect">
            <a:avLst>
              <a:gd name="adj" fmla="val 6667"/>
            </a:avLst>
          </a:prstGeom>
          <a:solidFill>
            <a:srgbClr val="EEE8DD"/>
          </a:solidFill>
          <a:ln/>
        </p:spPr>
      </p:sp>
      <p:sp>
        <p:nvSpPr>
          <p:cNvPr id="13" name="Text 10"/>
          <p:cNvSpPr/>
          <p:nvPr/>
        </p:nvSpPr>
        <p:spPr>
          <a:xfrm>
            <a:off x="1126764" y="5347788"/>
            <a:ext cx="20502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3</a:t>
            </a:r>
            <a:endParaRPr lang="en-US" sz="2650" dirty="0"/>
          </a:p>
        </p:txBody>
      </p:sp>
      <p:sp>
        <p:nvSpPr>
          <p:cNvPr id="14" name="Text 11"/>
          <p:cNvSpPr/>
          <p:nvPr/>
        </p:nvSpPr>
        <p:spPr>
          <a:xfrm>
            <a:off x="1661389" y="5561069"/>
            <a:ext cx="2835235" cy="354330"/>
          </a:xfrm>
          <a:prstGeom prst="rect">
            <a:avLst/>
          </a:prstGeom>
          <a:noFill/>
          <a:ln/>
        </p:spPr>
        <p:txBody>
          <a:bodyPr wrap="none" lIns="0" tIns="0" rIns="0" bIns="0" rtlCol="0" anchor="t"/>
          <a:lstStyle/>
          <a:p>
            <a:pPr marL="0" indent="0">
              <a:lnSpc>
                <a:spcPts val="2750"/>
              </a:lnSpc>
              <a:buNone/>
            </a:pPr>
            <a:endParaRPr lang="en-US" sz="2200" dirty="0"/>
          </a:p>
        </p:txBody>
      </p:sp>
      <p:sp>
        <p:nvSpPr>
          <p:cNvPr id="15" name="Text 12"/>
          <p:cNvSpPr/>
          <p:nvPr/>
        </p:nvSpPr>
        <p:spPr>
          <a:xfrm>
            <a:off x="1678574" y="5990045"/>
            <a:ext cx="3138466" cy="1138951"/>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Надійний партнер </a:t>
            </a:r>
            <a:r>
              <a:rPr lang="en-US" sz="1750" dirty="0" err="1">
                <a:solidFill>
                  <a:srgbClr val="746558"/>
                </a:solidFill>
                <a:latin typeface="Gelasio" pitchFamily="34" charset="0"/>
                <a:ea typeface="Gelasio" pitchFamily="34" charset="-122"/>
                <a:cs typeface="Gelasio" pitchFamily="34" charset="-120"/>
              </a:rPr>
              <a:t>громади</a:t>
            </a:r>
            <a:r>
              <a:rPr lang="en-US" sz="1750" dirty="0">
                <a:solidFill>
                  <a:srgbClr val="746558"/>
                </a:solidFill>
                <a:latin typeface="Gelasio" pitchFamily="34" charset="0"/>
                <a:ea typeface="Gelasio" pitchFamily="34" charset="-122"/>
                <a:cs typeface="Gelasio" pitchFamily="34" charset="-120"/>
              </a:rPr>
              <a:t>,</a:t>
            </a:r>
            <a:endParaRPr lang="uk-UA" sz="1750" dirty="0">
              <a:solidFill>
                <a:srgbClr val="746558"/>
              </a:solidFill>
              <a:latin typeface="Gelasio" pitchFamily="34" charset="0"/>
              <a:ea typeface="Gelasio" pitchFamily="34" charset="-122"/>
              <a:cs typeface="Gelasio" pitchFamily="34" charset="-120"/>
            </a:endParaRPr>
          </a:p>
          <a:p>
            <a:pPr marL="0" indent="0">
              <a:lnSpc>
                <a:spcPts val="2850"/>
              </a:lnSpc>
              <a:buNone/>
            </a:pPr>
            <a:r>
              <a:rPr lang="en-US" sz="1750" dirty="0" err="1">
                <a:solidFill>
                  <a:srgbClr val="746558"/>
                </a:solidFill>
                <a:latin typeface="Gelasio" pitchFamily="34" charset="0"/>
                <a:ea typeface="Gelasio" pitchFamily="34" charset="-122"/>
                <a:cs typeface="Gelasio" pitchFamily="34" charset="-120"/>
              </a:rPr>
              <a:t>що</a:t>
            </a:r>
            <a:r>
              <a:rPr lang="en-US" sz="1750" dirty="0">
                <a:solidFill>
                  <a:srgbClr val="746558"/>
                </a:solidFill>
                <a:latin typeface="Gelasio" pitchFamily="34" charset="0"/>
                <a:ea typeface="Gelasio" pitchFamily="34" charset="-122"/>
                <a:cs typeface="Gelasio" pitchFamily="34" charset="-120"/>
              </a:rPr>
              <a:t> надає допомогу та підтримку.</a:t>
            </a:r>
            <a:endParaRPr lang="en-US" sz="1750" dirty="0"/>
          </a:p>
        </p:txBody>
      </p:sp>
      <p:pic>
        <p:nvPicPr>
          <p:cNvPr id="16" name="Рисунок 15" descr="448059570_10233823398915455_3459284875264420954_n.jpg"/>
          <p:cNvPicPr>
            <a:picLocks noChangeAspect="1"/>
          </p:cNvPicPr>
          <p:nvPr/>
        </p:nvPicPr>
        <p:blipFill>
          <a:blip r:embed="rId2"/>
          <a:srcRect t="6914" r="16759"/>
          <a:stretch>
            <a:fillRect/>
          </a:stretch>
        </p:blipFill>
        <p:spPr>
          <a:xfrm>
            <a:off x="10920789" y="1512220"/>
            <a:ext cx="3578514" cy="3001335"/>
          </a:xfrm>
          <a:prstGeom prst="rect">
            <a:avLst/>
          </a:prstGeom>
          <a:ln>
            <a:noFill/>
          </a:ln>
          <a:effectLst/>
        </p:spPr>
      </p:pic>
      <p:pic>
        <p:nvPicPr>
          <p:cNvPr id="17" name="Рисунок 16" descr="447764345_10233809826376150_7983588306176294168_n.jpg"/>
          <p:cNvPicPr>
            <a:picLocks noChangeAspect="1"/>
          </p:cNvPicPr>
          <p:nvPr/>
        </p:nvPicPr>
        <p:blipFill>
          <a:blip r:embed="rId3"/>
          <a:srcRect t="17114"/>
          <a:stretch>
            <a:fillRect/>
          </a:stretch>
        </p:blipFill>
        <p:spPr>
          <a:xfrm>
            <a:off x="6396324" y="1512220"/>
            <a:ext cx="4347329" cy="2956828"/>
          </a:xfrm>
          <a:prstGeom prst="rect">
            <a:avLst/>
          </a:prstGeom>
          <a:ln>
            <a:noFill/>
          </a:ln>
          <a:effectLst/>
        </p:spPr>
      </p:pic>
      <p:pic>
        <p:nvPicPr>
          <p:cNvPr id="19" name="Рисунок 18" descr="426620099_705075668468057_8513103600325510749_n.jpg"/>
          <p:cNvPicPr>
            <a:picLocks noChangeAspect="1"/>
          </p:cNvPicPr>
          <p:nvPr/>
        </p:nvPicPr>
        <p:blipFill>
          <a:blip r:embed="rId4"/>
          <a:stretch>
            <a:fillRect/>
          </a:stretch>
        </p:blipFill>
        <p:spPr>
          <a:xfrm>
            <a:off x="7165140" y="4661903"/>
            <a:ext cx="3578513" cy="2683884"/>
          </a:xfrm>
          <a:prstGeom prst="rect">
            <a:avLst/>
          </a:prstGeom>
          <a:ln>
            <a:noFill/>
          </a:ln>
          <a:effectLst/>
        </p:spPr>
      </p:pic>
      <p:pic>
        <p:nvPicPr>
          <p:cNvPr id="20" name="Picture 2"/>
          <p:cNvPicPr>
            <a:picLocks noChangeAspect="1" noChangeArrowheads="1"/>
          </p:cNvPicPr>
          <p:nvPr/>
        </p:nvPicPr>
        <p:blipFill>
          <a:blip r:embed="rId5"/>
          <a:srcRect/>
          <a:stretch>
            <a:fillRect/>
          </a:stretch>
        </p:blipFill>
        <p:spPr bwMode="auto">
          <a:xfrm>
            <a:off x="12003734" y="7762279"/>
            <a:ext cx="2626666" cy="467321"/>
          </a:xfrm>
          <a:prstGeom prst="rect">
            <a:avLst/>
          </a:prstGeom>
          <a:noFill/>
          <a:ln w="9525">
            <a:noFill/>
            <a:miter lim="800000"/>
            <a:headEnd/>
            <a:tailEnd/>
          </a:ln>
          <a:effectLst/>
        </p:spPr>
      </p:pic>
      <p:pic>
        <p:nvPicPr>
          <p:cNvPr id="21" name="Рисунок 20" descr="проєкт бф кузьм.jpg"/>
          <p:cNvPicPr>
            <a:picLocks noChangeAspect="1"/>
          </p:cNvPicPr>
          <p:nvPr/>
        </p:nvPicPr>
        <p:blipFill>
          <a:blip r:embed="rId6"/>
          <a:stretch>
            <a:fillRect/>
          </a:stretch>
        </p:blipFill>
        <p:spPr>
          <a:xfrm>
            <a:off x="10920789" y="4661902"/>
            <a:ext cx="3578513" cy="2683885"/>
          </a:xfrm>
          <a:prstGeom prst="rect">
            <a:avLst/>
          </a:prstGeom>
          <a:ln>
            <a:noFill/>
          </a:ln>
          <a:effectLst/>
        </p:spPr>
      </p:pic>
      <p:pic>
        <p:nvPicPr>
          <p:cNvPr id="4098" name="Picture 2" descr="Головна - Благодійна організація «Благодійний фонд «Стабілізейшен суппорт  сервісез»">
            <a:extLst>
              <a:ext uri="{FF2B5EF4-FFF2-40B4-BE49-F238E27FC236}">
                <a16:creationId xmlns:a16="http://schemas.microsoft.com/office/drawing/2014/main" id="{E809B484-70AE-4169-99F5-877D1DD528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8194" y="3052700"/>
            <a:ext cx="991615" cy="9916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NHCR Refugee Data – Додатки в Google Play">
            <a:extLst>
              <a:ext uri="{FF2B5EF4-FFF2-40B4-BE49-F238E27FC236}">
                <a16:creationId xmlns:a16="http://schemas.microsoft.com/office/drawing/2014/main" id="{E9842DE3-F015-4870-9209-A014B7A77F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8841" y="3080514"/>
            <a:ext cx="1953215" cy="9766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ЮНИСЕФ — Википедия">
            <a:extLst>
              <a:ext uri="{FF2B5EF4-FFF2-40B4-BE49-F238E27FC236}">
                <a16:creationId xmlns:a16="http://schemas.microsoft.com/office/drawing/2014/main" id="{8B7386F7-7E8C-4612-B217-91CB155DD2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806" y="4929560"/>
            <a:ext cx="1936006" cy="9680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Карітас України | Громадський Простір">
            <a:extLst>
              <a:ext uri="{FF2B5EF4-FFF2-40B4-BE49-F238E27FC236}">
                <a16:creationId xmlns:a16="http://schemas.microsoft.com/office/drawing/2014/main" id="{2F5563BB-6B2D-4DC0-9A1C-E9180BB4FD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5947" y="6846948"/>
            <a:ext cx="3950453" cy="906598"/>
          </a:xfrm>
          <a:prstGeom prst="rect">
            <a:avLst/>
          </a:prstGeom>
          <a:noFill/>
          <a:extLst>
            <a:ext uri="{909E8E84-426E-40DD-AFC4-6F175D3DCCD1}">
              <a14:hiddenFill xmlns:a14="http://schemas.microsoft.com/office/drawing/2010/main">
                <a:solidFill>
                  <a:srgbClr val="FFFFFF"/>
                </a:solidFill>
              </a14:hiddenFill>
            </a:ext>
          </a:extLst>
        </p:spPr>
      </p:pic>
      <p:sp>
        <p:nvSpPr>
          <p:cNvPr id="24" name="Shape 9">
            <a:extLst>
              <a:ext uri="{FF2B5EF4-FFF2-40B4-BE49-F238E27FC236}">
                <a16:creationId xmlns:a16="http://schemas.microsoft.com/office/drawing/2014/main" id="{74CAEBA0-7425-4C50-9251-0459AF0F0C04}"/>
              </a:ext>
            </a:extLst>
          </p:cNvPr>
          <p:cNvSpPr/>
          <p:nvPr/>
        </p:nvSpPr>
        <p:spPr>
          <a:xfrm>
            <a:off x="963094" y="6982986"/>
            <a:ext cx="510302" cy="511200"/>
          </a:xfrm>
          <a:prstGeom prst="roundRect">
            <a:avLst>
              <a:gd name="adj" fmla="val 6667"/>
            </a:avLst>
          </a:prstGeom>
          <a:solidFill>
            <a:srgbClr val="EEE8DD"/>
          </a:solidFill>
          <a:ln/>
        </p:spPr>
      </p:sp>
      <p:sp>
        <p:nvSpPr>
          <p:cNvPr id="25" name="Text 10">
            <a:extLst>
              <a:ext uri="{FF2B5EF4-FFF2-40B4-BE49-F238E27FC236}">
                <a16:creationId xmlns:a16="http://schemas.microsoft.com/office/drawing/2014/main" id="{30B78911-8C14-43BE-9210-BD0303292E23}"/>
              </a:ext>
            </a:extLst>
          </p:cNvPr>
          <p:cNvSpPr/>
          <p:nvPr/>
        </p:nvSpPr>
        <p:spPr>
          <a:xfrm>
            <a:off x="1126764" y="7068445"/>
            <a:ext cx="205026" cy="340281"/>
          </a:xfrm>
          <a:prstGeom prst="rect">
            <a:avLst/>
          </a:prstGeom>
          <a:noFill/>
          <a:ln/>
        </p:spPr>
        <p:txBody>
          <a:bodyPr wrap="none" lIns="0" tIns="0" rIns="0" bIns="0" rtlCol="0" anchor="t"/>
          <a:lstStyle/>
          <a:p>
            <a:pPr marL="0" indent="0" algn="ctr">
              <a:lnSpc>
                <a:spcPts val="2650"/>
              </a:lnSpc>
              <a:buNone/>
            </a:pPr>
            <a:r>
              <a:rPr lang="uk-UA" sz="2650" dirty="0">
                <a:solidFill>
                  <a:srgbClr val="746558"/>
                </a:solidFill>
                <a:cs typeface="Gelasio Semi Bold" pitchFamily="34" charset="-120"/>
              </a:rPr>
              <a:t>4</a:t>
            </a:r>
            <a:endParaRPr lang="en-US" sz="26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3">
            <a:extLst>
              <a:ext uri="{FF2B5EF4-FFF2-40B4-BE49-F238E27FC236}">
                <a16:creationId xmlns:a16="http://schemas.microsoft.com/office/drawing/2014/main" id="{5EF70FDC-9DE7-4E57-8893-371078E2D23A}"/>
              </a:ext>
            </a:extLst>
          </p:cNvPr>
          <p:cNvSpPr/>
          <p:nvPr/>
        </p:nvSpPr>
        <p:spPr>
          <a:xfrm>
            <a:off x="1775830" y="311123"/>
            <a:ext cx="11078740" cy="1877716"/>
          </a:xfrm>
          <a:prstGeom prst="roundRect">
            <a:avLst>
              <a:gd name="adj" fmla="val 0"/>
            </a:avLst>
          </a:prstGeom>
          <a:solidFill>
            <a:srgbClr val="EEE8DD"/>
          </a:solidFill>
          <a:ln/>
        </p:spPr>
      </p:sp>
      <p:sp>
        <p:nvSpPr>
          <p:cNvPr id="3" name="Text 0"/>
          <p:cNvSpPr/>
          <p:nvPr/>
        </p:nvSpPr>
        <p:spPr>
          <a:xfrm>
            <a:off x="677545" y="288290"/>
            <a:ext cx="13275309" cy="1417558"/>
          </a:xfrm>
          <a:prstGeom prst="rect">
            <a:avLst/>
          </a:prstGeom>
          <a:noFill/>
          <a:ln/>
        </p:spPr>
        <p:txBody>
          <a:bodyPr wrap="squar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Модернізація водопровідної системи</a:t>
            </a:r>
            <a:endParaRPr lang="en-US" sz="4450" dirty="0"/>
          </a:p>
        </p:txBody>
      </p:sp>
      <p:sp>
        <p:nvSpPr>
          <p:cNvPr id="4" name="Text 1"/>
          <p:cNvSpPr/>
          <p:nvPr/>
        </p:nvSpPr>
        <p:spPr>
          <a:xfrm>
            <a:off x="2870238" y="964734"/>
            <a:ext cx="7556421" cy="748427"/>
          </a:xfrm>
          <a:prstGeom prst="rect">
            <a:avLst/>
          </a:prstGeom>
          <a:noFill/>
          <a:ln/>
        </p:spPr>
        <p:txBody>
          <a:bodyPr wrap="none" lIns="0" tIns="0" rIns="0" bIns="0" rtlCol="0" anchor="t"/>
          <a:lstStyle/>
          <a:p>
            <a:pPr marL="0" indent="0" algn="ctr">
              <a:lnSpc>
                <a:spcPts val="5850"/>
              </a:lnSpc>
              <a:buNone/>
            </a:pPr>
            <a:r>
              <a:rPr lang="en-US" sz="5850" dirty="0">
                <a:solidFill>
                  <a:srgbClr val="746558"/>
                </a:solidFill>
                <a:latin typeface="Gelasio Semi Bold" pitchFamily="34" charset="0"/>
                <a:ea typeface="Gelasio Semi Bold" pitchFamily="34" charset="-122"/>
                <a:cs typeface="Gelasio Semi Bold" pitchFamily="34" charset="-120"/>
              </a:rPr>
              <a:t>17</a:t>
            </a:r>
            <a:endParaRPr lang="en-US" sz="5850" dirty="0"/>
          </a:p>
        </p:txBody>
      </p:sp>
      <p:sp>
        <p:nvSpPr>
          <p:cNvPr id="5" name="Text 2"/>
          <p:cNvSpPr/>
          <p:nvPr/>
        </p:nvSpPr>
        <p:spPr>
          <a:xfrm>
            <a:off x="6519862" y="1202506"/>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Км труб</a:t>
            </a:r>
            <a:endParaRPr lang="en-US" sz="2200" dirty="0"/>
          </a:p>
        </p:txBody>
      </p:sp>
      <p:sp>
        <p:nvSpPr>
          <p:cNvPr id="6" name="Text 3"/>
          <p:cNvSpPr/>
          <p:nvPr/>
        </p:nvSpPr>
        <p:spPr>
          <a:xfrm>
            <a:off x="3536988" y="1740083"/>
            <a:ext cx="7556421" cy="362903"/>
          </a:xfrm>
          <a:prstGeom prst="rect">
            <a:avLst/>
          </a:prstGeom>
          <a:noFill/>
          <a:ln/>
        </p:spPr>
        <p:txBody>
          <a:bodyPr wrap="non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Отримано від UNICEF для заміни аварійних ділянок.</a:t>
            </a:r>
            <a:endParaRPr lang="en-US" sz="1750" dirty="0"/>
          </a:p>
        </p:txBody>
      </p:sp>
      <p:pic>
        <p:nvPicPr>
          <p:cNvPr id="7"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pic>
        <p:nvPicPr>
          <p:cNvPr id="8" name="Рисунок 7" descr="машина труби.jpg"/>
          <p:cNvPicPr>
            <a:picLocks noChangeAspect="1"/>
          </p:cNvPicPr>
          <p:nvPr/>
        </p:nvPicPr>
        <p:blipFill>
          <a:blip r:embed="rId3"/>
          <a:stretch>
            <a:fillRect/>
          </a:stretch>
        </p:blipFill>
        <p:spPr>
          <a:xfrm>
            <a:off x="2020569" y="2389605"/>
            <a:ext cx="4208781" cy="3005575"/>
          </a:xfrm>
          <a:prstGeom prst="rect">
            <a:avLst/>
          </a:prstGeom>
          <a:ln>
            <a:noFill/>
          </a:ln>
          <a:effectLst/>
        </p:spPr>
      </p:pic>
      <p:pic>
        <p:nvPicPr>
          <p:cNvPr id="9" name="Рисунок 8" descr="photo_2025-01-16_20-39-28 (2).jpg"/>
          <p:cNvPicPr>
            <a:picLocks noChangeAspect="1"/>
          </p:cNvPicPr>
          <p:nvPr/>
        </p:nvPicPr>
        <p:blipFill>
          <a:blip r:embed="rId4"/>
          <a:srcRect t="31358" b="22346"/>
          <a:stretch>
            <a:fillRect/>
          </a:stretch>
        </p:blipFill>
        <p:spPr>
          <a:xfrm>
            <a:off x="1153795" y="5557790"/>
            <a:ext cx="7021869" cy="2438149"/>
          </a:xfrm>
          <a:prstGeom prst="rect">
            <a:avLst/>
          </a:prstGeom>
          <a:ln>
            <a:noFill/>
          </a:ln>
          <a:effectLst/>
        </p:spPr>
      </p:pic>
      <p:pic>
        <p:nvPicPr>
          <p:cNvPr id="10" name="Рисунок 9" descr="photo_2025-01-16_20-39-27.jpg"/>
          <p:cNvPicPr>
            <a:picLocks noChangeAspect="1"/>
          </p:cNvPicPr>
          <p:nvPr/>
        </p:nvPicPr>
        <p:blipFill>
          <a:blip r:embed="rId5"/>
          <a:srcRect t="15432" r="11944" b="11111"/>
          <a:stretch>
            <a:fillRect/>
          </a:stretch>
        </p:blipFill>
        <p:spPr>
          <a:xfrm>
            <a:off x="8897129" y="5552806"/>
            <a:ext cx="3896942" cy="2438150"/>
          </a:xfrm>
          <a:prstGeom prst="rect">
            <a:avLst/>
          </a:prstGeom>
          <a:ln>
            <a:noFill/>
          </a:ln>
          <a:effectLst/>
        </p:spPr>
      </p:pic>
      <p:pic>
        <p:nvPicPr>
          <p:cNvPr id="11" name="Рисунок 10" descr="photo_2025-01-16_20-39-28 (3).jpg"/>
          <p:cNvPicPr>
            <a:picLocks noChangeAspect="1"/>
          </p:cNvPicPr>
          <p:nvPr/>
        </p:nvPicPr>
        <p:blipFill>
          <a:blip r:embed="rId6"/>
          <a:srcRect t="25802" b="18642"/>
          <a:stretch>
            <a:fillRect/>
          </a:stretch>
        </p:blipFill>
        <p:spPr>
          <a:xfrm>
            <a:off x="6801814" y="2789581"/>
            <a:ext cx="5201920" cy="2167467"/>
          </a:xfrm>
          <a:prstGeom prst="rect">
            <a:avLst/>
          </a:prstGeom>
          <a:ln>
            <a:noFill/>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46140" y="462320"/>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Матеріально-технічне забезпечення</a:t>
            </a:r>
            <a:endParaRPr lang="en-US" sz="4450" dirty="0"/>
          </a:p>
        </p:txBody>
      </p:sp>
      <p:sp>
        <p:nvSpPr>
          <p:cNvPr id="4" name="Shape 1"/>
          <p:cNvSpPr/>
          <p:nvPr/>
        </p:nvSpPr>
        <p:spPr>
          <a:xfrm>
            <a:off x="546140" y="2302429"/>
            <a:ext cx="3664863" cy="807958"/>
          </a:xfrm>
          <a:prstGeom prst="roundRect">
            <a:avLst>
              <a:gd name="adj" fmla="val 4211"/>
            </a:avLst>
          </a:prstGeom>
          <a:solidFill>
            <a:srgbClr val="EEE8DD"/>
          </a:solidFill>
          <a:ln/>
        </p:spPr>
      </p:sp>
      <p:sp>
        <p:nvSpPr>
          <p:cNvPr id="5" name="Text 2"/>
          <p:cNvSpPr/>
          <p:nvPr/>
        </p:nvSpPr>
        <p:spPr>
          <a:xfrm>
            <a:off x="772954" y="2529243"/>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Електровелосипед</a:t>
            </a:r>
            <a:endParaRPr lang="en-US" sz="2200" dirty="0"/>
          </a:p>
        </p:txBody>
      </p:sp>
      <p:sp>
        <p:nvSpPr>
          <p:cNvPr id="6" name="Shape 3"/>
          <p:cNvSpPr/>
          <p:nvPr/>
        </p:nvSpPr>
        <p:spPr>
          <a:xfrm>
            <a:off x="546140" y="4371973"/>
            <a:ext cx="3664863" cy="807958"/>
          </a:xfrm>
          <a:prstGeom prst="roundRect">
            <a:avLst>
              <a:gd name="adj" fmla="val 4211"/>
            </a:avLst>
          </a:prstGeom>
          <a:solidFill>
            <a:srgbClr val="EEE8DD"/>
          </a:solidFill>
          <a:ln/>
        </p:spPr>
      </p:sp>
      <p:sp>
        <p:nvSpPr>
          <p:cNvPr id="7" name="Text 4"/>
          <p:cNvSpPr/>
          <p:nvPr/>
        </p:nvSpPr>
        <p:spPr>
          <a:xfrm>
            <a:off x="772954" y="4598787"/>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Ноутбуки</a:t>
            </a:r>
            <a:endParaRPr lang="en-US" sz="2200" dirty="0"/>
          </a:p>
        </p:txBody>
      </p:sp>
      <p:sp>
        <p:nvSpPr>
          <p:cNvPr id="8" name="Shape 5"/>
          <p:cNvSpPr/>
          <p:nvPr/>
        </p:nvSpPr>
        <p:spPr>
          <a:xfrm>
            <a:off x="546140" y="3337201"/>
            <a:ext cx="3664863" cy="807958"/>
          </a:xfrm>
          <a:prstGeom prst="roundRect">
            <a:avLst>
              <a:gd name="adj" fmla="val 4211"/>
            </a:avLst>
          </a:prstGeom>
          <a:solidFill>
            <a:srgbClr val="EEE8DD"/>
          </a:solidFill>
          <a:ln/>
        </p:spPr>
      </p:sp>
      <p:sp>
        <p:nvSpPr>
          <p:cNvPr id="9" name="Text 6"/>
          <p:cNvSpPr/>
          <p:nvPr/>
        </p:nvSpPr>
        <p:spPr>
          <a:xfrm>
            <a:off x="772954" y="3564015"/>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Принтер-сканер</a:t>
            </a:r>
            <a:endParaRPr lang="en-US" sz="2200" dirty="0"/>
          </a:p>
        </p:txBody>
      </p:sp>
      <p:sp>
        <p:nvSpPr>
          <p:cNvPr id="10" name="Shape 7"/>
          <p:cNvSpPr/>
          <p:nvPr/>
        </p:nvSpPr>
        <p:spPr>
          <a:xfrm>
            <a:off x="546140" y="5406745"/>
            <a:ext cx="3664863" cy="807958"/>
          </a:xfrm>
          <a:prstGeom prst="roundRect">
            <a:avLst>
              <a:gd name="adj" fmla="val 4211"/>
            </a:avLst>
          </a:prstGeom>
          <a:solidFill>
            <a:srgbClr val="EEE8DD"/>
          </a:solidFill>
          <a:ln/>
        </p:spPr>
      </p:sp>
      <p:sp>
        <p:nvSpPr>
          <p:cNvPr id="11" name="Text 8"/>
          <p:cNvSpPr/>
          <p:nvPr/>
        </p:nvSpPr>
        <p:spPr>
          <a:xfrm>
            <a:off x="772954" y="5633559"/>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ДБЖ</a:t>
            </a:r>
            <a:endParaRPr lang="en-US" sz="2200" dirty="0"/>
          </a:p>
        </p:txBody>
      </p:sp>
      <p:pic>
        <p:nvPicPr>
          <p:cNvPr id="12" name="Рисунок 11" descr="проект кузьм вел.jpg"/>
          <p:cNvPicPr>
            <a:picLocks noChangeAspect="1"/>
          </p:cNvPicPr>
          <p:nvPr/>
        </p:nvPicPr>
        <p:blipFill>
          <a:blip r:embed="rId2"/>
          <a:srcRect t="32055"/>
          <a:stretch>
            <a:fillRect/>
          </a:stretch>
        </p:blipFill>
        <p:spPr>
          <a:xfrm>
            <a:off x="4896160" y="1953230"/>
            <a:ext cx="4772066" cy="4323139"/>
          </a:xfrm>
          <a:prstGeom prst="rect">
            <a:avLst/>
          </a:prstGeom>
          <a:ln>
            <a:noFill/>
          </a:ln>
          <a:effectLst/>
        </p:spPr>
      </p:pic>
      <p:pic>
        <p:nvPicPr>
          <p:cNvPr id="13" name="Рисунок 12" descr="448464061_10233869387625144_2805631661907483005_n.jpg"/>
          <p:cNvPicPr>
            <a:picLocks noChangeAspect="1"/>
          </p:cNvPicPr>
          <p:nvPr/>
        </p:nvPicPr>
        <p:blipFill>
          <a:blip r:embed="rId3"/>
          <a:stretch>
            <a:fillRect/>
          </a:stretch>
        </p:blipFill>
        <p:spPr>
          <a:xfrm>
            <a:off x="10787364" y="952538"/>
            <a:ext cx="2630805" cy="3507740"/>
          </a:xfrm>
          <a:prstGeom prst="rect">
            <a:avLst/>
          </a:prstGeom>
          <a:ln>
            <a:noFill/>
          </a:ln>
          <a:effectLst/>
        </p:spPr>
      </p:pic>
      <p:pic>
        <p:nvPicPr>
          <p:cNvPr id="14" name="Рисунок 13" descr="448494466_10233869388465165_5112870890022946169_n.jpg"/>
          <p:cNvPicPr>
            <a:picLocks noChangeAspect="1"/>
          </p:cNvPicPr>
          <p:nvPr/>
        </p:nvPicPr>
        <p:blipFill>
          <a:blip r:embed="rId4"/>
          <a:srcRect t="31259" b="19758"/>
          <a:stretch>
            <a:fillRect/>
          </a:stretch>
        </p:blipFill>
        <p:spPr>
          <a:xfrm>
            <a:off x="9886641" y="4693563"/>
            <a:ext cx="4538985" cy="2964412"/>
          </a:xfrm>
          <a:prstGeom prst="rect">
            <a:avLst/>
          </a:prstGeom>
          <a:ln>
            <a:noFill/>
          </a:ln>
          <a:effectLst/>
        </p:spPr>
      </p:pic>
      <p:pic>
        <p:nvPicPr>
          <p:cNvPr id="16" name="Picture 2"/>
          <p:cNvPicPr>
            <a:picLocks noChangeAspect="1" noChangeArrowheads="1"/>
          </p:cNvPicPr>
          <p:nvPr/>
        </p:nvPicPr>
        <p:blipFill>
          <a:blip r:embed="rId5"/>
          <a:srcRect/>
          <a:stretch>
            <a:fillRect/>
          </a:stretch>
        </p:blipFill>
        <p:spPr bwMode="auto">
          <a:xfrm>
            <a:off x="12003734" y="7762279"/>
            <a:ext cx="2626666" cy="467321"/>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
        <p:nvSpPr>
          <p:cNvPr id="12" name="Shape 7">
            <a:extLst>
              <a:ext uri="{FF2B5EF4-FFF2-40B4-BE49-F238E27FC236}">
                <a16:creationId xmlns:a16="http://schemas.microsoft.com/office/drawing/2014/main" id="{0AFFBEF1-184C-4F3C-8102-ABC160F6B6F3}"/>
              </a:ext>
            </a:extLst>
          </p:cNvPr>
          <p:cNvSpPr/>
          <p:nvPr/>
        </p:nvSpPr>
        <p:spPr>
          <a:xfrm>
            <a:off x="6362701" y="68909"/>
            <a:ext cx="8172434" cy="8091781"/>
          </a:xfrm>
          <a:prstGeom prst="roundRect">
            <a:avLst>
              <a:gd name="adj" fmla="val 0"/>
            </a:avLst>
          </a:prstGeom>
          <a:solidFill>
            <a:srgbClr val="EEE8DD"/>
          </a:solidFill>
          <a:ln/>
        </p:spPr>
      </p:sp>
      <p:sp>
        <p:nvSpPr>
          <p:cNvPr id="3" name="Text 0"/>
          <p:cNvSpPr/>
          <p:nvPr/>
        </p:nvSpPr>
        <p:spPr>
          <a:xfrm>
            <a:off x="272891" y="196239"/>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Співпраця з сусідніми громадами</a:t>
            </a:r>
            <a:endParaRPr lang="en-US" sz="4450" dirty="0"/>
          </a:p>
        </p:txBody>
      </p:sp>
      <p:pic>
        <p:nvPicPr>
          <p:cNvPr id="4" name="Image 1" descr="preencoded.png"/>
          <p:cNvPicPr>
            <a:picLocks noChangeAspect="1"/>
          </p:cNvPicPr>
          <p:nvPr/>
        </p:nvPicPr>
        <p:blipFill>
          <a:blip r:embed="rId3"/>
          <a:stretch>
            <a:fillRect/>
          </a:stretch>
        </p:blipFill>
        <p:spPr>
          <a:xfrm>
            <a:off x="3310731" y="1046821"/>
            <a:ext cx="566976" cy="566976"/>
          </a:xfrm>
          <a:prstGeom prst="rect">
            <a:avLst/>
          </a:prstGeom>
        </p:spPr>
      </p:pic>
      <p:sp>
        <p:nvSpPr>
          <p:cNvPr id="5" name="Text 1"/>
          <p:cNvSpPr/>
          <p:nvPr/>
        </p:nvSpPr>
        <p:spPr>
          <a:xfrm>
            <a:off x="272891" y="161379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Спільні проекти</a:t>
            </a:r>
            <a:endParaRPr lang="en-US" sz="2200" dirty="0"/>
          </a:p>
        </p:txBody>
      </p:sp>
      <p:sp>
        <p:nvSpPr>
          <p:cNvPr id="6" name="Text 2"/>
          <p:cNvSpPr/>
          <p:nvPr/>
        </p:nvSpPr>
        <p:spPr>
          <a:xfrm>
            <a:off x="272891" y="2120805"/>
            <a:ext cx="4851559" cy="5641474"/>
          </a:xfrm>
          <a:prstGeom prst="rect">
            <a:avLst/>
          </a:prstGeom>
          <a:noFill/>
          <a:ln/>
        </p:spPr>
        <p:txBody>
          <a:bodyPr wrap="square" lIns="0" tIns="0" rIns="0" bIns="0" rtlCol="0" anchor="t"/>
          <a:lstStyle/>
          <a:p>
            <a:pPr>
              <a:lnSpc>
                <a:spcPts val="2850"/>
              </a:lnSpc>
            </a:pPr>
            <a:r>
              <a:rPr lang="ru-RU" sz="1750" dirty="0" err="1">
                <a:solidFill>
                  <a:srgbClr val="746558"/>
                </a:solidFill>
                <a:latin typeface="Gelasio" pitchFamily="34" charset="0"/>
                <a:ea typeface="Gelasio" pitchFamily="34" charset="-122"/>
                <a:cs typeface="Gelasio" pitchFamily="34" charset="-120"/>
              </a:rPr>
              <a:t>Підписання</a:t>
            </a:r>
            <a:r>
              <a:rPr lang="ru-RU" sz="1750" dirty="0">
                <a:solidFill>
                  <a:srgbClr val="746558"/>
                </a:solidFill>
                <a:latin typeface="Gelasio" pitchFamily="34" charset="0"/>
                <a:ea typeface="Gelasio" pitchFamily="34" charset="-122"/>
                <a:cs typeface="Gelasio" pitchFamily="34" charset="-120"/>
              </a:rPr>
              <a:t> меморандуму про </a:t>
            </a:r>
            <a:r>
              <a:rPr lang="ru-RU" sz="1750" dirty="0" err="1">
                <a:solidFill>
                  <a:srgbClr val="746558"/>
                </a:solidFill>
                <a:latin typeface="Gelasio" pitchFamily="34" charset="0"/>
                <a:ea typeface="Gelasio" pitchFamily="34" charset="-122"/>
                <a:cs typeface="Gelasio" pitchFamily="34" charset="-120"/>
              </a:rPr>
              <a:t>співпацю</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з</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Доброславською</a:t>
            </a:r>
            <a:r>
              <a:rPr lang="ru-RU" sz="1750" dirty="0">
                <a:solidFill>
                  <a:srgbClr val="746558"/>
                </a:solidFill>
                <a:latin typeface="Gelasio" pitchFamily="34" charset="0"/>
                <a:ea typeface="Gelasio" pitchFamily="34" charset="-122"/>
                <a:cs typeface="Gelasio" pitchFamily="34" charset="-120"/>
              </a:rPr>
              <a:t> ТГ, </a:t>
            </a:r>
            <a:r>
              <a:rPr lang="ru-RU" sz="1750" dirty="0" err="1">
                <a:solidFill>
                  <a:srgbClr val="746558"/>
                </a:solidFill>
                <a:latin typeface="Gelasio" pitchFamily="34" charset="0"/>
                <a:ea typeface="Gelasio" pitchFamily="34" charset="-122"/>
                <a:cs typeface="Gelasio" pitchFamily="34" charset="-120"/>
              </a:rPr>
              <a:t>Чорноморською</a:t>
            </a:r>
            <a:r>
              <a:rPr lang="ru-RU" sz="1750" dirty="0">
                <a:solidFill>
                  <a:srgbClr val="746558"/>
                </a:solidFill>
                <a:latin typeface="Gelasio" pitchFamily="34" charset="0"/>
                <a:ea typeface="Gelasio" pitchFamily="34" charset="-122"/>
                <a:cs typeface="Gelasio" pitchFamily="34" charset="-120"/>
              </a:rPr>
              <a:t> ТГ </a:t>
            </a:r>
            <a:r>
              <a:rPr lang="ru-RU" sz="1750" dirty="0" err="1">
                <a:solidFill>
                  <a:srgbClr val="746558"/>
                </a:solidFill>
                <a:latin typeface="Gelasio" pitchFamily="34" charset="0"/>
                <a:ea typeface="Gelasio" pitchFamily="34" charset="-122"/>
                <a:cs typeface="Gelasio" pitchFamily="34" charset="-120"/>
              </a:rPr>
              <a:t>Овідіопольською</a:t>
            </a:r>
            <a:r>
              <a:rPr lang="ru-RU" sz="1750" dirty="0">
                <a:solidFill>
                  <a:srgbClr val="746558"/>
                </a:solidFill>
                <a:latin typeface="Gelasio" pitchFamily="34" charset="0"/>
                <a:ea typeface="Gelasio" pitchFamily="34" charset="-122"/>
                <a:cs typeface="Gelasio" pitchFamily="34" charset="-120"/>
              </a:rPr>
              <a:t> ТГ, </a:t>
            </a:r>
            <a:r>
              <a:rPr lang="ru-RU" sz="1750" dirty="0" err="1">
                <a:solidFill>
                  <a:srgbClr val="746558"/>
                </a:solidFill>
                <a:latin typeface="Gelasio" pitchFamily="34" charset="0"/>
                <a:ea typeface="Gelasio" pitchFamily="34" charset="-122"/>
                <a:cs typeface="Gelasio" pitchFamily="34" charset="-120"/>
              </a:rPr>
              <a:t>Великодолинською</a:t>
            </a:r>
            <a:r>
              <a:rPr lang="ru-RU" sz="1750" dirty="0">
                <a:solidFill>
                  <a:srgbClr val="746558"/>
                </a:solidFill>
                <a:latin typeface="Gelasio" pitchFamily="34" charset="0"/>
                <a:ea typeface="Gelasio" pitchFamily="34" charset="-122"/>
                <a:cs typeface="Gelasio" pitchFamily="34" charset="-120"/>
              </a:rPr>
              <a:t> ТГ, </a:t>
            </a:r>
            <a:r>
              <a:rPr lang="ru-RU" sz="1750" dirty="0" err="1">
                <a:solidFill>
                  <a:srgbClr val="746558"/>
                </a:solidFill>
                <a:latin typeface="Gelasio" pitchFamily="34" charset="0"/>
                <a:ea typeface="Gelasio" pitchFamily="34" charset="-122"/>
                <a:cs typeface="Gelasio" pitchFamily="34" charset="-120"/>
              </a:rPr>
              <a:t>Кароліно</a:t>
            </a:r>
            <a:r>
              <a:rPr lang="ru-RU" sz="1750" dirty="0">
                <a:solidFill>
                  <a:srgbClr val="746558"/>
                </a:solidFill>
                <a:latin typeface="Gelasio" pitchFamily="34" charset="0"/>
                <a:ea typeface="Gelasio" pitchFamily="34" charset="-122"/>
                <a:cs typeface="Gelasio" pitchFamily="34" charset="-120"/>
              </a:rPr>
              <a:t> - </a:t>
            </a:r>
            <a:r>
              <a:rPr lang="ru-RU" sz="1750" dirty="0" err="1">
                <a:solidFill>
                  <a:srgbClr val="746558"/>
                </a:solidFill>
                <a:latin typeface="Gelasio" pitchFamily="34" charset="0"/>
                <a:ea typeface="Gelasio" pitchFamily="34" charset="-122"/>
                <a:cs typeface="Gelasio" pitchFamily="34" charset="-120"/>
              </a:rPr>
              <a:t>Бугазькою</a:t>
            </a:r>
            <a:r>
              <a:rPr lang="ru-RU" sz="1750" dirty="0">
                <a:solidFill>
                  <a:srgbClr val="746558"/>
                </a:solidFill>
                <a:latin typeface="Gelasio" pitchFamily="34" charset="0"/>
                <a:ea typeface="Gelasio" pitchFamily="34" charset="-122"/>
                <a:cs typeface="Gelasio" pitchFamily="34" charset="-120"/>
              </a:rPr>
              <a:t> ТГ, </a:t>
            </a:r>
            <a:r>
              <a:rPr lang="ru-RU" sz="1750" dirty="0" err="1">
                <a:solidFill>
                  <a:srgbClr val="746558"/>
                </a:solidFill>
                <a:latin typeface="Gelasio" pitchFamily="34" charset="0"/>
                <a:ea typeface="Gelasio" pitchFamily="34" charset="-122"/>
                <a:cs typeface="Gelasio" pitchFamily="34" charset="-120"/>
              </a:rPr>
              <a:t>Дальницькою</a:t>
            </a:r>
            <a:r>
              <a:rPr lang="ru-RU" sz="1750" dirty="0">
                <a:solidFill>
                  <a:srgbClr val="746558"/>
                </a:solidFill>
                <a:latin typeface="Gelasio" pitchFamily="34" charset="0"/>
                <a:ea typeface="Gelasio" pitchFamily="34" charset="-122"/>
                <a:cs typeface="Gelasio" pitchFamily="34" charset="-120"/>
              </a:rPr>
              <a:t> ТГ </a:t>
            </a:r>
            <a:r>
              <a:rPr lang="ru-RU" sz="1750" dirty="0" err="1">
                <a:solidFill>
                  <a:srgbClr val="746558"/>
                </a:solidFill>
                <a:latin typeface="Gelasio" pitchFamily="34" charset="0"/>
                <a:ea typeface="Gelasio" pitchFamily="34" charset="-122"/>
                <a:cs typeface="Gelasio" pitchFamily="34" charset="-120"/>
              </a:rPr>
              <a:t>з</a:t>
            </a:r>
            <a:r>
              <a:rPr lang="ru-RU" sz="1750" dirty="0">
                <a:solidFill>
                  <a:srgbClr val="746558"/>
                </a:solidFill>
                <a:latin typeface="Gelasio" pitchFamily="34" charset="0"/>
                <a:ea typeface="Gelasio" pitchFamily="34" charset="-122"/>
                <a:cs typeface="Gelasio" pitchFamily="34" charset="-120"/>
              </a:rPr>
              <a:t> метою в </a:t>
            </a:r>
            <a:r>
              <a:rPr lang="ru-RU" sz="1750" dirty="0" err="1">
                <a:solidFill>
                  <a:srgbClr val="746558"/>
                </a:solidFill>
                <a:latin typeface="Gelasio" pitchFamily="34" charset="0"/>
                <a:ea typeface="Gelasio" pitchFamily="34" charset="-122"/>
                <a:cs typeface="Gelasio" pitchFamily="34" charset="-120"/>
              </a:rPr>
              <a:t>подальшому</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розвитку</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спільних</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проектів</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соціально</a:t>
            </a:r>
            <a:r>
              <a:rPr lang="ru-RU" sz="1750" dirty="0">
                <a:solidFill>
                  <a:srgbClr val="746558"/>
                </a:solidFill>
                <a:latin typeface="Gelasio" pitchFamily="34" charset="0"/>
                <a:ea typeface="Gelasio" pitchFamily="34" charset="-122"/>
                <a:cs typeface="Gelasio" pitchFamily="34" charset="-120"/>
              </a:rPr>
              <a:t> - </a:t>
            </a:r>
            <a:r>
              <a:rPr lang="ru-RU" sz="1750" dirty="0" err="1">
                <a:solidFill>
                  <a:srgbClr val="746558"/>
                </a:solidFill>
                <a:latin typeface="Gelasio" pitchFamily="34" charset="0"/>
                <a:ea typeface="Gelasio" pitchFamily="34" charset="-122"/>
                <a:cs typeface="Gelasio" pitchFamily="34" charset="-120"/>
              </a:rPr>
              <a:t>економічного</a:t>
            </a:r>
            <a:r>
              <a:rPr lang="ru-RU" sz="1750" dirty="0">
                <a:solidFill>
                  <a:srgbClr val="746558"/>
                </a:solidFill>
                <a:latin typeface="Gelasio" pitchFamily="34" charset="0"/>
                <a:ea typeface="Gelasio" pitchFamily="34" charset="-122"/>
                <a:cs typeface="Gelasio" pitchFamily="34" charset="-120"/>
              </a:rPr>
              <a:t> характеру у </a:t>
            </a:r>
            <a:r>
              <a:rPr lang="ru-RU" sz="1750" dirty="0" err="1">
                <a:solidFill>
                  <a:srgbClr val="746558"/>
                </a:solidFill>
                <a:latin typeface="Gelasio" pitchFamily="34" charset="0"/>
                <a:ea typeface="Gelasio" pitchFamily="34" charset="-122"/>
                <a:cs typeface="Gelasio" pitchFamily="34" charset="-120"/>
              </a:rPr>
              <a:t>галузях</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екології</a:t>
            </a:r>
            <a:r>
              <a:rPr lang="ru-RU" sz="1750" dirty="0">
                <a:solidFill>
                  <a:srgbClr val="746558"/>
                </a:solidFill>
                <a:latin typeface="Gelasio" pitchFamily="34" charset="0"/>
                <a:ea typeface="Gelasio" pitchFamily="34" charset="-122"/>
                <a:cs typeface="Gelasio" pitchFamily="34" charset="-120"/>
              </a:rPr>
              <a:t> та </a:t>
            </a:r>
            <a:r>
              <a:rPr lang="ru-RU" sz="1750" dirty="0" err="1">
                <a:solidFill>
                  <a:srgbClr val="746558"/>
                </a:solidFill>
                <a:latin typeface="Gelasio" pitchFamily="34" charset="0"/>
                <a:ea typeface="Gelasio" pitchFamily="34" charset="-122"/>
                <a:cs typeface="Gelasio" pitchFamily="34" charset="-120"/>
              </a:rPr>
              <a:t>охорони</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довкілля</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енергозбереження</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та</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енергоефективності</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комунальної</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та</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соціальної</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інфраструктури</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культури</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та</a:t>
            </a:r>
            <a:r>
              <a:rPr lang="ru-RU" sz="1750" dirty="0">
                <a:solidFill>
                  <a:srgbClr val="746558"/>
                </a:solidFill>
                <a:latin typeface="Gelasio" pitchFamily="34" charset="0"/>
                <a:ea typeface="Gelasio" pitchFamily="34" charset="-122"/>
                <a:cs typeface="Gelasio" pitchFamily="34" charset="-120"/>
              </a:rPr>
              <a:t> туризму, спорту та </a:t>
            </a:r>
            <a:r>
              <a:rPr lang="ru-RU" sz="1750" dirty="0" err="1">
                <a:solidFill>
                  <a:srgbClr val="746558"/>
                </a:solidFill>
                <a:latin typeface="Gelasio" pitchFamily="34" charset="0"/>
                <a:ea typeface="Gelasio" pitchFamily="34" charset="-122"/>
                <a:cs typeface="Gelasio" pitchFamily="34" charset="-120"/>
              </a:rPr>
              <a:t>громадянського</a:t>
            </a:r>
            <a:r>
              <a:rPr lang="ru-RU" sz="1750" dirty="0">
                <a:solidFill>
                  <a:srgbClr val="746558"/>
                </a:solidFill>
                <a:latin typeface="Gelasio" pitchFamily="34" charset="0"/>
                <a:ea typeface="Gelasio" pitchFamily="34" charset="-122"/>
                <a:cs typeface="Gelasio" pitchFamily="34" charset="-120"/>
              </a:rPr>
              <a:t> </a:t>
            </a:r>
            <a:r>
              <a:rPr lang="ru-RU" sz="1750" dirty="0" err="1">
                <a:solidFill>
                  <a:srgbClr val="746558"/>
                </a:solidFill>
                <a:latin typeface="Gelasio" pitchFamily="34" charset="0"/>
                <a:ea typeface="Gelasio" pitchFamily="34" charset="-122"/>
                <a:cs typeface="Gelasio" pitchFamily="34" charset="-120"/>
              </a:rPr>
              <a:t>суспільства</a:t>
            </a:r>
            <a:r>
              <a:rPr lang="ru-RU" sz="1750" dirty="0">
                <a:solidFill>
                  <a:srgbClr val="746558"/>
                </a:solidFill>
                <a:latin typeface="Gelasio" pitchFamily="34" charset="0"/>
                <a:ea typeface="Gelasio" pitchFamily="34" charset="-122"/>
                <a:cs typeface="Gelasio" pitchFamily="34" charset="-120"/>
              </a:rPr>
              <a:t>.     </a:t>
            </a:r>
            <a:r>
              <a:rPr lang="en-US" sz="1750" dirty="0" err="1">
                <a:solidFill>
                  <a:srgbClr val="746558"/>
                </a:solidFill>
                <a:latin typeface="Gelasio" pitchFamily="34" charset="0"/>
                <a:ea typeface="Gelasio" pitchFamily="34" charset="-122"/>
                <a:cs typeface="Gelasio" pitchFamily="34" charset="-120"/>
              </a:rPr>
              <a:t>галузях</a:t>
            </a:r>
            <a:r>
              <a:rPr lang="en-US" sz="1750" dirty="0">
                <a:solidFill>
                  <a:srgbClr val="746558"/>
                </a:solidFill>
                <a:latin typeface="Gelasio" pitchFamily="34" charset="0"/>
                <a:ea typeface="Gelasio" pitchFamily="34" charset="-122"/>
                <a:cs typeface="Gelasio" pitchFamily="34" charset="-120"/>
              </a:rPr>
              <a:t> екології, енергозбереження, інфраструктури, культури, спорту.</a:t>
            </a:r>
            <a:endParaRPr lang="en-US" sz="1750" dirty="0"/>
          </a:p>
        </p:txBody>
      </p:sp>
      <p:pic>
        <p:nvPicPr>
          <p:cNvPr id="7" name="Рисунок 6" descr="ДОБРОСЛАВ МЕМ ПРО СПІВ.jpg"/>
          <p:cNvPicPr>
            <a:picLocks noChangeAspect="1"/>
          </p:cNvPicPr>
          <p:nvPr/>
        </p:nvPicPr>
        <p:blipFill>
          <a:blip r:embed="rId4"/>
          <a:srcRect t="8409"/>
          <a:stretch>
            <a:fillRect/>
          </a:stretch>
        </p:blipFill>
        <p:spPr>
          <a:xfrm>
            <a:off x="6669484" y="2508849"/>
            <a:ext cx="3964940" cy="2778113"/>
          </a:xfrm>
          <a:prstGeom prst="rect">
            <a:avLst/>
          </a:prstGeom>
        </p:spPr>
      </p:pic>
      <p:pic>
        <p:nvPicPr>
          <p:cNvPr id="8" name="Рисунок 7" descr="ДОБРОСЛАВ МЕМ ПРО СПІВА.jpg"/>
          <p:cNvPicPr>
            <a:picLocks noChangeAspect="1"/>
          </p:cNvPicPr>
          <p:nvPr/>
        </p:nvPicPr>
        <p:blipFill>
          <a:blip r:embed="rId5"/>
          <a:stretch>
            <a:fillRect/>
          </a:stretch>
        </p:blipFill>
        <p:spPr>
          <a:xfrm>
            <a:off x="7829312" y="5424781"/>
            <a:ext cx="5610225" cy="2667000"/>
          </a:xfrm>
          <a:prstGeom prst="rect">
            <a:avLst/>
          </a:prstGeom>
        </p:spPr>
      </p:pic>
      <p:pic>
        <p:nvPicPr>
          <p:cNvPr id="9" name="Рисунок 8" descr="МЕМ З СУСІД ГРОИАДА.jpg"/>
          <p:cNvPicPr>
            <a:picLocks noChangeAspect="1"/>
          </p:cNvPicPr>
          <p:nvPr/>
        </p:nvPicPr>
        <p:blipFill>
          <a:blip r:embed="rId6"/>
          <a:srcRect b="10247"/>
          <a:stretch>
            <a:fillRect/>
          </a:stretch>
        </p:blipFill>
        <p:spPr>
          <a:xfrm>
            <a:off x="11033448" y="2508849"/>
            <a:ext cx="3213100" cy="2778113"/>
          </a:xfrm>
          <a:prstGeom prst="rect">
            <a:avLst/>
          </a:prstGeom>
        </p:spPr>
      </p:pic>
      <p:pic>
        <p:nvPicPr>
          <p:cNvPr id="10" name="Рисунок 9" descr="МЕМОР З СУСІД ГРОМ.jpg"/>
          <p:cNvPicPr>
            <a:picLocks noChangeAspect="1"/>
          </p:cNvPicPr>
          <p:nvPr/>
        </p:nvPicPr>
        <p:blipFill>
          <a:blip r:embed="rId7"/>
          <a:srcRect t="11654" b="16336"/>
          <a:stretch>
            <a:fillRect/>
          </a:stretch>
        </p:blipFill>
        <p:spPr>
          <a:xfrm>
            <a:off x="8383910" y="261439"/>
            <a:ext cx="4256088" cy="203463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8">
            <a:extLst>
              <a:ext uri="{FF2B5EF4-FFF2-40B4-BE49-F238E27FC236}">
                <a16:creationId xmlns:a16="http://schemas.microsoft.com/office/drawing/2014/main" id="{F10A007D-2E6B-4FFB-969B-5427D9647752}"/>
              </a:ext>
            </a:extLst>
          </p:cNvPr>
          <p:cNvSpPr/>
          <p:nvPr/>
        </p:nvSpPr>
        <p:spPr>
          <a:xfrm>
            <a:off x="8225630" y="132636"/>
            <a:ext cx="6328034" cy="8031718"/>
          </a:xfrm>
          <a:prstGeom prst="roundRect">
            <a:avLst>
              <a:gd name="adj" fmla="val 0"/>
            </a:avLst>
          </a:prstGeom>
          <a:solidFill>
            <a:srgbClr val="EEE8DD"/>
          </a:solidFill>
          <a:ln/>
        </p:spPr>
      </p:sp>
      <p:sp>
        <p:nvSpPr>
          <p:cNvPr id="3" name="Text 0"/>
          <p:cNvSpPr/>
          <p:nvPr/>
        </p:nvSpPr>
        <p:spPr>
          <a:xfrm>
            <a:off x="311467" y="453033"/>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Міжнародні проекти та гранти</a:t>
            </a:r>
            <a:endParaRPr lang="en-US" sz="4450" dirty="0"/>
          </a:p>
        </p:txBody>
      </p:sp>
      <p:sp>
        <p:nvSpPr>
          <p:cNvPr id="4" name="Shape 1"/>
          <p:cNvSpPr/>
          <p:nvPr/>
        </p:nvSpPr>
        <p:spPr>
          <a:xfrm>
            <a:off x="636388" y="2210753"/>
            <a:ext cx="30480" cy="4737378"/>
          </a:xfrm>
          <a:prstGeom prst="roundRect">
            <a:avLst>
              <a:gd name="adj" fmla="val 111628"/>
            </a:avLst>
          </a:prstGeom>
          <a:solidFill>
            <a:srgbClr val="D4CEC3"/>
          </a:solidFill>
          <a:ln/>
        </p:spPr>
      </p:sp>
      <p:sp>
        <p:nvSpPr>
          <p:cNvPr id="5" name="Shape 2"/>
          <p:cNvSpPr/>
          <p:nvPr/>
        </p:nvSpPr>
        <p:spPr>
          <a:xfrm>
            <a:off x="876299" y="2705815"/>
            <a:ext cx="793790" cy="30480"/>
          </a:xfrm>
          <a:prstGeom prst="roundRect">
            <a:avLst>
              <a:gd name="adj" fmla="val 111628"/>
            </a:avLst>
          </a:prstGeom>
          <a:solidFill>
            <a:srgbClr val="D4CEC3"/>
          </a:solidFill>
          <a:ln/>
        </p:spPr>
      </p:sp>
      <p:sp>
        <p:nvSpPr>
          <p:cNvPr id="6" name="Shape 3"/>
          <p:cNvSpPr/>
          <p:nvPr/>
        </p:nvSpPr>
        <p:spPr>
          <a:xfrm>
            <a:off x="396477" y="2465904"/>
            <a:ext cx="510302" cy="510302"/>
          </a:xfrm>
          <a:prstGeom prst="roundRect">
            <a:avLst>
              <a:gd name="adj" fmla="val 6667"/>
            </a:avLst>
          </a:prstGeom>
          <a:solidFill>
            <a:srgbClr val="EEE8DD"/>
          </a:solidFill>
          <a:ln/>
        </p:spPr>
      </p:sp>
      <p:sp>
        <p:nvSpPr>
          <p:cNvPr id="7" name="Text 4"/>
          <p:cNvSpPr/>
          <p:nvPr/>
        </p:nvSpPr>
        <p:spPr>
          <a:xfrm>
            <a:off x="571380" y="2550915"/>
            <a:ext cx="16049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1</a:t>
            </a:r>
            <a:endParaRPr lang="en-US" sz="2650" dirty="0"/>
          </a:p>
        </p:txBody>
      </p:sp>
      <p:sp>
        <p:nvSpPr>
          <p:cNvPr id="8" name="Text 5"/>
          <p:cNvSpPr/>
          <p:nvPr/>
        </p:nvSpPr>
        <p:spPr>
          <a:xfrm>
            <a:off x="1899165" y="2437567"/>
            <a:ext cx="4817507"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Меморандум з Доброславською ТГ</a:t>
            </a:r>
            <a:endParaRPr lang="en-US" sz="2200" dirty="0"/>
          </a:p>
        </p:txBody>
      </p:sp>
      <p:sp>
        <p:nvSpPr>
          <p:cNvPr id="9" name="Text 6"/>
          <p:cNvSpPr/>
          <p:nvPr/>
        </p:nvSpPr>
        <p:spPr>
          <a:xfrm>
            <a:off x="1899165" y="2927985"/>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Спільні міжнародні проекти та пошук грантів.</a:t>
            </a:r>
            <a:endParaRPr lang="en-US" sz="1750" dirty="0"/>
          </a:p>
        </p:txBody>
      </p:sp>
      <p:sp>
        <p:nvSpPr>
          <p:cNvPr id="10" name="Shape 7"/>
          <p:cNvSpPr/>
          <p:nvPr/>
        </p:nvSpPr>
        <p:spPr>
          <a:xfrm>
            <a:off x="876299" y="4239578"/>
            <a:ext cx="793790" cy="30480"/>
          </a:xfrm>
          <a:prstGeom prst="roundRect">
            <a:avLst>
              <a:gd name="adj" fmla="val 111628"/>
            </a:avLst>
          </a:prstGeom>
          <a:solidFill>
            <a:srgbClr val="D4CEC3"/>
          </a:solidFill>
          <a:ln/>
        </p:spPr>
      </p:sp>
      <p:sp>
        <p:nvSpPr>
          <p:cNvPr id="11" name="Shape 8"/>
          <p:cNvSpPr/>
          <p:nvPr/>
        </p:nvSpPr>
        <p:spPr>
          <a:xfrm>
            <a:off x="396477" y="3999667"/>
            <a:ext cx="510302" cy="510302"/>
          </a:xfrm>
          <a:prstGeom prst="roundRect">
            <a:avLst>
              <a:gd name="adj" fmla="val 6667"/>
            </a:avLst>
          </a:prstGeom>
          <a:solidFill>
            <a:srgbClr val="EEE8DD"/>
          </a:solidFill>
          <a:ln/>
        </p:spPr>
      </p:sp>
      <p:sp>
        <p:nvSpPr>
          <p:cNvPr id="12" name="Text 9"/>
          <p:cNvSpPr/>
          <p:nvPr/>
        </p:nvSpPr>
        <p:spPr>
          <a:xfrm>
            <a:off x="548520" y="4084678"/>
            <a:ext cx="20621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2</a:t>
            </a:r>
            <a:endParaRPr lang="en-US" sz="2650" dirty="0"/>
          </a:p>
        </p:txBody>
      </p:sp>
      <p:sp>
        <p:nvSpPr>
          <p:cNvPr id="13" name="Text 10"/>
          <p:cNvSpPr/>
          <p:nvPr/>
        </p:nvSpPr>
        <p:spPr>
          <a:xfrm>
            <a:off x="1899165" y="3971330"/>
            <a:ext cx="3963233"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Спеціалізований автомобіль</a:t>
            </a:r>
            <a:endParaRPr lang="en-US" sz="2200" dirty="0"/>
          </a:p>
        </p:txBody>
      </p:sp>
      <p:sp>
        <p:nvSpPr>
          <p:cNvPr id="14" name="Text 11"/>
          <p:cNvSpPr/>
          <p:nvPr/>
        </p:nvSpPr>
        <p:spPr>
          <a:xfrm>
            <a:off x="1899165" y="4461749"/>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Отримано від БФ "Вітри змін" для громади.</a:t>
            </a:r>
            <a:endParaRPr lang="en-US" sz="1750" dirty="0"/>
          </a:p>
        </p:txBody>
      </p:sp>
      <p:sp>
        <p:nvSpPr>
          <p:cNvPr id="15" name="Shape 12"/>
          <p:cNvSpPr/>
          <p:nvPr/>
        </p:nvSpPr>
        <p:spPr>
          <a:xfrm>
            <a:off x="876299" y="5773341"/>
            <a:ext cx="793790" cy="30480"/>
          </a:xfrm>
          <a:prstGeom prst="roundRect">
            <a:avLst>
              <a:gd name="adj" fmla="val 111628"/>
            </a:avLst>
          </a:prstGeom>
          <a:solidFill>
            <a:srgbClr val="D4CEC3"/>
          </a:solidFill>
          <a:ln/>
        </p:spPr>
      </p:sp>
      <p:sp>
        <p:nvSpPr>
          <p:cNvPr id="16" name="Shape 13"/>
          <p:cNvSpPr/>
          <p:nvPr/>
        </p:nvSpPr>
        <p:spPr>
          <a:xfrm>
            <a:off x="396477" y="5533430"/>
            <a:ext cx="510302" cy="510302"/>
          </a:xfrm>
          <a:prstGeom prst="roundRect">
            <a:avLst>
              <a:gd name="adj" fmla="val 6667"/>
            </a:avLst>
          </a:prstGeom>
          <a:solidFill>
            <a:srgbClr val="EEE8DD"/>
          </a:solidFill>
          <a:ln/>
        </p:spPr>
      </p:sp>
      <p:sp>
        <p:nvSpPr>
          <p:cNvPr id="17" name="Text 14"/>
          <p:cNvSpPr/>
          <p:nvPr/>
        </p:nvSpPr>
        <p:spPr>
          <a:xfrm>
            <a:off x="549115" y="5618441"/>
            <a:ext cx="20502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3</a:t>
            </a:r>
            <a:endParaRPr lang="en-US" sz="2650" dirty="0"/>
          </a:p>
        </p:txBody>
      </p:sp>
      <p:sp>
        <p:nvSpPr>
          <p:cNvPr id="18" name="Text 15"/>
          <p:cNvSpPr/>
          <p:nvPr/>
        </p:nvSpPr>
        <p:spPr>
          <a:xfrm>
            <a:off x="1899165" y="5505093"/>
            <a:ext cx="3402449"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Будівництво амбулаторії</a:t>
            </a:r>
            <a:endParaRPr lang="en-US" sz="2200" dirty="0"/>
          </a:p>
        </p:txBody>
      </p:sp>
      <p:sp>
        <p:nvSpPr>
          <p:cNvPr id="19" name="Text 16"/>
          <p:cNvSpPr/>
          <p:nvPr/>
        </p:nvSpPr>
        <p:spPr>
          <a:xfrm>
            <a:off x="1899165" y="5995512"/>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Пошук грантів або благодійної допомоги від Німеччини.</a:t>
            </a:r>
            <a:endParaRPr lang="en-US" sz="1750" dirty="0"/>
          </a:p>
        </p:txBody>
      </p:sp>
      <p:pic>
        <p:nvPicPr>
          <p:cNvPr id="23" name="Picture 2"/>
          <p:cNvPicPr>
            <a:picLocks noChangeAspect="1" noChangeArrowheads="1"/>
          </p:cNvPicPr>
          <p:nvPr/>
        </p:nvPicPr>
        <p:blipFill>
          <a:blip r:embed="rId2"/>
          <a:srcRect/>
          <a:stretch>
            <a:fillRect/>
          </a:stretch>
        </p:blipFill>
        <p:spPr bwMode="auto">
          <a:xfrm>
            <a:off x="16171749" y="5576411"/>
            <a:ext cx="2626666" cy="467321"/>
          </a:xfrm>
          <a:prstGeom prst="rect">
            <a:avLst/>
          </a:prstGeom>
          <a:noFill/>
          <a:ln w="9525">
            <a:noFill/>
            <a:miter lim="800000"/>
            <a:headEnd/>
            <a:tailEnd/>
          </a:ln>
          <a:effectLst/>
        </p:spPr>
      </p:pic>
      <p:pic>
        <p:nvPicPr>
          <p:cNvPr id="24" name="Рисунок 23" descr="photo_2024-11-03_13-06-42 (2).jpg"/>
          <p:cNvPicPr>
            <a:picLocks noChangeAspect="1"/>
          </p:cNvPicPr>
          <p:nvPr/>
        </p:nvPicPr>
        <p:blipFill>
          <a:blip r:embed="rId3"/>
          <a:srcRect t="17593" b="24088"/>
          <a:stretch>
            <a:fillRect/>
          </a:stretch>
        </p:blipFill>
        <p:spPr>
          <a:xfrm>
            <a:off x="9120744" y="2465902"/>
            <a:ext cx="5029198" cy="1575376"/>
          </a:xfrm>
          <a:prstGeom prst="rect">
            <a:avLst/>
          </a:prstGeom>
          <a:ln>
            <a:noFill/>
          </a:ln>
          <a:effectLst/>
        </p:spPr>
      </p:pic>
      <p:pic>
        <p:nvPicPr>
          <p:cNvPr id="26" name="Рисунок 25" descr="підпис мем фап новег.jpg">
            <a:extLst>
              <a:ext uri="{FF2B5EF4-FFF2-40B4-BE49-F238E27FC236}">
                <a16:creationId xmlns:a16="http://schemas.microsoft.com/office/drawing/2014/main" id="{80166F3F-2748-409E-8579-817A620E37A6}"/>
              </a:ext>
            </a:extLst>
          </p:cNvPr>
          <p:cNvPicPr>
            <a:picLocks noChangeAspect="1"/>
          </p:cNvPicPr>
          <p:nvPr/>
        </p:nvPicPr>
        <p:blipFill>
          <a:blip r:embed="rId4"/>
          <a:srcRect l="5022" t="33438" r="6978" b="23900"/>
          <a:stretch>
            <a:fillRect/>
          </a:stretch>
        </p:blipFill>
        <p:spPr>
          <a:xfrm>
            <a:off x="9120744" y="5658802"/>
            <a:ext cx="5029200" cy="2438162"/>
          </a:xfrm>
          <a:prstGeom prst="rect">
            <a:avLst/>
          </a:prstGeom>
          <a:ln>
            <a:noFill/>
          </a:ln>
          <a:effectLst/>
        </p:spPr>
      </p:pic>
      <p:pic>
        <p:nvPicPr>
          <p:cNvPr id="27" name="Рисунок 26" descr="АВТОМ БФ ВІТРИ ЗМІН.jpg">
            <a:extLst>
              <a:ext uri="{FF2B5EF4-FFF2-40B4-BE49-F238E27FC236}">
                <a16:creationId xmlns:a16="http://schemas.microsoft.com/office/drawing/2014/main" id="{5F402BAC-C885-424A-BFAE-AD0DCC875953}"/>
              </a:ext>
            </a:extLst>
          </p:cNvPr>
          <p:cNvPicPr>
            <a:picLocks noChangeAspect="1"/>
          </p:cNvPicPr>
          <p:nvPr/>
        </p:nvPicPr>
        <p:blipFill>
          <a:blip r:embed="rId5"/>
          <a:srcRect t="37762" b="29250"/>
          <a:stretch>
            <a:fillRect/>
          </a:stretch>
        </p:blipFill>
        <p:spPr>
          <a:xfrm>
            <a:off x="9120744" y="399158"/>
            <a:ext cx="5029199" cy="1885235"/>
          </a:xfrm>
          <a:prstGeom prst="rect">
            <a:avLst/>
          </a:prstGeom>
          <a:ln>
            <a:noFill/>
          </a:ln>
          <a:effectLst/>
        </p:spPr>
      </p:pic>
      <p:pic>
        <p:nvPicPr>
          <p:cNvPr id="30" name="Рисунок 29" descr="photo_2024-11-03_13-06-42 (3).jpg">
            <a:extLst>
              <a:ext uri="{FF2B5EF4-FFF2-40B4-BE49-F238E27FC236}">
                <a16:creationId xmlns:a16="http://schemas.microsoft.com/office/drawing/2014/main" id="{8314B2F0-BFBB-4BC0-81E6-A987766751A1}"/>
              </a:ext>
            </a:extLst>
          </p:cNvPr>
          <p:cNvPicPr>
            <a:picLocks noChangeAspect="1"/>
          </p:cNvPicPr>
          <p:nvPr/>
        </p:nvPicPr>
        <p:blipFill>
          <a:blip r:embed="rId6"/>
          <a:srcRect t="40169" b="24596"/>
          <a:stretch>
            <a:fillRect/>
          </a:stretch>
        </p:blipFill>
        <p:spPr>
          <a:xfrm>
            <a:off x="9120743" y="4254818"/>
            <a:ext cx="5029199" cy="1168963"/>
          </a:xfrm>
          <a:prstGeom prst="rect">
            <a:avLst/>
          </a:prstGeom>
          <a:ln>
            <a:noFill/>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3">
            <a:extLst>
              <a:ext uri="{FF2B5EF4-FFF2-40B4-BE49-F238E27FC236}">
                <a16:creationId xmlns:a16="http://schemas.microsoft.com/office/drawing/2014/main" id="{6ADCBAAF-9E49-4425-B210-5C6EA853885D}"/>
              </a:ext>
            </a:extLst>
          </p:cNvPr>
          <p:cNvSpPr/>
          <p:nvPr/>
        </p:nvSpPr>
        <p:spPr>
          <a:xfrm>
            <a:off x="12264626" y="7719298"/>
            <a:ext cx="2365773" cy="510302"/>
          </a:xfrm>
          <a:prstGeom prst="roundRect">
            <a:avLst>
              <a:gd name="adj" fmla="val 0"/>
            </a:avLst>
          </a:prstGeom>
          <a:solidFill>
            <a:srgbClr val="F9F6F0"/>
          </a:solidFill>
          <a:ln/>
        </p:spPr>
      </p:sp>
      <p:sp>
        <p:nvSpPr>
          <p:cNvPr id="10" name="Shape 3">
            <a:extLst>
              <a:ext uri="{FF2B5EF4-FFF2-40B4-BE49-F238E27FC236}">
                <a16:creationId xmlns:a16="http://schemas.microsoft.com/office/drawing/2014/main" id="{944E64EC-FFA9-4A88-939A-A2252B91DAB0}"/>
              </a:ext>
            </a:extLst>
          </p:cNvPr>
          <p:cNvSpPr/>
          <p:nvPr/>
        </p:nvSpPr>
        <p:spPr>
          <a:xfrm>
            <a:off x="424285" y="1796683"/>
            <a:ext cx="5561538" cy="6265108"/>
          </a:xfrm>
          <a:prstGeom prst="roundRect">
            <a:avLst>
              <a:gd name="adj" fmla="val 0"/>
            </a:avLst>
          </a:prstGeom>
          <a:solidFill>
            <a:srgbClr val="EEE8DD"/>
          </a:solidFill>
          <a:ln/>
        </p:spPr>
      </p:sp>
      <p:sp>
        <p:nvSpPr>
          <p:cNvPr id="2" name="Text 2"/>
          <p:cNvSpPr/>
          <p:nvPr/>
        </p:nvSpPr>
        <p:spPr>
          <a:xfrm>
            <a:off x="793790" y="4155440"/>
            <a:ext cx="7556421" cy="2626360"/>
          </a:xfrm>
          <a:prstGeom prst="rect">
            <a:avLst/>
          </a:prstGeom>
          <a:noFill/>
          <a:ln/>
        </p:spPr>
        <p:txBody>
          <a:bodyPr wrap="square" lIns="0" tIns="0" rIns="0" bIns="0" rtlCol="0" anchor="t"/>
          <a:lstStyle/>
          <a:p>
            <a:pPr>
              <a:lnSpc>
                <a:spcPts val="2850"/>
              </a:lnSpc>
            </a:pPr>
            <a:endParaRPr lang="en-US" sz="1750" dirty="0"/>
          </a:p>
        </p:txBody>
      </p:sp>
      <p:sp>
        <p:nvSpPr>
          <p:cNvPr id="3" name="Прямоугольник 2"/>
          <p:cNvSpPr/>
          <p:nvPr/>
        </p:nvSpPr>
        <p:spPr>
          <a:xfrm>
            <a:off x="679436" y="1888153"/>
            <a:ext cx="4921264" cy="6001643"/>
          </a:xfrm>
          <a:prstGeom prst="rect">
            <a:avLst/>
          </a:prstGeom>
        </p:spPr>
        <p:txBody>
          <a:bodyPr wrap="square">
            <a:spAutoFit/>
          </a:bodyPr>
          <a:lstStyle/>
          <a:p>
            <a:r>
              <a:rPr lang="ru-RU" sz="2400" dirty="0" err="1">
                <a:cs typeface="Gelasio" panose="020B0604020202020204" charset="0"/>
              </a:rPr>
              <a:t>Отримали</a:t>
            </a:r>
            <a:r>
              <a:rPr lang="ru-RU" sz="2400" dirty="0">
                <a:cs typeface="Gelasio" panose="020B0604020202020204" charset="0"/>
              </a:rPr>
              <a:t> </a:t>
            </a:r>
            <a:r>
              <a:rPr lang="ru-RU" sz="2400" dirty="0" err="1">
                <a:cs typeface="Gelasio" panose="020B0604020202020204" charset="0"/>
              </a:rPr>
              <a:t>цінну</a:t>
            </a:r>
            <a:r>
              <a:rPr lang="ru-RU" sz="2400" dirty="0">
                <a:cs typeface="Gelasio" panose="020B0604020202020204" charset="0"/>
              </a:rPr>
              <a:t> </a:t>
            </a:r>
            <a:r>
              <a:rPr lang="ru-RU" sz="2400" dirty="0" err="1">
                <a:cs typeface="Gelasio" panose="020B0604020202020204" charset="0"/>
              </a:rPr>
              <a:t>допомогу</a:t>
            </a:r>
            <a:r>
              <a:rPr lang="ru-RU" sz="2400" dirty="0">
                <a:cs typeface="Gelasio" panose="020B0604020202020204" charset="0"/>
              </a:rPr>
              <a:t> у </a:t>
            </a:r>
            <a:r>
              <a:rPr lang="ru-RU" sz="2400" dirty="0" err="1">
                <a:cs typeface="Gelasio" panose="020B0604020202020204" charset="0"/>
              </a:rPr>
              <a:t>вигляді</a:t>
            </a:r>
            <a:r>
              <a:rPr lang="ru-RU" sz="2400" dirty="0">
                <a:cs typeface="Gelasio" panose="020B0604020202020204" charset="0"/>
              </a:rPr>
              <a:t> </a:t>
            </a:r>
            <a:r>
              <a:rPr lang="ru-RU" sz="2400" dirty="0" err="1">
                <a:cs typeface="Gelasio" panose="020B0604020202020204" charset="0"/>
              </a:rPr>
              <a:t>меблів</a:t>
            </a:r>
            <a:r>
              <a:rPr lang="ru-RU" sz="2400" dirty="0">
                <a:cs typeface="Gelasio" panose="020B0604020202020204" charset="0"/>
              </a:rPr>
              <a:t> та </a:t>
            </a:r>
            <a:r>
              <a:rPr lang="ru-RU" sz="2400" dirty="0" err="1">
                <a:cs typeface="Gelasio" panose="020B0604020202020204" charset="0"/>
              </a:rPr>
              <a:t>техніки</a:t>
            </a:r>
            <a:r>
              <a:rPr lang="ru-RU" sz="2400" dirty="0">
                <a:cs typeface="Gelasio" panose="020B0604020202020204" charset="0"/>
              </a:rPr>
              <a:t> для </a:t>
            </a:r>
            <a:r>
              <a:rPr lang="ru-RU" sz="2400" dirty="0" err="1">
                <a:cs typeface="Gelasio" panose="020B0604020202020204" charset="0"/>
              </a:rPr>
              <a:t>Петродолинського</a:t>
            </a:r>
            <a:r>
              <a:rPr lang="ru-RU" sz="2400" dirty="0">
                <a:cs typeface="Gelasio" panose="020B0604020202020204" charset="0"/>
              </a:rPr>
              <a:t> </a:t>
            </a:r>
            <a:r>
              <a:rPr lang="ru-RU" sz="2400" dirty="0" err="1">
                <a:cs typeface="Gelasio" panose="020B0604020202020204" charset="0"/>
              </a:rPr>
              <a:t>ліцею</a:t>
            </a:r>
            <a:r>
              <a:rPr lang="ru-RU" sz="2400" dirty="0">
                <a:cs typeface="Gelasio" panose="020B0604020202020204" charset="0"/>
              </a:rPr>
              <a:t> та </a:t>
            </a:r>
            <a:r>
              <a:rPr lang="ru-RU" sz="2400" dirty="0" err="1">
                <a:cs typeface="Gelasio" panose="020B0604020202020204" charset="0"/>
              </a:rPr>
              <a:t>дитячого</a:t>
            </a:r>
            <a:r>
              <a:rPr lang="ru-RU" sz="2400" dirty="0">
                <a:cs typeface="Gelasio" panose="020B0604020202020204" charset="0"/>
              </a:rPr>
              <a:t> </a:t>
            </a:r>
            <a:r>
              <a:rPr lang="ru-RU" sz="2400" dirty="0" err="1">
                <a:cs typeface="Gelasio" panose="020B0604020202020204" charset="0"/>
              </a:rPr>
              <a:t>садочку</a:t>
            </a:r>
            <a:r>
              <a:rPr lang="ru-RU" sz="2400" dirty="0">
                <a:cs typeface="Gelasio" panose="020B0604020202020204" charset="0"/>
              </a:rPr>
              <a:t> «</a:t>
            </a:r>
            <a:r>
              <a:rPr lang="ru-RU" sz="2400" dirty="0" err="1">
                <a:cs typeface="Gelasio" panose="020B0604020202020204" charset="0"/>
              </a:rPr>
              <a:t>Вербичка</a:t>
            </a:r>
            <a:r>
              <a:rPr lang="ru-RU" sz="2400" dirty="0">
                <a:cs typeface="Gelasio" panose="020B0604020202020204" charset="0"/>
              </a:rPr>
              <a:t>», а </a:t>
            </a:r>
            <a:r>
              <a:rPr lang="ru-RU" sz="2400" dirty="0" err="1">
                <a:cs typeface="Gelasio" panose="020B0604020202020204" charset="0"/>
              </a:rPr>
              <a:t>саме</a:t>
            </a:r>
            <a:r>
              <a:rPr lang="ru-RU" sz="2400" dirty="0">
                <a:cs typeface="Gelasio" panose="020B0604020202020204" charset="0"/>
              </a:rPr>
              <a:t>:</a:t>
            </a:r>
          </a:p>
          <a:p>
            <a:endParaRPr lang="ru-RU" sz="2400" dirty="0">
              <a:cs typeface="Gelasio" panose="020B0604020202020204" charset="0"/>
            </a:endParaRPr>
          </a:p>
          <a:p>
            <a:r>
              <a:rPr lang="ru-RU" sz="2400" dirty="0">
                <a:cs typeface="Gelasio" panose="020B0604020202020204" charset="0"/>
              </a:rPr>
              <a:t>- </a:t>
            </a:r>
            <a:r>
              <a:rPr lang="ru-RU" sz="2400" dirty="0" err="1">
                <a:cs typeface="Gelasio" panose="020B0604020202020204" charset="0"/>
              </a:rPr>
              <a:t>Шафа</a:t>
            </a:r>
            <a:endParaRPr lang="ru-RU" sz="2400" dirty="0">
              <a:cs typeface="Gelasio" panose="020B0604020202020204" charset="0"/>
            </a:endParaRPr>
          </a:p>
          <a:p>
            <a:r>
              <a:rPr lang="ru-RU" sz="2400" dirty="0">
                <a:cs typeface="Gelasio" panose="020B0604020202020204" charset="0"/>
              </a:rPr>
              <a:t>- </a:t>
            </a:r>
            <a:r>
              <a:rPr lang="ru-RU" sz="2400" dirty="0" err="1">
                <a:cs typeface="Gelasio" panose="020B0604020202020204" charset="0"/>
              </a:rPr>
              <a:t>Стільці</a:t>
            </a:r>
            <a:endParaRPr lang="ru-RU" sz="2400" dirty="0">
              <a:cs typeface="Gelasio" panose="020B0604020202020204" charset="0"/>
            </a:endParaRPr>
          </a:p>
          <a:p>
            <a:r>
              <a:rPr lang="ru-RU" sz="2400" dirty="0">
                <a:cs typeface="Gelasio" panose="020B0604020202020204" charset="0"/>
              </a:rPr>
              <a:t>- </a:t>
            </a:r>
            <a:r>
              <a:rPr lang="ru-RU" sz="2400" dirty="0" err="1">
                <a:cs typeface="Gelasio" panose="020B0604020202020204" charset="0"/>
              </a:rPr>
              <a:t>Набір</a:t>
            </a:r>
            <a:r>
              <a:rPr lang="ru-RU" sz="2400" dirty="0">
                <a:cs typeface="Gelasio" panose="020B0604020202020204" charset="0"/>
              </a:rPr>
              <a:t> </a:t>
            </a:r>
            <a:r>
              <a:rPr lang="ru-RU" sz="2400" dirty="0" err="1">
                <a:cs typeface="Gelasio" panose="020B0604020202020204" charset="0"/>
              </a:rPr>
              <a:t>кухонних</a:t>
            </a:r>
            <a:r>
              <a:rPr lang="ru-RU" sz="2400" dirty="0">
                <a:cs typeface="Gelasio" panose="020B0604020202020204" charset="0"/>
              </a:rPr>
              <a:t> тумб</a:t>
            </a:r>
          </a:p>
          <a:p>
            <a:r>
              <a:rPr lang="ru-RU" sz="2400" dirty="0">
                <a:cs typeface="Gelasio" panose="020B0604020202020204" charset="0"/>
              </a:rPr>
              <a:t>- Парти</a:t>
            </a:r>
          </a:p>
          <a:p>
            <a:r>
              <a:rPr lang="ru-RU" sz="2400" dirty="0">
                <a:cs typeface="Gelasio" panose="020B0604020202020204" charset="0"/>
              </a:rPr>
              <a:t>-  Холодильник великий КВ5</a:t>
            </a:r>
          </a:p>
          <a:p>
            <a:r>
              <a:rPr lang="ru-RU" sz="2400" dirty="0">
                <a:cs typeface="Gelasio" panose="020B0604020202020204" charset="0"/>
              </a:rPr>
              <a:t>- </a:t>
            </a:r>
            <a:r>
              <a:rPr lang="ru-RU" sz="2400" dirty="0" err="1">
                <a:cs typeface="Gelasio" panose="020B0604020202020204" charset="0"/>
              </a:rPr>
              <a:t>Столи</a:t>
            </a:r>
            <a:endParaRPr lang="ru-RU" sz="2400" dirty="0">
              <a:cs typeface="Gelasio" panose="020B0604020202020204" charset="0"/>
            </a:endParaRPr>
          </a:p>
          <a:p>
            <a:endParaRPr lang="ru-RU" sz="2400" dirty="0">
              <a:cs typeface="Gelasio" panose="020B0604020202020204" charset="0"/>
            </a:endParaRPr>
          </a:p>
          <a:p>
            <a:r>
              <a:rPr lang="ru-RU" sz="2400" dirty="0" err="1">
                <a:cs typeface="Gelasio" panose="020B0604020202020204" charset="0"/>
              </a:rPr>
              <a:t>Ця</a:t>
            </a:r>
            <a:r>
              <a:rPr lang="ru-RU" sz="2400" dirty="0">
                <a:cs typeface="Gelasio" panose="020B0604020202020204" charset="0"/>
              </a:rPr>
              <a:t> </a:t>
            </a:r>
            <a:r>
              <a:rPr lang="ru-RU" sz="2400" dirty="0" err="1">
                <a:cs typeface="Gelasio" panose="020B0604020202020204" charset="0"/>
              </a:rPr>
              <a:t>підтримка</a:t>
            </a:r>
            <a:r>
              <a:rPr lang="ru-RU" sz="2400" dirty="0">
                <a:cs typeface="Gelasio" panose="020B0604020202020204" charset="0"/>
              </a:rPr>
              <a:t> </a:t>
            </a:r>
            <a:r>
              <a:rPr lang="ru-RU" sz="2400" dirty="0" err="1">
                <a:cs typeface="Gelasio" panose="020B0604020202020204" charset="0"/>
              </a:rPr>
              <a:t>покращила</a:t>
            </a:r>
            <a:r>
              <a:rPr lang="ru-RU" sz="2400" dirty="0">
                <a:cs typeface="Gelasio" panose="020B0604020202020204" charset="0"/>
              </a:rPr>
              <a:t> </a:t>
            </a:r>
            <a:r>
              <a:rPr lang="ru-RU" sz="2400" dirty="0" err="1">
                <a:cs typeface="Gelasio" panose="020B0604020202020204" charset="0"/>
              </a:rPr>
              <a:t>умови</a:t>
            </a:r>
            <a:r>
              <a:rPr lang="ru-RU" sz="2400" dirty="0">
                <a:cs typeface="Gelasio" panose="020B0604020202020204" charset="0"/>
              </a:rPr>
              <a:t> </a:t>
            </a:r>
            <a:r>
              <a:rPr lang="ru-RU" sz="2400" dirty="0" err="1">
                <a:cs typeface="Gelasio" panose="020B0604020202020204" charset="0"/>
              </a:rPr>
              <a:t>навчання</a:t>
            </a:r>
            <a:r>
              <a:rPr lang="ru-RU" sz="2400" dirty="0">
                <a:cs typeface="Gelasio" panose="020B0604020202020204" charset="0"/>
              </a:rPr>
              <a:t> та </a:t>
            </a:r>
            <a:r>
              <a:rPr lang="ru-RU" sz="2400" dirty="0" err="1">
                <a:cs typeface="Gelasio" panose="020B0604020202020204" charset="0"/>
              </a:rPr>
              <a:t>перебування</a:t>
            </a:r>
            <a:r>
              <a:rPr lang="ru-RU" sz="2400" dirty="0">
                <a:cs typeface="Gelasio" panose="020B0604020202020204" charset="0"/>
              </a:rPr>
              <a:t> </a:t>
            </a:r>
            <a:r>
              <a:rPr lang="ru-RU" sz="2400" dirty="0" err="1">
                <a:cs typeface="Gelasio" panose="020B0604020202020204" charset="0"/>
              </a:rPr>
              <a:t>дітей</a:t>
            </a:r>
            <a:r>
              <a:rPr lang="ru-RU" sz="2400" dirty="0">
                <a:cs typeface="Gelasio" panose="020B0604020202020204" charset="0"/>
              </a:rPr>
              <a:t> у закладах </a:t>
            </a:r>
            <a:r>
              <a:rPr lang="ru-RU" sz="2400" dirty="0" err="1">
                <a:cs typeface="Gelasio" panose="020B0604020202020204" charset="0"/>
              </a:rPr>
              <a:t>освіти</a:t>
            </a:r>
            <a:r>
              <a:rPr lang="ru-RU" sz="2400" dirty="0">
                <a:cs typeface="Gelasio" panose="020B0604020202020204" charset="0"/>
              </a:rPr>
              <a:t> </a:t>
            </a:r>
            <a:r>
              <a:rPr lang="ru-RU" sz="2400" dirty="0" err="1">
                <a:cs typeface="Gelasio" panose="020B0604020202020204" charset="0"/>
              </a:rPr>
              <a:t>нашої</a:t>
            </a:r>
            <a:r>
              <a:rPr lang="ru-RU" sz="2400" dirty="0">
                <a:cs typeface="Gelasio" panose="020B0604020202020204" charset="0"/>
              </a:rPr>
              <a:t> </a:t>
            </a:r>
            <a:r>
              <a:rPr lang="ru-RU" sz="2400" dirty="0" err="1">
                <a:cs typeface="Gelasio" panose="020B0604020202020204" charset="0"/>
              </a:rPr>
              <a:t>громади</a:t>
            </a:r>
            <a:r>
              <a:rPr lang="ru-RU" sz="2400" dirty="0">
                <a:cs typeface="Gelasio" panose="020B0604020202020204" charset="0"/>
              </a:rPr>
              <a:t>.</a:t>
            </a:r>
          </a:p>
        </p:txBody>
      </p:sp>
      <p:sp>
        <p:nvSpPr>
          <p:cNvPr id="4" name="Text 0"/>
          <p:cNvSpPr/>
          <p:nvPr/>
        </p:nvSpPr>
        <p:spPr>
          <a:xfrm>
            <a:off x="6280190" y="867251"/>
            <a:ext cx="7556421" cy="1417558"/>
          </a:xfrm>
          <a:prstGeom prst="rect">
            <a:avLst/>
          </a:prstGeom>
          <a:noFill/>
          <a:ln/>
        </p:spPr>
        <p:txBody>
          <a:bodyPr wrap="square" lIns="0" tIns="0" rIns="0" bIns="0" rtlCol="0" anchor="t"/>
          <a:lstStyle/>
          <a:p>
            <a:pPr marL="0" indent="0">
              <a:lnSpc>
                <a:spcPts val="5550"/>
              </a:lnSpc>
              <a:buNone/>
            </a:pPr>
            <a:endParaRPr lang="en-US" sz="4450" dirty="0"/>
          </a:p>
        </p:txBody>
      </p:sp>
      <p:sp>
        <p:nvSpPr>
          <p:cNvPr id="5" name="Прямоугольник 4"/>
          <p:cNvSpPr/>
          <p:nvPr/>
        </p:nvSpPr>
        <p:spPr>
          <a:xfrm>
            <a:off x="793789" y="167809"/>
            <a:ext cx="12445960" cy="1323439"/>
          </a:xfrm>
          <a:prstGeom prst="rect">
            <a:avLst/>
          </a:prstGeom>
        </p:spPr>
        <p:txBody>
          <a:bodyPr wrap="square">
            <a:spAutoFit/>
          </a:bodyPr>
          <a:lstStyle/>
          <a:p>
            <a:pPr algn="ctr"/>
            <a:r>
              <a:rPr lang="ru-RU" sz="4000" b="1" dirty="0" err="1">
                <a:latin typeface="+mj-lt"/>
                <a:cs typeface="Gelasio" panose="020B0604020202020204" charset="0"/>
              </a:rPr>
              <a:t>Завдяки</a:t>
            </a:r>
            <a:r>
              <a:rPr lang="ru-RU" sz="4000" b="1" dirty="0">
                <a:latin typeface="+mj-lt"/>
                <a:cs typeface="Gelasio" panose="020B0604020202020204" charset="0"/>
              </a:rPr>
              <a:t> </a:t>
            </a:r>
            <a:r>
              <a:rPr lang="ru-RU" sz="4000" b="1" dirty="0" err="1">
                <a:latin typeface="+mj-lt"/>
                <a:cs typeface="Gelasio" panose="020B0604020202020204" charset="0"/>
              </a:rPr>
              <a:t>тісній</a:t>
            </a:r>
            <a:r>
              <a:rPr lang="ru-RU" sz="4000" b="1" dirty="0">
                <a:latin typeface="+mj-lt"/>
                <a:cs typeface="Gelasio" panose="020B0604020202020204" charset="0"/>
              </a:rPr>
              <a:t> </a:t>
            </a:r>
            <a:r>
              <a:rPr lang="ru-RU" sz="4000" b="1" dirty="0" err="1">
                <a:latin typeface="+mj-lt"/>
                <a:cs typeface="Gelasio" panose="020B0604020202020204" charset="0"/>
              </a:rPr>
              <a:t>співпраці</a:t>
            </a:r>
            <a:r>
              <a:rPr lang="ru-RU" sz="4000" b="1" dirty="0">
                <a:latin typeface="+mj-lt"/>
                <a:cs typeface="Gelasio" panose="020B0604020202020204" charset="0"/>
              </a:rPr>
              <a:t> </a:t>
            </a:r>
            <a:r>
              <a:rPr lang="ru-RU" sz="4000" b="1" dirty="0" err="1">
                <a:latin typeface="+mj-lt"/>
                <a:cs typeface="Gelasio" panose="020B0604020202020204" charset="0"/>
              </a:rPr>
              <a:t>сільської</a:t>
            </a:r>
            <a:r>
              <a:rPr lang="ru-RU" sz="4000" b="1" dirty="0">
                <a:latin typeface="+mj-lt"/>
                <a:cs typeface="Gelasio" panose="020B0604020202020204" charset="0"/>
              </a:rPr>
              <a:t> ради </a:t>
            </a:r>
            <a:r>
              <a:rPr lang="ru-RU" sz="4000" b="1" dirty="0" err="1">
                <a:latin typeface="+mj-lt"/>
                <a:cs typeface="Gelasio" panose="020B0604020202020204" charset="0"/>
              </a:rPr>
              <a:t>з</a:t>
            </a:r>
            <a:r>
              <a:rPr lang="ru-RU" sz="4000" b="1" dirty="0">
                <a:latin typeface="+mj-lt"/>
                <a:cs typeface="Gelasio" panose="020B0604020202020204" charset="0"/>
              </a:rPr>
              <a:t> БО «</a:t>
            </a:r>
            <a:r>
              <a:rPr lang="ru-RU" sz="4000" b="1" dirty="0" err="1">
                <a:latin typeface="+mj-lt"/>
                <a:cs typeface="Gelasio" panose="020B0604020202020204" charset="0"/>
              </a:rPr>
              <a:t>Німецька</a:t>
            </a:r>
            <a:r>
              <a:rPr lang="ru-RU" sz="4000" b="1" dirty="0">
                <a:latin typeface="+mj-lt"/>
                <a:cs typeface="Gelasio" panose="020B0604020202020204" charset="0"/>
              </a:rPr>
              <a:t> </a:t>
            </a:r>
            <a:r>
              <a:rPr lang="ru-RU" sz="4000" b="1" dirty="0" err="1">
                <a:latin typeface="+mj-lt"/>
                <a:cs typeface="Gelasio" panose="020B0604020202020204" charset="0"/>
              </a:rPr>
              <a:t>євангелічно-лютеранська</a:t>
            </a:r>
            <a:r>
              <a:rPr lang="ru-RU" sz="4000" b="1" dirty="0">
                <a:latin typeface="+mj-lt"/>
                <a:cs typeface="Gelasio" panose="020B0604020202020204" charset="0"/>
              </a:rPr>
              <a:t> </a:t>
            </a:r>
            <a:r>
              <a:rPr lang="ru-RU" sz="4000" b="1" dirty="0" err="1">
                <a:latin typeface="+mj-lt"/>
                <a:cs typeface="Gelasio" panose="020B0604020202020204" charset="0"/>
              </a:rPr>
              <a:t>релігійна</a:t>
            </a:r>
            <a:r>
              <a:rPr lang="ru-RU" sz="4000" b="1" dirty="0">
                <a:latin typeface="+mj-lt"/>
                <a:cs typeface="Gelasio" panose="020B0604020202020204" charset="0"/>
              </a:rPr>
              <a:t> громада»</a:t>
            </a:r>
          </a:p>
        </p:txBody>
      </p:sp>
      <p:pic>
        <p:nvPicPr>
          <p:cNvPr id="6" name="Рисунок 5" descr="photo_2024-01-09_15-51-10.jpg"/>
          <p:cNvPicPr>
            <a:picLocks noChangeAspect="1"/>
          </p:cNvPicPr>
          <p:nvPr/>
        </p:nvPicPr>
        <p:blipFill>
          <a:blip r:embed="rId2"/>
          <a:stretch>
            <a:fillRect/>
          </a:stretch>
        </p:blipFill>
        <p:spPr>
          <a:xfrm>
            <a:off x="10298784" y="4234877"/>
            <a:ext cx="3537825" cy="3826914"/>
          </a:xfrm>
          <a:prstGeom prst="rect">
            <a:avLst/>
          </a:prstGeom>
          <a:ln>
            <a:noFill/>
          </a:ln>
          <a:effectLst/>
        </p:spPr>
      </p:pic>
      <p:pic>
        <p:nvPicPr>
          <p:cNvPr id="7" name="Рисунок 6" descr="photo_2024-01-09_15-51-11.jpg"/>
          <p:cNvPicPr>
            <a:picLocks noChangeAspect="1"/>
          </p:cNvPicPr>
          <p:nvPr/>
        </p:nvPicPr>
        <p:blipFill>
          <a:blip r:embed="rId3"/>
          <a:stretch>
            <a:fillRect/>
          </a:stretch>
        </p:blipFill>
        <p:spPr>
          <a:xfrm>
            <a:off x="6924713" y="4234877"/>
            <a:ext cx="3079704" cy="3826914"/>
          </a:xfrm>
          <a:prstGeom prst="rect">
            <a:avLst/>
          </a:prstGeom>
          <a:ln>
            <a:noFill/>
          </a:ln>
          <a:effectLst/>
        </p:spPr>
      </p:pic>
      <p:pic>
        <p:nvPicPr>
          <p:cNvPr id="8" name="Рисунок 7" descr="photo_2024-01-09_15-51-12.jpg"/>
          <p:cNvPicPr>
            <a:picLocks noChangeAspect="1"/>
          </p:cNvPicPr>
          <p:nvPr/>
        </p:nvPicPr>
        <p:blipFill>
          <a:blip r:embed="rId4"/>
          <a:srcRect t="10538" b="11111"/>
          <a:stretch>
            <a:fillRect/>
          </a:stretch>
        </p:blipFill>
        <p:spPr>
          <a:xfrm>
            <a:off x="10298784" y="1796683"/>
            <a:ext cx="3537825" cy="2308262"/>
          </a:xfrm>
          <a:prstGeom prst="rect">
            <a:avLst/>
          </a:prstGeom>
          <a:ln>
            <a:noFill/>
          </a:ln>
          <a:effectLst/>
        </p:spPr>
      </p:pic>
      <p:pic>
        <p:nvPicPr>
          <p:cNvPr id="9" name="Рисунок 8" descr="photo_2024-01-09_15-51-13.jpg"/>
          <p:cNvPicPr>
            <a:picLocks noChangeAspect="1"/>
          </p:cNvPicPr>
          <p:nvPr/>
        </p:nvPicPr>
        <p:blipFill>
          <a:blip r:embed="rId5"/>
          <a:stretch>
            <a:fillRect/>
          </a:stretch>
        </p:blipFill>
        <p:spPr>
          <a:xfrm>
            <a:off x="6924713" y="1796683"/>
            <a:ext cx="3079704" cy="2256244"/>
          </a:xfrm>
          <a:prstGeom prst="rect">
            <a:avLst/>
          </a:prstGeom>
          <a:ln>
            <a:noFill/>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3">
            <a:extLst>
              <a:ext uri="{FF2B5EF4-FFF2-40B4-BE49-F238E27FC236}">
                <a16:creationId xmlns:a16="http://schemas.microsoft.com/office/drawing/2014/main" id="{4D5B6139-55B9-43A6-9A40-8B594D347A1B}"/>
              </a:ext>
            </a:extLst>
          </p:cNvPr>
          <p:cNvSpPr/>
          <p:nvPr/>
        </p:nvSpPr>
        <p:spPr>
          <a:xfrm>
            <a:off x="2163857" y="295345"/>
            <a:ext cx="10302686" cy="1820408"/>
          </a:xfrm>
          <a:prstGeom prst="roundRect">
            <a:avLst>
              <a:gd name="adj" fmla="val 0"/>
            </a:avLst>
          </a:prstGeom>
          <a:solidFill>
            <a:srgbClr val="EEE8DD"/>
          </a:solidFill>
          <a:ln/>
        </p:spPr>
      </p:sp>
      <p:pic>
        <p:nvPicPr>
          <p:cNvPr id="12"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
        <p:nvSpPr>
          <p:cNvPr id="3" name="Text 0"/>
          <p:cNvSpPr/>
          <p:nvPr/>
        </p:nvSpPr>
        <p:spPr>
          <a:xfrm>
            <a:off x="819150" y="468352"/>
            <a:ext cx="12992100" cy="1417558"/>
          </a:xfrm>
          <a:prstGeom prst="rect">
            <a:avLst/>
          </a:prstGeom>
          <a:noFill/>
          <a:ln/>
        </p:spPr>
        <p:txBody>
          <a:bodyPr wrap="squar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Планшети </a:t>
            </a:r>
            <a:r>
              <a:rPr lang="en-US" sz="4450" dirty="0" err="1">
                <a:solidFill>
                  <a:srgbClr val="484237"/>
                </a:solidFill>
                <a:latin typeface="Gelasio Semi Bold" pitchFamily="34" charset="0"/>
                <a:ea typeface="Gelasio Semi Bold" pitchFamily="34" charset="-122"/>
                <a:cs typeface="Gelasio Semi Bold" pitchFamily="34" charset="-120"/>
              </a:rPr>
              <a:t>для</a:t>
            </a:r>
            <a:r>
              <a:rPr lang="en-US" sz="4450" dirty="0">
                <a:solidFill>
                  <a:srgbClr val="484237"/>
                </a:solidFill>
                <a:latin typeface="Gelasio Semi Bold" pitchFamily="34" charset="0"/>
                <a:ea typeface="Gelasio Semi Bold" pitchFamily="34" charset="-122"/>
                <a:cs typeface="Gelasio Semi Bold" pitchFamily="34" charset="-120"/>
              </a:rPr>
              <a:t> </a:t>
            </a:r>
            <a:r>
              <a:rPr lang="en-US" sz="4450" dirty="0" err="1">
                <a:solidFill>
                  <a:srgbClr val="484237"/>
                </a:solidFill>
                <a:latin typeface="Gelasio Semi Bold" pitchFamily="34" charset="0"/>
                <a:ea typeface="Gelasio Semi Bold" pitchFamily="34" charset="-122"/>
                <a:cs typeface="Gelasio Semi Bold" pitchFamily="34" charset="-120"/>
              </a:rPr>
              <a:t>онлайн-навчання</a:t>
            </a:r>
            <a:endParaRPr lang="en-US" sz="4450" dirty="0"/>
          </a:p>
        </p:txBody>
      </p:sp>
      <p:sp>
        <p:nvSpPr>
          <p:cNvPr id="5" name="Text 1"/>
          <p:cNvSpPr/>
          <p:nvPr/>
        </p:nvSpPr>
        <p:spPr>
          <a:xfrm>
            <a:off x="6217682" y="12406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Онлайн-навчання</a:t>
            </a:r>
            <a:endParaRPr lang="en-US" sz="2200" dirty="0"/>
          </a:p>
        </p:txBody>
      </p:sp>
      <p:sp>
        <p:nvSpPr>
          <p:cNvPr id="6" name="Text 2"/>
          <p:cNvSpPr/>
          <p:nvPr/>
        </p:nvSpPr>
        <p:spPr>
          <a:xfrm>
            <a:off x="3655426" y="1608884"/>
            <a:ext cx="7959746" cy="725805"/>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Учні с. Розселенець отримали планшети від Фундації Олени Зеленської.</a:t>
            </a:r>
            <a:endParaRPr lang="en-US" sz="1750" dirty="0"/>
          </a:p>
        </p:txBody>
      </p:sp>
      <p:pic>
        <p:nvPicPr>
          <p:cNvPr id="8" name="Рисунок 7" descr="планш благ розс.jpg"/>
          <p:cNvPicPr>
            <a:picLocks noChangeAspect="1"/>
          </p:cNvPicPr>
          <p:nvPr/>
        </p:nvPicPr>
        <p:blipFill>
          <a:blip r:embed="rId3"/>
          <a:srcRect l="4100" t="25064"/>
          <a:stretch>
            <a:fillRect/>
          </a:stretch>
        </p:blipFill>
        <p:spPr>
          <a:xfrm>
            <a:off x="5069940" y="2292767"/>
            <a:ext cx="4490522" cy="2722432"/>
          </a:xfrm>
          <a:prstGeom prst="rect">
            <a:avLst/>
          </a:prstGeom>
          <a:ln>
            <a:noFill/>
          </a:ln>
          <a:effectLst/>
        </p:spPr>
      </p:pic>
      <p:pic>
        <p:nvPicPr>
          <p:cNvPr id="9" name="Рисунок 8" descr="плнш благ розс.jpg"/>
          <p:cNvPicPr>
            <a:picLocks noChangeAspect="1"/>
          </p:cNvPicPr>
          <p:nvPr/>
        </p:nvPicPr>
        <p:blipFill>
          <a:blip r:embed="rId4"/>
          <a:srcRect t="8328" b="37106"/>
          <a:stretch>
            <a:fillRect/>
          </a:stretch>
        </p:blipFill>
        <p:spPr>
          <a:xfrm>
            <a:off x="4636347" y="5170848"/>
            <a:ext cx="5124615" cy="2722432"/>
          </a:xfrm>
          <a:prstGeom prst="rect">
            <a:avLst/>
          </a:prstGeom>
          <a:ln>
            <a:noFill/>
          </a:ln>
          <a:effectLst/>
        </p:spPr>
      </p:pic>
      <p:pic>
        <p:nvPicPr>
          <p:cNvPr id="10" name="Рисунок 9" descr="планшет.jpg"/>
          <p:cNvPicPr>
            <a:picLocks noChangeAspect="1"/>
          </p:cNvPicPr>
          <p:nvPr/>
        </p:nvPicPr>
        <p:blipFill>
          <a:blip r:embed="rId5"/>
          <a:stretch>
            <a:fillRect/>
          </a:stretch>
        </p:blipFill>
        <p:spPr>
          <a:xfrm>
            <a:off x="10237237" y="5180641"/>
            <a:ext cx="4050288" cy="2708630"/>
          </a:xfrm>
          <a:prstGeom prst="rect">
            <a:avLst/>
          </a:prstGeom>
          <a:ln>
            <a:noFill/>
          </a:ln>
          <a:effectLst/>
        </p:spPr>
      </p:pic>
      <p:pic>
        <p:nvPicPr>
          <p:cNvPr id="5122" name="Picture 2" descr="Нет описания фото.">
            <a:extLst>
              <a:ext uri="{FF2B5EF4-FFF2-40B4-BE49-F238E27FC236}">
                <a16:creationId xmlns:a16="http://schemas.microsoft.com/office/drawing/2014/main" id="{0D37124E-1356-4D54-A36D-3F14783CF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059" y="5176634"/>
            <a:ext cx="3574013" cy="27166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Нет описания фото.">
            <a:extLst>
              <a:ext uri="{FF2B5EF4-FFF2-40B4-BE49-F238E27FC236}">
                <a16:creationId xmlns:a16="http://schemas.microsoft.com/office/drawing/2014/main" id="{E9E8DF86-9038-43B0-BC62-3402786EBB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7998" y="2292767"/>
            <a:ext cx="3752586" cy="27224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Нет описания фото.">
            <a:extLst>
              <a:ext uri="{FF2B5EF4-FFF2-40B4-BE49-F238E27FC236}">
                <a16:creationId xmlns:a16="http://schemas.microsoft.com/office/drawing/2014/main" id="{AE8A1FAA-BD33-46B2-8A57-325A76982F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391" y="2334689"/>
            <a:ext cx="3574013" cy="2680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3">
            <a:extLst>
              <a:ext uri="{FF2B5EF4-FFF2-40B4-BE49-F238E27FC236}">
                <a16:creationId xmlns:a16="http://schemas.microsoft.com/office/drawing/2014/main" id="{544D430C-F9AC-401F-843C-844C9489E9CD}"/>
              </a:ext>
            </a:extLst>
          </p:cNvPr>
          <p:cNvSpPr/>
          <p:nvPr/>
        </p:nvSpPr>
        <p:spPr>
          <a:xfrm>
            <a:off x="227669" y="787003"/>
            <a:ext cx="6534843" cy="7103554"/>
          </a:xfrm>
          <a:prstGeom prst="roundRect">
            <a:avLst>
              <a:gd name="adj" fmla="val 0"/>
            </a:avLst>
          </a:prstGeom>
          <a:solidFill>
            <a:srgbClr val="EEE8DD"/>
          </a:solidFill>
          <a:ln/>
        </p:spPr>
      </p:sp>
      <p:sp>
        <p:nvSpPr>
          <p:cNvPr id="2" name="Text 0"/>
          <p:cNvSpPr/>
          <p:nvPr/>
        </p:nvSpPr>
        <p:spPr>
          <a:xfrm>
            <a:off x="2362556" y="78224"/>
            <a:ext cx="7556421" cy="1417558"/>
          </a:xfrm>
          <a:prstGeom prst="rect">
            <a:avLst/>
          </a:prstGeom>
          <a:noFill/>
          <a:ln/>
        </p:spPr>
        <p:txBody>
          <a:bodyPr wrap="square" lIns="0" tIns="0" rIns="0" bIns="0" rtlCol="0" anchor="t"/>
          <a:lstStyle/>
          <a:p>
            <a:pPr marL="0" indent="0">
              <a:lnSpc>
                <a:spcPts val="5550"/>
              </a:lnSpc>
              <a:buNone/>
            </a:pPr>
            <a:r>
              <a:rPr lang="uk-UA" sz="4450" dirty="0">
                <a:solidFill>
                  <a:srgbClr val="484237"/>
                </a:solidFill>
                <a:latin typeface="Gelasio Semi Bold" pitchFamily="34" charset="0"/>
                <a:ea typeface="Gelasio Semi Bold" pitchFamily="34" charset="-122"/>
                <a:cs typeface="Gelasio Semi Bold" pitchFamily="34" charset="-120"/>
              </a:rPr>
              <a:t>ВПО</a:t>
            </a:r>
            <a:endParaRPr lang="en-US" sz="4450" dirty="0"/>
          </a:p>
        </p:txBody>
      </p:sp>
      <p:sp>
        <p:nvSpPr>
          <p:cNvPr id="3" name="Text 5"/>
          <p:cNvSpPr/>
          <p:nvPr/>
        </p:nvSpPr>
        <p:spPr>
          <a:xfrm>
            <a:off x="7867888" y="2851785"/>
            <a:ext cx="4817507" cy="354330"/>
          </a:xfrm>
          <a:prstGeom prst="rect">
            <a:avLst/>
          </a:prstGeom>
          <a:noFill/>
          <a:ln/>
        </p:spPr>
        <p:txBody>
          <a:bodyPr wrap="none" lIns="0" tIns="0" rIns="0" bIns="0" rtlCol="0" anchor="t"/>
          <a:lstStyle/>
          <a:p>
            <a:pPr marL="0" indent="0" algn="l">
              <a:lnSpc>
                <a:spcPts val="2750"/>
              </a:lnSpc>
              <a:buNone/>
            </a:pPr>
            <a:endParaRPr lang="en-US" sz="2200" dirty="0"/>
          </a:p>
        </p:txBody>
      </p:sp>
      <p:sp>
        <p:nvSpPr>
          <p:cNvPr id="4" name="Прямоугольник 3"/>
          <p:cNvSpPr/>
          <p:nvPr/>
        </p:nvSpPr>
        <p:spPr>
          <a:xfrm>
            <a:off x="298962" y="4203591"/>
            <a:ext cx="6341202" cy="3539430"/>
          </a:xfrm>
          <a:prstGeom prst="rect">
            <a:avLst/>
          </a:prstGeom>
        </p:spPr>
        <p:txBody>
          <a:bodyPr wrap="square">
            <a:spAutoFit/>
          </a:bodyPr>
          <a:lstStyle/>
          <a:p>
            <a:r>
              <a:rPr lang="ru-RU" sz="2800" dirty="0"/>
              <a:t>В рамках проекту «</a:t>
            </a:r>
            <a:r>
              <a:rPr lang="ru-RU" sz="2800" dirty="0" err="1"/>
              <a:t>Згуртовані</a:t>
            </a:r>
            <a:r>
              <a:rPr lang="ru-RU" sz="2800" dirty="0"/>
              <a:t> </a:t>
            </a:r>
            <a:r>
              <a:rPr lang="ru-RU" sz="2800" dirty="0" err="1"/>
              <a:t>громади</a:t>
            </a:r>
            <a:r>
              <a:rPr lang="ru-RU" sz="2800" dirty="0"/>
              <a:t>» за </a:t>
            </a:r>
            <a:r>
              <a:rPr lang="ru-RU" sz="2800" dirty="0" err="1"/>
              <a:t>підтримки</a:t>
            </a:r>
            <a:r>
              <a:rPr lang="ru-RU" sz="2800" dirty="0"/>
              <a:t> </a:t>
            </a:r>
            <a:r>
              <a:rPr lang="ru-RU" sz="2800" dirty="0" err="1"/>
              <a:t>Програми</a:t>
            </a:r>
            <a:r>
              <a:rPr lang="ru-RU" sz="2800" dirty="0"/>
              <a:t> </a:t>
            </a:r>
            <a:r>
              <a:rPr lang="en-US" sz="2800" dirty="0"/>
              <a:t>USAID </a:t>
            </a:r>
            <a:r>
              <a:rPr lang="ru-RU" sz="2800" dirty="0" err="1"/>
              <a:t>з</a:t>
            </a:r>
            <a:r>
              <a:rPr lang="ru-RU" sz="2800" dirty="0"/>
              <a:t> аграрного </a:t>
            </a:r>
            <a:r>
              <a:rPr lang="ru-RU" sz="2800" dirty="0" err="1"/>
              <a:t>і</a:t>
            </a:r>
            <a:r>
              <a:rPr lang="ru-RU" sz="2800" dirty="0"/>
              <a:t> </a:t>
            </a:r>
            <a:r>
              <a:rPr lang="ru-RU" sz="2800" dirty="0" err="1"/>
              <a:t>сільського</a:t>
            </a:r>
            <a:r>
              <a:rPr lang="ru-RU" sz="2800" dirty="0"/>
              <a:t> </a:t>
            </a:r>
            <a:r>
              <a:rPr lang="ru-RU" sz="2800" dirty="0" err="1"/>
              <a:t>розвитку</a:t>
            </a:r>
            <a:r>
              <a:rPr lang="ru-RU" sz="2800" dirty="0"/>
              <a:t> (АГРО) </a:t>
            </a:r>
            <a:r>
              <a:rPr lang="ru-RU" sz="2800" dirty="0" err="1"/>
              <a:t>здійснювалась</a:t>
            </a:r>
            <a:r>
              <a:rPr lang="ru-RU" sz="2800" dirty="0"/>
              <a:t> передача </a:t>
            </a:r>
            <a:r>
              <a:rPr lang="ru-RU" sz="2800" dirty="0" err="1"/>
              <a:t>насіння</a:t>
            </a:r>
            <a:r>
              <a:rPr lang="ru-RU" sz="2800" dirty="0"/>
              <a:t> </a:t>
            </a:r>
            <a:r>
              <a:rPr lang="ru-RU" sz="2800" dirty="0" err="1"/>
              <a:t>овочевої</a:t>
            </a:r>
            <a:r>
              <a:rPr lang="ru-RU" sz="2800" dirty="0"/>
              <a:t> </a:t>
            </a:r>
            <a:r>
              <a:rPr lang="ru-RU" sz="2800" dirty="0" err="1"/>
              <a:t>групи</a:t>
            </a:r>
            <a:r>
              <a:rPr lang="ru-RU" sz="2800" dirty="0"/>
              <a:t> </a:t>
            </a:r>
            <a:r>
              <a:rPr lang="ru-RU" sz="2800" dirty="0" err="1"/>
              <a:t>від</a:t>
            </a:r>
            <a:r>
              <a:rPr lang="ru-RU" sz="2800" dirty="0"/>
              <a:t> </a:t>
            </a:r>
            <a:r>
              <a:rPr lang="ru-RU" sz="2800" dirty="0" err="1"/>
              <a:t>міжнародних</a:t>
            </a:r>
            <a:r>
              <a:rPr lang="ru-RU" sz="2800" dirty="0"/>
              <a:t> </a:t>
            </a:r>
            <a:r>
              <a:rPr lang="ru-RU" sz="2800" dirty="0" err="1"/>
              <a:t>насіннєвих</a:t>
            </a:r>
            <a:r>
              <a:rPr lang="ru-RU" sz="2800" dirty="0"/>
              <a:t> </a:t>
            </a:r>
            <a:r>
              <a:rPr lang="ru-RU" sz="2800" dirty="0" err="1"/>
              <a:t>компаній</a:t>
            </a:r>
            <a:r>
              <a:rPr lang="ru-RU" sz="2800" dirty="0"/>
              <a:t> жителям </a:t>
            </a:r>
            <a:r>
              <a:rPr lang="ru-RU" sz="2800" dirty="0" err="1"/>
              <a:t>деокупованих</a:t>
            </a:r>
            <a:r>
              <a:rPr lang="ru-RU" sz="2800" dirty="0"/>
              <a:t> </a:t>
            </a:r>
            <a:r>
              <a:rPr lang="ru-RU" sz="2800" dirty="0" err="1"/>
              <a:t>територій</a:t>
            </a:r>
            <a:r>
              <a:rPr lang="ru-RU" sz="2800" dirty="0"/>
              <a:t> та </a:t>
            </a:r>
            <a:r>
              <a:rPr lang="ru-RU" sz="2800" dirty="0" err="1"/>
              <a:t>внутрішньо</a:t>
            </a:r>
            <a:r>
              <a:rPr lang="ru-RU" sz="2800" dirty="0"/>
              <a:t> </a:t>
            </a:r>
            <a:r>
              <a:rPr lang="ru-RU" sz="2800" dirty="0" err="1"/>
              <a:t>переміщеним</a:t>
            </a:r>
            <a:r>
              <a:rPr lang="ru-RU" sz="2800" dirty="0"/>
              <a:t> особам</a:t>
            </a:r>
          </a:p>
        </p:txBody>
      </p:sp>
      <p:pic>
        <p:nvPicPr>
          <p:cNvPr id="5"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pic>
        <p:nvPicPr>
          <p:cNvPr id="6" name="Рисунок 5" descr="437516525_741810954794528_8428319330640030304_n.jpg"/>
          <p:cNvPicPr>
            <a:picLocks noChangeAspect="1"/>
          </p:cNvPicPr>
          <p:nvPr/>
        </p:nvPicPr>
        <p:blipFill>
          <a:blip r:embed="rId3"/>
          <a:stretch>
            <a:fillRect/>
          </a:stretch>
        </p:blipFill>
        <p:spPr>
          <a:xfrm>
            <a:off x="7587762" y="112568"/>
            <a:ext cx="6302965" cy="5126182"/>
          </a:xfrm>
          <a:prstGeom prst="rect">
            <a:avLst/>
          </a:prstGeom>
          <a:ln>
            <a:solidFill>
              <a:schemeClr val="bg1"/>
            </a:solidFill>
          </a:ln>
          <a:effectLst/>
        </p:spPr>
      </p:pic>
      <p:sp>
        <p:nvSpPr>
          <p:cNvPr id="8" name="Text 5"/>
          <p:cNvSpPr/>
          <p:nvPr/>
        </p:nvSpPr>
        <p:spPr>
          <a:xfrm>
            <a:off x="1323260" y="5219700"/>
            <a:ext cx="4817507" cy="354330"/>
          </a:xfrm>
          <a:prstGeom prst="rect">
            <a:avLst/>
          </a:prstGeom>
          <a:noFill/>
          <a:ln/>
        </p:spPr>
        <p:txBody>
          <a:bodyPr wrap="none" lIns="0" tIns="0" rIns="0" bIns="0" rtlCol="0" anchor="t"/>
          <a:lstStyle/>
          <a:p>
            <a:pPr marL="0" indent="0" algn="l">
              <a:lnSpc>
                <a:spcPts val="2750"/>
              </a:lnSpc>
              <a:buNone/>
            </a:pPr>
            <a:endParaRPr lang="en-US" sz="2200" dirty="0"/>
          </a:p>
        </p:txBody>
      </p:sp>
      <p:sp>
        <p:nvSpPr>
          <p:cNvPr id="9" name="Прямоугольник 8"/>
          <p:cNvSpPr/>
          <p:nvPr/>
        </p:nvSpPr>
        <p:spPr>
          <a:xfrm>
            <a:off x="298962" y="913954"/>
            <a:ext cx="6341202" cy="3108543"/>
          </a:xfrm>
          <a:prstGeom prst="rect">
            <a:avLst/>
          </a:prstGeom>
        </p:spPr>
        <p:txBody>
          <a:bodyPr wrap="square">
            <a:spAutoFit/>
          </a:bodyPr>
          <a:lstStyle/>
          <a:p>
            <a:r>
              <a:rPr lang="ru-RU" sz="2800" dirty="0" err="1"/>
              <a:t>відбулася</a:t>
            </a:r>
            <a:r>
              <a:rPr lang="ru-RU" sz="2800" dirty="0"/>
              <a:t> </a:t>
            </a:r>
            <a:r>
              <a:rPr lang="ru-RU" sz="2800" dirty="0" err="1"/>
              <a:t>зустріч</a:t>
            </a:r>
            <a:r>
              <a:rPr lang="ru-RU" sz="2800" dirty="0"/>
              <a:t> ВПО </a:t>
            </a:r>
            <a:r>
              <a:rPr lang="ru-RU" sz="2800" dirty="0" err="1"/>
              <a:t>з</a:t>
            </a:r>
            <a:r>
              <a:rPr lang="ru-RU" sz="2800" dirty="0"/>
              <a:t> </a:t>
            </a:r>
            <a:r>
              <a:rPr lang="ru-RU" sz="2800" dirty="0" err="1"/>
              <a:t>представниками</a:t>
            </a:r>
            <a:r>
              <a:rPr lang="ru-RU" sz="2800" dirty="0"/>
              <a:t> </a:t>
            </a:r>
            <a:r>
              <a:rPr lang="ru-RU" sz="2800" dirty="0" err="1"/>
              <a:t>Міжнародного</a:t>
            </a:r>
            <a:r>
              <a:rPr lang="ru-RU" sz="2800" dirty="0"/>
              <a:t> </a:t>
            </a:r>
            <a:r>
              <a:rPr lang="ru-RU" sz="2800" dirty="0" err="1"/>
              <a:t>Комітету</a:t>
            </a:r>
            <a:r>
              <a:rPr lang="ru-RU" sz="2800" dirty="0"/>
              <a:t> </a:t>
            </a:r>
            <a:r>
              <a:rPr lang="ru-RU" sz="2800" dirty="0" err="1"/>
              <a:t>Порятунку</a:t>
            </a:r>
            <a:r>
              <a:rPr lang="ru-RU" sz="2800" dirty="0"/>
              <a:t> – IRC. Обговорили </a:t>
            </a:r>
            <a:r>
              <a:rPr lang="ru-RU" sz="2800" dirty="0" err="1"/>
              <a:t>стосовно</a:t>
            </a:r>
            <a:r>
              <a:rPr lang="ru-RU" sz="2800" dirty="0"/>
              <a:t> </a:t>
            </a:r>
            <a:r>
              <a:rPr lang="ru-RU" sz="2800" dirty="0" err="1"/>
              <a:t>надання</a:t>
            </a:r>
            <a:r>
              <a:rPr lang="ru-RU" sz="2800" dirty="0"/>
              <a:t> </a:t>
            </a:r>
            <a:r>
              <a:rPr lang="ru-RU" sz="2800" dirty="0" err="1"/>
              <a:t>юридичної</a:t>
            </a:r>
            <a:r>
              <a:rPr lang="ru-RU" sz="2800" dirty="0"/>
              <a:t> та </a:t>
            </a:r>
            <a:r>
              <a:rPr lang="ru-RU" sz="2800" dirty="0" err="1"/>
              <a:t>психологічної</a:t>
            </a:r>
            <a:r>
              <a:rPr lang="ru-RU" sz="2800" dirty="0"/>
              <a:t> </a:t>
            </a:r>
            <a:r>
              <a:rPr lang="ru-RU" sz="2800" dirty="0" err="1"/>
              <a:t>допомоги</a:t>
            </a:r>
            <a:r>
              <a:rPr lang="ru-RU" sz="2800" dirty="0"/>
              <a:t>. </a:t>
            </a:r>
            <a:r>
              <a:rPr lang="ru-RU" sz="2800" dirty="0" err="1"/>
              <a:t>Під</a:t>
            </a:r>
            <a:r>
              <a:rPr lang="ru-RU" sz="2800" dirty="0"/>
              <a:t> час </a:t>
            </a:r>
            <a:r>
              <a:rPr lang="ru-RU" sz="2800" dirty="0" err="1"/>
              <a:t>зустрічі</a:t>
            </a:r>
            <a:r>
              <a:rPr lang="ru-RU" sz="2800" dirty="0"/>
              <a:t> </a:t>
            </a:r>
            <a:r>
              <a:rPr lang="ru-RU" sz="2800" dirty="0" err="1"/>
              <a:t>було</a:t>
            </a:r>
            <a:r>
              <a:rPr lang="ru-RU" sz="2800" dirty="0"/>
              <a:t> видано </a:t>
            </a:r>
            <a:r>
              <a:rPr lang="ru-RU" sz="2800" dirty="0" err="1"/>
              <a:t>гігієнічні</a:t>
            </a:r>
            <a:r>
              <a:rPr lang="ru-RU" sz="2800" dirty="0"/>
              <a:t> </a:t>
            </a:r>
            <a:r>
              <a:rPr lang="ru-RU" sz="2800" dirty="0" err="1"/>
              <a:t>пакунки</a:t>
            </a:r>
            <a:r>
              <a:rPr lang="ru-RU" sz="2800" dirty="0"/>
              <a:t> для </a:t>
            </a:r>
            <a:r>
              <a:rPr lang="ru-RU" sz="2800" dirty="0" err="1"/>
              <a:t>підтримки</a:t>
            </a:r>
            <a:r>
              <a:rPr lang="ru-RU" sz="2800" dirty="0"/>
              <a:t> </a:t>
            </a:r>
            <a:r>
              <a:rPr lang="ru-RU" sz="2800" dirty="0" err="1"/>
              <a:t>забезпечення</a:t>
            </a:r>
            <a:r>
              <a:rPr lang="ru-RU" sz="2800" dirty="0"/>
              <a:t> </a:t>
            </a:r>
            <a:r>
              <a:rPr lang="ru-RU" sz="2800" dirty="0" err="1"/>
              <a:t>вразливих</a:t>
            </a:r>
            <a:r>
              <a:rPr lang="ru-RU" sz="2800" dirty="0"/>
              <a:t> </a:t>
            </a:r>
            <a:r>
              <a:rPr lang="ru-RU" sz="2800" dirty="0" err="1"/>
              <a:t>верств</a:t>
            </a:r>
            <a:r>
              <a:rPr lang="ru-RU" sz="2800" dirty="0"/>
              <a:t> </a:t>
            </a:r>
            <a:r>
              <a:rPr lang="ru-RU" sz="2800" dirty="0" err="1"/>
              <a:t>населення</a:t>
            </a:r>
            <a:r>
              <a:rPr lang="ru-RU" sz="2800" dirty="0"/>
              <a:t>.</a:t>
            </a:r>
          </a:p>
        </p:txBody>
      </p:sp>
      <p:pic>
        <p:nvPicPr>
          <p:cNvPr id="10" name="Рисунок 9" descr="photo_2024-10-24_22-28-03.jpg"/>
          <p:cNvPicPr>
            <a:picLocks noChangeAspect="1"/>
          </p:cNvPicPr>
          <p:nvPr/>
        </p:nvPicPr>
        <p:blipFill>
          <a:blip r:embed="rId4"/>
          <a:srcRect t="26620" b="18287"/>
          <a:stretch>
            <a:fillRect/>
          </a:stretch>
        </p:blipFill>
        <p:spPr>
          <a:xfrm>
            <a:off x="7587763" y="5408467"/>
            <a:ext cx="6302965" cy="2604350"/>
          </a:xfrm>
          <a:prstGeom prst="rect">
            <a:avLst/>
          </a:prstGeom>
          <a:ln>
            <a:noFill/>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
            <a:extLst>
              <a:ext uri="{FF2B5EF4-FFF2-40B4-BE49-F238E27FC236}">
                <a16:creationId xmlns:a16="http://schemas.microsoft.com/office/drawing/2014/main" id="{ACF48473-2480-423F-A755-A8C3FE7605F9}"/>
              </a:ext>
            </a:extLst>
          </p:cNvPr>
          <p:cNvSpPr/>
          <p:nvPr/>
        </p:nvSpPr>
        <p:spPr>
          <a:xfrm>
            <a:off x="479352" y="159172"/>
            <a:ext cx="13671696" cy="1313943"/>
          </a:xfrm>
          <a:prstGeom prst="roundRect">
            <a:avLst>
              <a:gd name="adj" fmla="val 0"/>
            </a:avLst>
          </a:prstGeom>
          <a:solidFill>
            <a:srgbClr val="EEE8DD"/>
          </a:solidFill>
          <a:ln/>
        </p:spPr>
      </p:sp>
      <p:sp>
        <p:nvSpPr>
          <p:cNvPr id="3" name="Text 0"/>
          <p:cNvSpPr/>
          <p:nvPr/>
        </p:nvSpPr>
        <p:spPr>
          <a:xfrm>
            <a:off x="1609745" y="0"/>
            <a:ext cx="11410910" cy="4252674"/>
          </a:xfrm>
          <a:prstGeom prst="rect">
            <a:avLst/>
          </a:prstGeom>
          <a:noFill/>
          <a:ln/>
        </p:spPr>
        <p:txBody>
          <a:bodyPr wrap="square" lIns="0" tIns="0" rIns="0" bIns="0" rtlCol="0" anchor="t"/>
          <a:lstStyle/>
          <a:p>
            <a:pPr marL="0" indent="0" algn="ctr">
              <a:lnSpc>
                <a:spcPts val="5550"/>
              </a:lnSpc>
              <a:buNone/>
            </a:pPr>
            <a:r>
              <a:rPr lang="uk-UA" sz="3200" dirty="0">
                <a:solidFill>
                  <a:srgbClr val="484237"/>
                </a:solidFill>
                <a:latin typeface="Gelasio Semi Bold" pitchFamily="34" charset="0"/>
                <a:ea typeface="Gelasio Semi Bold" pitchFamily="34" charset="-122"/>
                <a:cs typeface="Gelasio Semi Bold" pitchFamily="34" charset="-120"/>
              </a:rPr>
              <a:t>В</a:t>
            </a:r>
            <a:r>
              <a:rPr lang="en-US" sz="3200" dirty="0" err="1">
                <a:solidFill>
                  <a:srgbClr val="484237"/>
                </a:solidFill>
                <a:latin typeface="Gelasio Semi Bold" pitchFamily="34" charset="0"/>
                <a:ea typeface="Gelasio Semi Bold" pitchFamily="34" charset="-122"/>
                <a:cs typeface="Gelasio Semi Bold" pitchFamily="34" charset="-120"/>
              </a:rPr>
              <a:t>ідділ</a:t>
            </a:r>
            <a:r>
              <a:rPr lang="en-US" sz="3200" dirty="0">
                <a:solidFill>
                  <a:srgbClr val="484237"/>
                </a:solidFill>
                <a:latin typeface="Gelasio Semi Bold" pitchFamily="34" charset="0"/>
                <a:ea typeface="Gelasio Semi Bold" pitchFamily="34" charset="-122"/>
                <a:cs typeface="Gelasio Semi Bold" pitchFamily="34" charset="-120"/>
              </a:rPr>
              <a:t> охорони здоров’я та соціального захисту населення Великодальницької сільської ради</a:t>
            </a:r>
            <a:endParaRPr lang="en-US" sz="3200" dirty="0"/>
          </a:p>
        </p:txBody>
      </p:sp>
      <p:sp>
        <p:nvSpPr>
          <p:cNvPr id="5" name="Text 2"/>
          <p:cNvSpPr/>
          <p:nvPr/>
        </p:nvSpPr>
        <p:spPr>
          <a:xfrm>
            <a:off x="6401395" y="5442257"/>
            <a:ext cx="120491"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Gelasio Medium" pitchFamily="34" charset="0"/>
                <a:ea typeface="Gelasio Medium" pitchFamily="34" charset="-122"/>
                <a:cs typeface="Gelasio Medium" pitchFamily="34" charset="-120"/>
              </a:rPr>
              <a:t>дт</a:t>
            </a:r>
            <a:endParaRPr lang="en-US" sz="750" dirty="0"/>
          </a:p>
        </p:txBody>
      </p:sp>
      <p:pic>
        <p:nvPicPr>
          <p:cNvPr id="7"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
        <p:nvSpPr>
          <p:cNvPr id="6" name="Text 0">
            <a:extLst>
              <a:ext uri="{FF2B5EF4-FFF2-40B4-BE49-F238E27FC236}">
                <a16:creationId xmlns:a16="http://schemas.microsoft.com/office/drawing/2014/main" id="{B79CAD59-BEE1-4AB0-9A68-45604B2D8A41}"/>
              </a:ext>
            </a:extLst>
          </p:cNvPr>
          <p:cNvSpPr/>
          <p:nvPr/>
        </p:nvSpPr>
        <p:spPr>
          <a:xfrm>
            <a:off x="431711" y="1585545"/>
            <a:ext cx="8884206" cy="708779"/>
          </a:xfrm>
          <a:prstGeom prst="rect">
            <a:avLst/>
          </a:prstGeom>
          <a:noFill/>
          <a:ln/>
        </p:spPr>
        <p:txBody>
          <a:bodyPr wrap="none" lIns="0" tIns="0" rIns="0" bIns="0" rtlCol="0" anchor="t"/>
          <a:lstStyle/>
          <a:p>
            <a:pPr marL="0" indent="0">
              <a:lnSpc>
                <a:spcPts val="5550"/>
              </a:lnSpc>
              <a:buNone/>
            </a:pPr>
            <a:r>
              <a:rPr lang="en-US" sz="3200" dirty="0">
                <a:solidFill>
                  <a:srgbClr val="484237"/>
                </a:solidFill>
                <a:latin typeface="Gelasio Semi Bold" pitchFamily="34" charset="0"/>
                <a:ea typeface="Gelasio Semi Bold" pitchFamily="34" charset="-122"/>
                <a:cs typeface="Gelasio Semi Bold" pitchFamily="34" charset="-120"/>
              </a:rPr>
              <a:t>Соціальна підтримка населення</a:t>
            </a:r>
            <a:endParaRPr lang="en-US" sz="3200" dirty="0"/>
          </a:p>
        </p:txBody>
      </p:sp>
      <p:sp>
        <p:nvSpPr>
          <p:cNvPr id="9" name="Text 1">
            <a:extLst>
              <a:ext uri="{FF2B5EF4-FFF2-40B4-BE49-F238E27FC236}">
                <a16:creationId xmlns:a16="http://schemas.microsoft.com/office/drawing/2014/main" id="{446FB2A9-606D-47C5-92B1-CF7545C6A233}"/>
              </a:ext>
            </a:extLst>
          </p:cNvPr>
          <p:cNvSpPr/>
          <p:nvPr/>
        </p:nvSpPr>
        <p:spPr>
          <a:xfrm>
            <a:off x="431711" y="2378639"/>
            <a:ext cx="3261003" cy="354330"/>
          </a:xfrm>
          <a:prstGeom prst="rect">
            <a:avLst/>
          </a:prstGeom>
          <a:noFill/>
          <a:ln/>
        </p:spPr>
        <p:txBody>
          <a:bodyPr wrap="none" lIns="0" tIns="0" rIns="0" bIns="0" rtlCol="0" anchor="t"/>
          <a:lstStyle/>
          <a:p>
            <a:pPr marL="0" indent="0">
              <a:lnSpc>
                <a:spcPts val="2750"/>
              </a:lnSpc>
              <a:buNone/>
            </a:pPr>
            <a:r>
              <a:rPr lang="en-US" sz="2200" dirty="0">
                <a:solidFill>
                  <a:srgbClr val="484237"/>
                </a:solidFill>
                <a:latin typeface="Gelasio Semi Bold" pitchFamily="34" charset="0"/>
                <a:ea typeface="Gelasio Semi Bold" pitchFamily="34" charset="-122"/>
                <a:cs typeface="Gelasio Semi Bold" pitchFamily="34" charset="-120"/>
              </a:rPr>
              <a:t>Компенсаційні виплати</a:t>
            </a:r>
            <a:endParaRPr lang="en-US" sz="2200" dirty="0"/>
          </a:p>
        </p:txBody>
      </p:sp>
      <p:sp>
        <p:nvSpPr>
          <p:cNvPr id="10" name="Text 2">
            <a:extLst>
              <a:ext uri="{FF2B5EF4-FFF2-40B4-BE49-F238E27FC236}">
                <a16:creationId xmlns:a16="http://schemas.microsoft.com/office/drawing/2014/main" id="{61C9BD7B-0CCD-4AB8-A2B3-71A710787C1B}"/>
              </a:ext>
            </a:extLst>
          </p:cNvPr>
          <p:cNvSpPr/>
          <p:nvPr/>
        </p:nvSpPr>
        <p:spPr>
          <a:xfrm>
            <a:off x="431712" y="2959783"/>
            <a:ext cx="4673688"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165 заяв щодо компенсаційних виплат власникам житла, які надали прихисток ВПО.</a:t>
            </a:r>
            <a:endParaRPr lang="en-US" sz="1750" dirty="0"/>
          </a:p>
        </p:txBody>
      </p:sp>
      <p:sp>
        <p:nvSpPr>
          <p:cNvPr id="11" name="Text 3">
            <a:extLst>
              <a:ext uri="{FF2B5EF4-FFF2-40B4-BE49-F238E27FC236}">
                <a16:creationId xmlns:a16="http://schemas.microsoft.com/office/drawing/2014/main" id="{D423194A-34BF-48B8-AAF7-A70DB34C1C8B}"/>
              </a:ext>
            </a:extLst>
          </p:cNvPr>
          <p:cNvSpPr/>
          <p:nvPr/>
        </p:nvSpPr>
        <p:spPr>
          <a:xfrm>
            <a:off x="431711" y="3910448"/>
            <a:ext cx="3946208" cy="354330"/>
          </a:xfrm>
          <a:prstGeom prst="rect">
            <a:avLst/>
          </a:prstGeom>
          <a:noFill/>
          <a:ln/>
        </p:spPr>
        <p:txBody>
          <a:bodyPr wrap="none" lIns="0" tIns="0" rIns="0" bIns="0" rtlCol="0" anchor="t"/>
          <a:lstStyle/>
          <a:p>
            <a:pPr marL="0" indent="0">
              <a:lnSpc>
                <a:spcPts val="2750"/>
              </a:lnSpc>
              <a:buNone/>
            </a:pPr>
            <a:r>
              <a:rPr lang="en-US" sz="2200" dirty="0">
                <a:solidFill>
                  <a:srgbClr val="484237"/>
                </a:solidFill>
                <a:latin typeface="Gelasio Semi Bold" pitchFamily="34" charset="0"/>
                <a:ea typeface="Gelasio Semi Bold" pitchFamily="34" charset="-122"/>
                <a:cs typeface="Gelasio Semi Bold" pitchFamily="34" charset="-120"/>
              </a:rPr>
              <a:t>Програма «Милосердя в дії»</a:t>
            </a:r>
            <a:endParaRPr lang="en-US" sz="2200" dirty="0"/>
          </a:p>
        </p:txBody>
      </p:sp>
      <p:sp>
        <p:nvSpPr>
          <p:cNvPr id="12" name="Text 4">
            <a:extLst>
              <a:ext uri="{FF2B5EF4-FFF2-40B4-BE49-F238E27FC236}">
                <a16:creationId xmlns:a16="http://schemas.microsoft.com/office/drawing/2014/main" id="{79851CF9-D6A4-4543-B607-0A21A5F2DFB6}"/>
              </a:ext>
            </a:extLst>
          </p:cNvPr>
          <p:cNvSpPr/>
          <p:nvPr/>
        </p:nvSpPr>
        <p:spPr>
          <a:xfrm>
            <a:off x="431711" y="4491592"/>
            <a:ext cx="4406989"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Забезпечено виплати 16 ВПО, 124 пенсіонерам, 57 особам з інвалідністю.</a:t>
            </a:r>
            <a:endParaRPr lang="en-US" sz="1750" dirty="0"/>
          </a:p>
        </p:txBody>
      </p:sp>
      <p:pic>
        <p:nvPicPr>
          <p:cNvPr id="13" name="Рисунок 12" descr="photo_2025-02-03_15-27-24.jpg">
            <a:extLst>
              <a:ext uri="{FF2B5EF4-FFF2-40B4-BE49-F238E27FC236}">
                <a16:creationId xmlns:a16="http://schemas.microsoft.com/office/drawing/2014/main" id="{180BC60C-8327-4653-B68C-75B7A6239CA2}"/>
              </a:ext>
            </a:extLst>
          </p:cNvPr>
          <p:cNvPicPr>
            <a:picLocks noChangeAspect="1"/>
          </p:cNvPicPr>
          <p:nvPr/>
        </p:nvPicPr>
        <p:blipFill>
          <a:blip r:embed="rId3"/>
          <a:stretch>
            <a:fillRect/>
          </a:stretch>
        </p:blipFill>
        <p:spPr>
          <a:xfrm>
            <a:off x="10094801" y="1699849"/>
            <a:ext cx="3260378" cy="3301648"/>
          </a:xfrm>
          <a:prstGeom prst="roundRect">
            <a:avLst>
              <a:gd name="adj" fmla="val 0"/>
            </a:avLst>
          </a:prstGeom>
          <a:solidFill>
            <a:srgbClr val="FFFFFF">
              <a:shade val="85000"/>
            </a:srgbClr>
          </a:solidFill>
          <a:ln>
            <a:noFill/>
          </a:ln>
          <a:effectLst/>
        </p:spPr>
      </p:pic>
      <p:pic>
        <p:nvPicPr>
          <p:cNvPr id="14" name="Рисунок 13" descr="photo_2025-02-03_15-27-21.jpg">
            <a:extLst>
              <a:ext uri="{FF2B5EF4-FFF2-40B4-BE49-F238E27FC236}">
                <a16:creationId xmlns:a16="http://schemas.microsoft.com/office/drawing/2014/main" id="{54F11018-6FD8-4AB8-955E-700E79834500}"/>
              </a:ext>
            </a:extLst>
          </p:cNvPr>
          <p:cNvPicPr>
            <a:picLocks noChangeAspect="1"/>
          </p:cNvPicPr>
          <p:nvPr/>
        </p:nvPicPr>
        <p:blipFill>
          <a:blip r:embed="rId4"/>
          <a:srcRect t="14486" b="7776"/>
          <a:stretch>
            <a:fillRect/>
          </a:stretch>
        </p:blipFill>
        <p:spPr>
          <a:xfrm>
            <a:off x="4883563" y="5348165"/>
            <a:ext cx="4863274" cy="2531223"/>
          </a:xfrm>
          <a:prstGeom prst="rect">
            <a:avLst/>
          </a:prstGeom>
          <a:ln>
            <a:noFill/>
          </a:ln>
          <a:effectLst/>
        </p:spPr>
      </p:pic>
      <p:pic>
        <p:nvPicPr>
          <p:cNvPr id="16" name="Рисунок 15" descr="photo_2025-02-03_15-27-26.jpg">
            <a:extLst>
              <a:ext uri="{FF2B5EF4-FFF2-40B4-BE49-F238E27FC236}">
                <a16:creationId xmlns:a16="http://schemas.microsoft.com/office/drawing/2014/main" id="{AA542E46-6168-4465-ABFA-50744243877D}"/>
              </a:ext>
            </a:extLst>
          </p:cNvPr>
          <p:cNvPicPr>
            <a:picLocks noChangeAspect="1"/>
          </p:cNvPicPr>
          <p:nvPr/>
        </p:nvPicPr>
        <p:blipFill>
          <a:blip r:embed="rId5"/>
          <a:srcRect l="15155" t="22354" b="3199"/>
          <a:stretch>
            <a:fillRect/>
          </a:stretch>
        </p:blipFill>
        <p:spPr>
          <a:xfrm>
            <a:off x="717733" y="5317370"/>
            <a:ext cx="3586777" cy="2562018"/>
          </a:xfrm>
          <a:prstGeom prst="rect">
            <a:avLst/>
          </a:prstGeom>
          <a:ln>
            <a:noFill/>
          </a:ln>
          <a:effectLst/>
        </p:spPr>
      </p:pic>
      <p:pic>
        <p:nvPicPr>
          <p:cNvPr id="17" name="Рисунок 16" descr="photo_2025-02-03_15-27-40.jpg">
            <a:extLst>
              <a:ext uri="{FF2B5EF4-FFF2-40B4-BE49-F238E27FC236}">
                <a16:creationId xmlns:a16="http://schemas.microsoft.com/office/drawing/2014/main" id="{C0FD0152-0C8B-4192-A60A-B11159608F18}"/>
              </a:ext>
            </a:extLst>
          </p:cNvPr>
          <p:cNvPicPr>
            <a:picLocks noChangeAspect="1"/>
          </p:cNvPicPr>
          <p:nvPr/>
        </p:nvPicPr>
        <p:blipFill>
          <a:blip r:embed="rId6"/>
          <a:srcRect t="20261" b="29881"/>
          <a:stretch>
            <a:fillRect/>
          </a:stretch>
        </p:blipFill>
        <p:spPr>
          <a:xfrm>
            <a:off x="10094800" y="5317370"/>
            <a:ext cx="3817867" cy="2562017"/>
          </a:xfrm>
          <a:prstGeom prst="rect">
            <a:avLst/>
          </a:prstGeom>
          <a:ln>
            <a:noFill/>
          </a:ln>
          <a:effectLst/>
        </p:spPr>
      </p:pic>
      <p:pic>
        <p:nvPicPr>
          <p:cNvPr id="4" name="Рисунок 3">
            <a:extLst>
              <a:ext uri="{FF2B5EF4-FFF2-40B4-BE49-F238E27FC236}">
                <a16:creationId xmlns:a16="http://schemas.microsoft.com/office/drawing/2014/main" id="{9C427959-5397-490F-9726-6004124E053A}"/>
              </a:ext>
            </a:extLst>
          </p:cNvPr>
          <p:cNvPicPr>
            <a:picLocks noChangeAspect="1"/>
          </p:cNvPicPr>
          <p:nvPr/>
        </p:nvPicPr>
        <p:blipFill>
          <a:blip r:embed="rId7"/>
          <a:stretch>
            <a:fillRect/>
          </a:stretch>
        </p:blipFill>
        <p:spPr>
          <a:xfrm>
            <a:off x="7268022" y="1699849"/>
            <a:ext cx="2478815" cy="33016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
            <a:extLst>
              <a:ext uri="{FF2B5EF4-FFF2-40B4-BE49-F238E27FC236}">
                <a16:creationId xmlns:a16="http://schemas.microsoft.com/office/drawing/2014/main" id="{34B5BA7A-2254-426C-B3F6-CDCB604B9CB3}"/>
              </a:ext>
            </a:extLst>
          </p:cNvPr>
          <p:cNvSpPr/>
          <p:nvPr/>
        </p:nvSpPr>
        <p:spPr>
          <a:xfrm>
            <a:off x="8139232" y="6383536"/>
            <a:ext cx="6491168" cy="1846064"/>
          </a:xfrm>
          <a:prstGeom prst="roundRect">
            <a:avLst>
              <a:gd name="adj" fmla="val 1674"/>
            </a:avLst>
          </a:prstGeom>
          <a:solidFill>
            <a:srgbClr val="F9F6F0"/>
          </a:solidFill>
          <a:ln/>
        </p:spPr>
      </p:sp>
      <p:sp>
        <p:nvSpPr>
          <p:cNvPr id="12" name="Shape 1">
            <a:extLst>
              <a:ext uri="{FF2B5EF4-FFF2-40B4-BE49-F238E27FC236}">
                <a16:creationId xmlns:a16="http://schemas.microsoft.com/office/drawing/2014/main" id="{968AF15F-622E-48FB-9EB3-A031E179FA86}"/>
              </a:ext>
            </a:extLst>
          </p:cNvPr>
          <p:cNvSpPr/>
          <p:nvPr/>
        </p:nvSpPr>
        <p:spPr>
          <a:xfrm>
            <a:off x="83431" y="2060569"/>
            <a:ext cx="7467600" cy="4246960"/>
          </a:xfrm>
          <a:prstGeom prst="roundRect">
            <a:avLst>
              <a:gd name="adj" fmla="val 1674"/>
            </a:avLst>
          </a:prstGeom>
          <a:solidFill>
            <a:srgbClr val="EEE8DD"/>
          </a:solidFill>
          <a:ln/>
        </p:spPr>
      </p:sp>
      <p:sp>
        <p:nvSpPr>
          <p:cNvPr id="2" name="Text 0"/>
          <p:cNvSpPr/>
          <p:nvPr/>
        </p:nvSpPr>
        <p:spPr>
          <a:xfrm>
            <a:off x="923447" y="982861"/>
            <a:ext cx="5797987"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Фінансові показники</a:t>
            </a:r>
            <a:endParaRPr lang="en-US" sz="4450" dirty="0"/>
          </a:p>
        </p:txBody>
      </p:sp>
      <p:pic>
        <p:nvPicPr>
          <p:cNvPr id="3074" name="Диаграмма 1">
            <a:extLst>
              <a:ext uri="{FF2B5EF4-FFF2-40B4-BE49-F238E27FC236}">
                <a16:creationId xmlns:a16="http://schemas.microsoft.com/office/drawing/2014/main" id="{0DE65A5A-F9FD-4B9B-A5BB-43115E87586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4462" y="1177230"/>
            <a:ext cx="6759527" cy="587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3CE2775-403D-44F7-B4FA-A64D3D3C63E3}"/>
              </a:ext>
            </a:extLst>
          </p:cNvPr>
          <p:cNvSpPr txBox="1"/>
          <p:nvPr/>
        </p:nvSpPr>
        <p:spPr>
          <a:xfrm>
            <a:off x="0" y="2268140"/>
            <a:ext cx="7634462" cy="3831818"/>
          </a:xfrm>
          <a:prstGeom prst="rect">
            <a:avLst/>
          </a:prstGeom>
          <a:noFill/>
        </p:spPr>
        <p:txBody>
          <a:bodyPr wrap="none" rtlCol="0">
            <a:spAutoFit/>
          </a:bodyPr>
          <a:lstStyle/>
          <a:p>
            <a:pPr indent="450000"/>
            <a:r>
              <a:rPr lang="uk-UA" sz="2500" dirty="0">
                <a:latin typeface="Times New Roman" panose="02020603050405020304" pitchFamily="18" charset="0"/>
                <a:ea typeface="Times New Roman" panose="02020603050405020304" pitchFamily="18" charset="0"/>
              </a:rPr>
              <a:t>Д</a:t>
            </a:r>
            <a:r>
              <a:rPr lang="uk-UA" sz="2500" dirty="0">
                <a:effectLst/>
                <a:latin typeface="Times New Roman" panose="02020603050405020304" pitchFamily="18" charset="0"/>
                <a:ea typeface="Times New Roman" panose="02020603050405020304" pitchFamily="18" charset="0"/>
              </a:rPr>
              <a:t>оходи загального фонду у 2024 році </a:t>
            </a:r>
          </a:p>
          <a:p>
            <a:pPr indent="450000"/>
            <a:r>
              <a:rPr lang="uk-UA" sz="2500" dirty="0">
                <a:effectLst/>
                <a:latin typeface="Times New Roman" panose="02020603050405020304" pitchFamily="18" charset="0"/>
                <a:ea typeface="Times New Roman" panose="02020603050405020304" pitchFamily="18" charset="0"/>
              </a:rPr>
              <a:t>надійшли в сумі 134,4 </a:t>
            </a:r>
            <a:r>
              <a:rPr lang="uk-UA" sz="2500" dirty="0" err="1">
                <a:effectLst/>
                <a:latin typeface="Times New Roman" panose="02020603050405020304" pitchFamily="18" charset="0"/>
                <a:ea typeface="Times New Roman" panose="02020603050405020304" pitchFamily="18" charset="0"/>
              </a:rPr>
              <a:t>млн.грн</a:t>
            </a:r>
            <a:r>
              <a:rPr lang="uk-UA" sz="2500" dirty="0">
                <a:effectLst/>
                <a:latin typeface="Times New Roman" panose="02020603050405020304" pitchFamily="18" charset="0"/>
                <a:ea typeface="Times New Roman" panose="02020603050405020304" pitchFamily="18" charset="0"/>
              </a:rPr>
              <a:t>:</a:t>
            </a:r>
          </a:p>
          <a:p>
            <a:pPr indent="450000"/>
            <a:endParaRPr lang="uk-UA" sz="2500" dirty="0">
              <a:effectLst/>
              <a:latin typeface="Times New Roman" panose="02020603050405020304" pitchFamily="18" charset="0"/>
              <a:ea typeface="Times New Roman" panose="02020603050405020304" pitchFamily="18" charset="0"/>
            </a:endParaRPr>
          </a:p>
          <a:p>
            <a:pPr indent="450000"/>
            <a:r>
              <a:rPr lang="uk-UA" sz="2500" dirty="0">
                <a:effectLst/>
                <a:latin typeface="Times New Roman" panose="02020603050405020304" pitchFamily="18" charset="0"/>
                <a:ea typeface="Times New Roman" panose="02020603050405020304" pitchFamily="18" charset="0"/>
              </a:rPr>
              <a:t>- власні доходи 67,2 </a:t>
            </a:r>
            <a:r>
              <a:rPr lang="uk-UA" sz="2500" dirty="0" err="1">
                <a:effectLst/>
                <a:latin typeface="Times New Roman" panose="02020603050405020304" pitchFamily="18" charset="0"/>
                <a:ea typeface="Times New Roman" panose="02020603050405020304" pitchFamily="18" charset="0"/>
              </a:rPr>
              <a:t>млн.грн</a:t>
            </a:r>
            <a:r>
              <a:rPr lang="uk-UA" sz="2500" dirty="0">
                <a:effectLst/>
                <a:latin typeface="Times New Roman" panose="02020603050405020304" pitchFamily="18" charset="0"/>
                <a:ea typeface="Times New Roman" panose="02020603050405020304" pitchFamily="18" charset="0"/>
              </a:rPr>
              <a:t> (107,7%)</a:t>
            </a:r>
          </a:p>
          <a:p>
            <a:pPr indent="450000"/>
            <a:endParaRPr lang="uk-UA" sz="2500" dirty="0">
              <a:effectLst/>
              <a:latin typeface="Times New Roman" panose="02020603050405020304" pitchFamily="18" charset="0"/>
              <a:ea typeface="Times New Roman" panose="02020603050405020304" pitchFamily="18" charset="0"/>
            </a:endParaRPr>
          </a:p>
          <a:p>
            <a:pPr indent="450000"/>
            <a:r>
              <a:rPr lang="uk-UA" sz="2500" dirty="0">
                <a:effectLst/>
                <a:latin typeface="Times New Roman" panose="02020603050405020304" pitchFamily="18" charset="0"/>
                <a:ea typeface="Times New Roman" panose="02020603050405020304" pitchFamily="18" charset="0"/>
              </a:rPr>
              <a:t>- міжбюджетні трансферти – 67,3 </a:t>
            </a:r>
            <a:r>
              <a:rPr lang="uk-UA" sz="2500" dirty="0" err="1">
                <a:effectLst/>
                <a:latin typeface="Times New Roman" panose="02020603050405020304" pitchFamily="18" charset="0"/>
                <a:ea typeface="Times New Roman" panose="02020603050405020304" pitchFamily="18" charset="0"/>
              </a:rPr>
              <a:t>млн.грн</a:t>
            </a:r>
            <a:r>
              <a:rPr lang="uk-UA" sz="2500" dirty="0">
                <a:effectLst/>
                <a:latin typeface="Times New Roman" panose="02020603050405020304" pitchFamily="18" charset="0"/>
                <a:ea typeface="Times New Roman" panose="02020603050405020304" pitchFamily="18" charset="0"/>
              </a:rPr>
              <a:t>. (98,5%).</a:t>
            </a:r>
          </a:p>
          <a:p>
            <a:pPr indent="450000"/>
            <a:endParaRPr lang="uk-UA" sz="2500" dirty="0">
              <a:effectLst/>
              <a:latin typeface="Times New Roman" panose="02020603050405020304" pitchFamily="18" charset="0"/>
              <a:ea typeface="Times New Roman" panose="02020603050405020304" pitchFamily="18" charset="0"/>
            </a:endParaRPr>
          </a:p>
          <a:p>
            <a:pPr indent="450000"/>
            <a:r>
              <a:rPr lang="uk-UA" sz="2500" dirty="0">
                <a:effectLst/>
                <a:latin typeface="Times New Roman" panose="02020603050405020304" pitchFamily="18" charset="0"/>
                <a:ea typeface="Times New Roman" panose="02020603050405020304" pitchFamily="18" charset="0"/>
              </a:rPr>
              <a:t>доходи спеціального фонду </a:t>
            </a:r>
          </a:p>
          <a:p>
            <a:pPr indent="450000"/>
            <a:r>
              <a:rPr lang="uk-UA" sz="2500" dirty="0">
                <a:effectLst/>
                <a:latin typeface="Times New Roman" panose="02020603050405020304" pitchFamily="18" charset="0"/>
                <a:ea typeface="Times New Roman" panose="02020603050405020304" pitchFamily="18" charset="0"/>
              </a:rPr>
              <a:t>надійшли у сумі 16,3 </a:t>
            </a:r>
            <a:r>
              <a:rPr lang="uk-UA" sz="2500" dirty="0" err="1">
                <a:effectLst/>
                <a:latin typeface="Times New Roman" panose="02020603050405020304" pitchFamily="18" charset="0"/>
                <a:ea typeface="Times New Roman" panose="02020603050405020304" pitchFamily="18" charset="0"/>
              </a:rPr>
              <a:t>млн.грн</a:t>
            </a:r>
            <a:endParaRPr lang="uk-UA" sz="2500" dirty="0">
              <a:effectLst/>
              <a:latin typeface="Times New Roman" panose="02020603050405020304" pitchFamily="18" charset="0"/>
              <a:ea typeface="Times New Roman" panose="02020603050405020304" pitchFamily="18" charset="0"/>
            </a:endParaRPr>
          </a:p>
          <a:p>
            <a:endParaRPr lang="uk-U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3">
            <a:extLst>
              <a:ext uri="{FF2B5EF4-FFF2-40B4-BE49-F238E27FC236}">
                <a16:creationId xmlns:a16="http://schemas.microsoft.com/office/drawing/2014/main" id="{4C6ECA39-CC89-4404-A05C-EF7A94707DB9}"/>
              </a:ext>
            </a:extLst>
          </p:cNvPr>
          <p:cNvSpPr/>
          <p:nvPr/>
        </p:nvSpPr>
        <p:spPr>
          <a:xfrm>
            <a:off x="686182" y="329786"/>
            <a:ext cx="6700361" cy="1088708"/>
          </a:xfrm>
          <a:prstGeom prst="roundRect">
            <a:avLst>
              <a:gd name="adj" fmla="val 0"/>
            </a:avLst>
          </a:prstGeom>
          <a:solidFill>
            <a:srgbClr val="EEE8DD"/>
          </a:solidFill>
          <a:ln/>
        </p:spPr>
      </p:sp>
      <p:sp>
        <p:nvSpPr>
          <p:cNvPr id="3" name="Text 0"/>
          <p:cNvSpPr/>
          <p:nvPr/>
        </p:nvSpPr>
        <p:spPr>
          <a:xfrm>
            <a:off x="915557" y="443494"/>
            <a:ext cx="6426398"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Ініціативи та співпраця</a:t>
            </a:r>
            <a:endParaRPr lang="en-US" sz="4450" dirty="0"/>
          </a:p>
        </p:txBody>
      </p:sp>
      <p:sp>
        <p:nvSpPr>
          <p:cNvPr id="4" name="Shape 1"/>
          <p:cNvSpPr/>
          <p:nvPr/>
        </p:nvSpPr>
        <p:spPr>
          <a:xfrm>
            <a:off x="463893" y="2059346"/>
            <a:ext cx="510302" cy="510302"/>
          </a:xfrm>
          <a:prstGeom prst="roundRect">
            <a:avLst>
              <a:gd name="adj" fmla="val 6667"/>
            </a:avLst>
          </a:prstGeom>
          <a:solidFill>
            <a:srgbClr val="EEE8DD"/>
          </a:solidFill>
          <a:ln/>
        </p:spPr>
      </p:sp>
      <p:sp>
        <p:nvSpPr>
          <p:cNvPr id="5" name="Text 2"/>
          <p:cNvSpPr/>
          <p:nvPr/>
        </p:nvSpPr>
        <p:spPr>
          <a:xfrm>
            <a:off x="638796" y="2144357"/>
            <a:ext cx="16049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1</a:t>
            </a:r>
            <a:endParaRPr lang="en-US" sz="2650" dirty="0"/>
          </a:p>
        </p:txBody>
      </p:sp>
      <p:sp>
        <p:nvSpPr>
          <p:cNvPr id="6" name="Text 3"/>
          <p:cNvSpPr/>
          <p:nvPr/>
        </p:nvSpPr>
        <p:spPr>
          <a:xfrm>
            <a:off x="1201009" y="2059346"/>
            <a:ext cx="2927747" cy="708660"/>
          </a:xfrm>
          <a:prstGeom prst="rect">
            <a:avLst/>
          </a:prstGeom>
          <a:noFill/>
          <a:ln/>
        </p:spPr>
        <p:txBody>
          <a:bodyPr wrap="squar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Ініціатива «Гроші за роботу»</a:t>
            </a:r>
            <a:endParaRPr lang="en-US" sz="2200" dirty="0"/>
          </a:p>
        </p:txBody>
      </p:sp>
      <p:sp>
        <p:nvSpPr>
          <p:cNvPr id="7" name="Text 4"/>
          <p:cNvSpPr/>
          <p:nvPr/>
        </p:nvSpPr>
        <p:spPr>
          <a:xfrm>
            <a:off x="1201009" y="2904095"/>
            <a:ext cx="2927747"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4 особи офіційно працевлаштовані.</a:t>
            </a:r>
            <a:endParaRPr lang="en-US" sz="1750" dirty="0"/>
          </a:p>
        </p:txBody>
      </p:sp>
      <p:sp>
        <p:nvSpPr>
          <p:cNvPr id="8" name="Shape 5"/>
          <p:cNvSpPr/>
          <p:nvPr/>
        </p:nvSpPr>
        <p:spPr>
          <a:xfrm>
            <a:off x="4355570" y="2059346"/>
            <a:ext cx="510302" cy="510302"/>
          </a:xfrm>
          <a:prstGeom prst="roundRect">
            <a:avLst>
              <a:gd name="adj" fmla="val 6667"/>
            </a:avLst>
          </a:prstGeom>
          <a:solidFill>
            <a:srgbClr val="EEE8DD"/>
          </a:solidFill>
          <a:ln/>
        </p:spPr>
      </p:sp>
      <p:sp>
        <p:nvSpPr>
          <p:cNvPr id="9" name="Text 6"/>
          <p:cNvSpPr/>
          <p:nvPr/>
        </p:nvSpPr>
        <p:spPr>
          <a:xfrm>
            <a:off x="4507612" y="2144357"/>
            <a:ext cx="20621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2</a:t>
            </a:r>
            <a:endParaRPr lang="en-US" sz="2650" dirty="0"/>
          </a:p>
        </p:txBody>
      </p:sp>
      <p:sp>
        <p:nvSpPr>
          <p:cNvPr id="10" name="Text 7"/>
          <p:cNvSpPr/>
          <p:nvPr/>
        </p:nvSpPr>
        <p:spPr>
          <a:xfrm>
            <a:off x="5092686" y="2059346"/>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Виїзні комісії</a:t>
            </a:r>
            <a:endParaRPr lang="en-US" sz="2200" dirty="0"/>
          </a:p>
        </p:txBody>
      </p:sp>
      <p:sp>
        <p:nvSpPr>
          <p:cNvPr id="11" name="Text 8"/>
          <p:cNvSpPr/>
          <p:nvPr/>
        </p:nvSpPr>
        <p:spPr>
          <a:xfrm>
            <a:off x="5092686" y="2549765"/>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20 виїзних комісій для визначення ступеня індивідуальних потреб.</a:t>
            </a:r>
            <a:endParaRPr lang="en-US" sz="1750" dirty="0"/>
          </a:p>
        </p:txBody>
      </p:sp>
      <p:sp>
        <p:nvSpPr>
          <p:cNvPr id="12" name="Shape 9"/>
          <p:cNvSpPr/>
          <p:nvPr/>
        </p:nvSpPr>
        <p:spPr>
          <a:xfrm>
            <a:off x="464012" y="4208304"/>
            <a:ext cx="510302" cy="510302"/>
          </a:xfrm>
          <a:prstGeom prst="roundRect">
            <a:avLst>
              <a:gd name="adj" fmla="val 6667"/>
            </a:avLst>
          </a:prstGeom>
          <a:solidFill>
            <a:srgbClr val="EEE8DD"/>
          </a:solidFill>
          <a:ln/>
        </p:spPr>
      </p:sp>
      <p:sp>
        <p:nvSpPr>
          <p:cNvPr id="13" name="Text 10"/>
          <p:cNvSpPr/>
          <p:nvPr/>
        </p:nvSpPr>
        <p:spPr>
          <a:xfrm>
            <a:off x="594385" y="4293314"/>
            <a:ext cx="20502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3</a:t>
            </a:r>
            <a:endParaRPr lang="en-US" sz="2650" dirty="0"/>
          </a:p>
        </p:txBody>
      </p:sp>
      <p:sp>
        <p:nvSpPr>
          <p:cNvPr id="14" name="Text 11"/>
          <p:cNvSpPr/>
          <p:nvPr/>
        </p:nvSpPr>
        <p:spPr>
          <a:xfrm>
            <a:off x="1201128" y="4109125"/>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Поїздка до «Артека»</a:t>
            </a:r>
            <a:endParaRPr lang="en-US" sz="2200" dirty="0"/>
          </a:p>
        </p:txBody>
      </p:sp>
      <p:sp>
        <p:nvSpPr>
          <p:cNvPr id="15" name="Text 12"/>
          <p:cNvSpPr/>
          <p:nvPr/>
        </p:nvSpPr>
        <p:spPr>
          <a:xfrm>
            <a:off x="1201129" y="4452143"/>
            <a:ext cx="2985240"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3 </a:t>
            </a:r>
            <a:r>
              <a:rPr lang="en-US" sz="1750" dirty="0" err="1">
                <a:solidFill>
                  <a:srgbClr val="746558"/>
                </a:solidFill>
                <a:latin typeface="Gelasio" pitchFamily="34" charset="0"/>
                <a:ea typeface="Gelasio" pitchFamily="34" charset="-122"/>
                <a:cs typeface="Gelasio" pitchFamily="34" charset="-120"/>
              </a:rPr>
              <a:t>дітей</a:t>
            </a:r>
            <a:r>
              <a:rPr lang="en-US" sz="1750" dirty="0">
                <a:solidFill>
                  <a:srgbClr val="746558"/>
                </a:solidFill>
                <a:latin typeface="Gelasio" pitchFamily="34" charset="0"/>
                <a:ea typeface="Gelasio" pitchFamily="34" charset="-122"/>
                <a:cs typeface="Gelasio" pitchFamily="34" charset="-120"/>
              </a:rPr>
              <a:t> </a:t>
            </a:r>
            <a:r>
              <a:rPr lang="en-US" sz="1750" dirty="0" err="1">
                <a:solidFill>
                  <a:srgbClr val="746558"/>
                </a:solidFill>
                <a:latin typeface="Gelasio" pitchFamily="34" charset="0"/>
                <a:ea typeface="Gelasio" pitchFamily="34" charset="-122"/>
                <a:cs typeface="Gelasio" pitchFamily="34" charset="-120"/>
              </a:rPr>
              <a:t>військовослужбовців</a:t>
            </a:r>
            <a:endParaRPr lang="uk-UA" sz="1750" dirty="0">
              <a:solidFill>
                <a:srgbClr val="746558"/>
              </a:solidFill>
              <a:latin typeface="Gelasio" pitchFamily="34" charset="0"/>
              <a:ea typeface="Gelasio" pitchFamily="34" charset="-122"/>
              <a:cs typeface="Gelasio" pitchFamily="34" charset="-120"/>
            </a:endParaRPr>
          </a:p>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 відвідали МДЦ «Артек».</a:t>
            </a:r>
            <a:endParaRPr lang="en-US" sz="1750" dirty="0"/>
          </a:p>
        </p:txBody>
      </p:sp>
      <p:pic>
        <p:nvPicPr>
          <p:cNvPr id="16"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pic>
        <p:nvPicPr>
          <p:cNvPr id="17" name="Рисунок 16" descr="photo_2025-02-03_15-27-20.jpg"/>
          <p:cNvPicPr>
            <a:picLocks noChangeAspect="1"/>
          </p:cNvPicPr>
          <p:nvPr/>
        </p:nvPicPr>
        <p:blipFill>
          <a:blip r:embed="rId3"/>
          <a:stretch>
            <a:fillRect/>
          </a:stretch>
        </p:blipFill>
        <p:spPr>
          <a:xfrm>
            <a:off x="8548969" y="918314"/>
            <a:ext cx="5617419" cy="4213065"/>
          </a:xfrm>
          <a:prstGeom prst="rect">
            <a:avLst/>
          </a:prstGeom>
          <a:ln>
            <a:noFill/>
          </a:ln>
          <a:effectLst/>
        </p:spPr>
      </p:pic>
      <p:pic>
        <p:nvPicPr>
          <p:cNvPr id="18" name="Рисунок 17" descr="photo_2024-02-10_00-52-51.jpg"/>
          <p:cNvPicPr>
            <a:picLocks noChangeAspect="1"/>
          </p:cNvPicPr>
          <p:nvPr/>
        </p:nvPicPr>
        <p:blipFill>
          <a:blip r:embed="rId4"/>
          <a:srcRect t="37159" b="13972"/>
          <a:stretch>
            <a:fillRect/>
          </a:stretch>
        </p:blipFill>
        <p:spPr>
          <a:xfrm>
            <a:off x="103530" y="5483238"/>
            <a:ext cx="6576670" cy="2410485"/>
          </a:xfrm>
          <a:prstGeom prst="roundRect">
            <a:avLst>
              <a:gd name="adj" fmla="val 0"/>
            </a:avLst>
          </a:prstGeom>
          <a:solidFill>
            <a:srgbClr val="FFFFFF">
              <a:shade val="85000"/>
            </a:srgbClr>
          </a:solidFill>
          <a:ln>
            <a:noFill/>
          </a:ln>
          <a:effectLst/>
        </p:spPr>
      </p:pic>
      <p:pic>
        <p:nvPicPr>
          <p:cNvPr id="19" name="Рисунок 18" descr="photo_2024-02-10_00-52-51 (2).jpg"/>
          <p:cNvPicPr>
            <a:picLocks noChangeAspect="1"/>
          </p:cNvPicPr>
          <p:nvPr/>
        </p:nvPicPr>
        <p:blipFill>
          <a:blip r:embed="rId5"/>
          <a:srcRect l="20000" t="27160" b="36667"/>
          <a:stretch>
            <a:fillRect/>
          </a:stretch>
        </p:blipFill>
        <p:spPr>
          <a:xfrm>
            <a:off x="7226300" y="5467256"/>
            <a:ext cx="7155180" cy="2426467"/>
          </a:xfrm>
          <a:prstGeom prst="rect">
            <a:avLst/>
          </a:prstGeom>
          <a:ln>
            <a:noFill/>
          </a:ln>
          <a:effectLst/>
        </p:spPr>
      </p:pic>
      <p:sp>
        <p:nvSpPr>
          <p:cNvPr id="22" name="Shape 9">
            <a:extLst>
              <a:ext uri="{FF2B5EF4-FFF2-40B4-BE49-F238E27FC236}">
                <a16:creationId xmlns:a16="http://schemas.microsoft.com/office/drawing/2014/main" id="{7A2CD093-AF07-4980-85F7-EFD1EE0584C9}"/>
              </a:ext>
            </a:extLst>
          </p:cNvPr>
          <p:cNvSpPr/>
          <p:nvPr/>
        </p:nvSpPr>
        <p:spPr>
          <a:xfrm>
            <a:off x="4349602" y="4196992"/>
            <a:ext cx="510302" cy="510302"/>
          </a:xfrm>
          <a:prstGeom prst="roundRect">
            <a:avLst>
              <a:gd name="adj" fmla="val 6667"/>
            </a:avLst>
          </a:prstGeom>
          <a:solidFill>
            <a:srgbClr val="EEE8DD"/>
          </a:solidFill>
          <a:ln/>
        </p:spPr>
      </p:sp>
      <p:sp>
        <p:nvSpPr>
          <p:cNvPr id="23" name="Text 10">
            <a:extLst>
              <a:ext uri="{FF2B5EF4-FFF2-40B4-BE49-F238E27FC236}">
                <a16:creationId xmlns:a16="http://schemas.microsoft.com/office/drawing/2014/main" id="{83246918-3385-4657-8C67-BFCF1EF5F343}"/>
              </a:ext>
            </a:extLst>
          </p:cNvPr>
          <p:cNvSpPr/>
          <p:nvPr/>
        </p:nvSpPr>
        <p:spPr>
          <a:xfrm>
            <a:off x="4479975" y="4282002"/>
            <a:ext cx="205026" cy="340281"/>
          </a:xfrm>
          <a:prstGeom prst="rect">
            <a:avLst/>
          </a:prstGeom>
          <a:noFill/>
          <a:ln/>
        </p:spPr>
        <p:txBody>
          <a:bodyPr wrap="none" lIns="0" tIns="0" rIns="0" bIns="0" rtlCol="0" anchor="t"/>
          <a:lstStyle/>
          <a:p>
            <a:pPr marL="0" indent="0" algn="ctr">
              <a:lnSpc>
                <a:spcPts val="2650"/>
              </a:lnSpc>
              <a:buNone/>
            </a:pPr>
            <a:r>
              <a:rPr lang="uk-UA" sz="2650" dirty="0">
                <a:solidFill>
                  <a:srgbClr val="746558"/>
                </a:solidFill>
                <a:latin typeface="Gelasio Semi Bold" pitchFamily="34" charset="0"/>
                <a:ea typeface="Gelasio Semi Bold" pitchFamily="34" charset="-122"/>
                <a:cs typeface="Gelasio Semi Bold" pitchFamily="34" charset="-120"/>
              </a:rPr>
              <a:t>4</a:t>
            </a:r>
            <a:endParaRPr lang="en-US" sz="2650" dirty="0"/>
          </a:p>
        </p:txBody>
      </p:sp>
      <p:sp>
        <p:nvSpPr>
          <p:cNvPr id="24" name="Text 11">
            <a:extLst>
              <a:ext uri="{FF2B5EF4-FFF2-40B4-BE49-F238E27FC236}">
                <a16:creationId xmlns:a16="http://schemas.microsoft.com/office/drawing/2014/main" id="{8E5BADDC-B3C8-4C75-AC0F-FF8A3461A2A6}"/>
              </a:ext>
            </a:extLst>
          </p:cNvPr>
          <p:cNvSpPr/>
          <p:nvPr/>
        </p:nvSpPr>
        <p:spPr>
          <a:xfrm>
            <a:off x="5086718" y="4097813"/>
            <a:ext cx="2997840" cy="354330"/>
          </a:xfrm>
          <a:prstGeom prst="rect">
            <a:avLst/>
          </a:prstGeom>
          <a:noFill/>
          <a:ln/>
        </p:spPr>
        <p:txBody>
          <a:bodyPr wrap="none" lIns="0" tIns="0" rIns="0" bIns="0" rtlCol="0" anchor="t"/>
          <a:lstStyle/>
          <a:p>
            <a:pPr marL="0" indent="0">
              <a:lnSpc>
                <a:spcPts val="2750"/>
              </a:lnSpc>
              <a:buNone/>
            </a:pPr>
            <a:r>
              <a:rPr lang="uk-UA" sz="2200" dirty="0">
                <a:solidFill>
                  <a:srgbClr val="746558"/>
                </a:solidFill>
                <a:cs typeface="Gelasio Semi Bold" pitchFamily="34" charset="-120"/>
              </a:rPr>
              <a:t>Матеріальна допомога</a:t>
            </a:r>
          </a:p>
          <a:p>
            <a:pPr marL="0" indent="0">
              <a:lnSpc>
                <a:spcPts val="2750"/>
              </a:lnSpc>
              <a:buNone/>
            </a:pPr>
            <a:r>
              <a:rPr lang="uk-UA" sz="2200" dirty="0">
                <a:solidFill>
                  <a:srgbClr val="746558"/>
                </a:solidFill>
                <a:cs typeface="Gelasio Semi Bold" pitchFamily="34" charset="-120"/>
              </a:rPr>
              <a:t>До Міжнародного </a:t>
            </a:r>
          </a:p>
          <a:p>
            <a:pPr marL="0" indent="0">
              <a:lnSpc>
                <a:spcPts val="2750"/>
              </a:lnSpc>
              <a:buNone/>
            </a:pPr>
            <a:r>
              <a:rPr lang="uk-UA" sz="2200" dirty="0">
                <a:solidFill>
                  <a:srgbClr val="746558"/>
                </a:solidFill>
                <a:cs typeface="Gelasio Semi Bold" pitchFamily="34" charset="-120"/>
              </a:rPr>
              <a:t>дня інвалідів. </a:t>
            </a:r>
          </a:p>
        </p:txBody>
      </p:sp>
      <p:sp>
        <p:nvSpPr>
          <p:cNvPr id="25" name="Text 12">
            <a:extLst>
              <a:ext uri="{FF2B5EF4-FFF2-40B4-BE49-F238E27FC236}">
                <a16:creationId xmlns:a16="http://schemas.microsoft.com/office/drawing/2014/main" id="{9C5C4763-FD2F-4752-A615-A9DE0A3AF2CB}"/>
              </a:ext>
            </a:extLst>
          </p:cNvPr>
          <p:cNvSpPr/>
          <p:nvPr/>
        </p:nvSpPr>
        <p:spPr>
          <a:xfrm>
            <a:off x="5086719" y="4472134"/>
            <a:ext cx="2985240" cy="362903"/>
          </a:xfrm>
          <a:prstGeom prst="rect">
            <a:avLst/>
          </a:prstGeom>
          <a:noFill/>
          <a:ln/>
        </p:spPr>
        <p:txBody>
          <a:bodyPr wrap="none" lIns="0" tIns="0" rIns="0" bIns="0" rtlCol="0" anchor="t"/>
          <a:lstStyle/>
          <a:p>
            <a:pPr marL="0" indent="0">
              <a:lnSpc>
                <a:spcPts val="2850"/>
              </a:lnSpc>
              <a:buNone/>
            </a:pPr>
            <a:endParaRPr lang="uk-UA" sz="1750" dirty="0">
              <a:solidFill>
                <a:srgbClr val="746558"/>
              </a:solidFill>
              <a:latin typeface="Gelasio" pitchFamily="34" charset="0"/>
              <a:ea typeface="Gelasio" pitchFamily="34" charset="-122"/>
              <a:cs typeface="Gelasio" pitchFamily="34" charset="-12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277974" y="391617"/>
            <a:ext cx="6074331" cy="675680"/>
          </a:xfrm>
          <a:prstGeom prst="rect">
            <a:avLst/>
          </a:prstGeom>
          <a:noFill/>
          <a:ln/>
        </p:spPr>
        <p:txBody>
          <a:bodyPr wrap="none" lIns="0" tIns="0" rIns="0" bIns="0" rtlCol="0" anchor="t"/>
          <a:lstStyle/>
          <a:p>
            <a:pPr marL="0" indent="0" algn="ctr">
              <a:lnSpc>
                <a:spcPts val="5300"/>
              </a:lnSpc>
              <a:buNone/>
            </a:pPr>
            <a:r>
              <a:rPr lang="en-US" sz="4250" dirty="0">
                <a:solidFill>
                  <a:srgbClr val="484237"/>
                </a:solidFill>
                <a:latin typeface="Gelasio Semi Bold" pitchFamily="34" charset="0"/>
                <a:ea typeface="Gelasio Semi Bold" pitchFamily="34" charset="-122"/>
                <a:cs typeface="Gelasio Semi Bold" pitchFamily="34" charset="-120"/>
              </a:rPr>
              <a:t>Гуманітарна діяльність</a:t>
            </a:r>
            <a:endParaRPr lang="en-US" sz="4250" dirty="0"/>
          </a:p>
        </p:txBody>
      </p:sp>
      <p:sp>
        <p:nvSpPr>
          <p:cNvPr id="3" name="Shape 1"/>
          <p:cNvSpPr/>
          <p:nvPr/>
        </p:nvSpPr>
        <p:spPr>
          <a:xfrm>
            <a:off x="7299960" y="1804273"/>
            <a:ext cx="30480" cy="5729049"/>
          </a:xfrm>
          <a:prstGeom prst="roundRect">
            <a:avLst>
              <a:gd name="adj" fmla="val 106406"/>
            </a:avLst>
          </a:prstGeom>
          <a:solidFill>
            <a:srgbClr val="D4CEC3"/>
          </a:solidFill>
          <a:ln/>
        </p:spPr>
      </p:sp>
      <p:sp>
        <p:nvSpPr>
          <p:cNvPr id="4" name="Shape 2"/>
          <p:cNvSpPr/>
          <p:nvPr/>
        </p:nvSpPr>
        <p:spPr>
          <a:xfrm>
            <a:off x="6345853" y="2275284"/>
            <a:ext cx="756642" cy="30480"/>
          </a:xfrm>
          <a:prstGeom prst="roundRect">
            <a:avLst>
              <a:gd name="adj" fmla="val 106406"/>
            </a:avLst>
          </a:prstGeom>
          <a:solidFill>
            <a:srgbClr val="D4CEC3"/>
          </a:solidFill>
          <a:ln/>
        </p:spPr>
      </p:sp>
      <p:sp>
        <p:nvSpPr>
          <p:cNvPr id="5" name="Shape 3"/>
          <p:cNvSpPr/>
          <p:nvPr/>
        </p:nvSpPr>
        <p:spPr>
          <a:xfrm>
            <a:off x="7072015" y="2047399"/>
            <a:ext cx="486370" cy="486370"/>
          </a:xfrm>
          <a:prstGeom prst="roundRect">
            <a:avLst>
              <a:gd name="adj" fmla="val 6668"/>
            </a:avLst>
          </a:prstGeom>
          <a:solidFill>
            <a:srgbClr val="EEE8DD"/>
          </a:solidFill>
          <a:ln/>
        </p:spPr>
      </p:sp>
      <p:sp>
        <p:nvSpPr>
          <p:cNvPr id="6" name="Text 4"/>
          <p:cNvSpPr/>
          <p:nvPr/>
        </p:nvSpPr>
        <p:spPr>
          <a:xfrm>
            <a:off x="7238702" y="2128361"/>
            <a:ext cx="152995" cy="324326"/>
          </a:xfrm>
          <a:prstGeom prst="rect">
            <a:avLst/>
          </a:prstGeom>
          <a:noFill/>
          <a:ln/>
        </p:spPr>
        <p:txBody>
          <a:bodyPr wrap="none" lIns="0" tIns="0" rIns="0" bIns="0" rtlCol="0" anchor="t"/>
          <a:lstStyle/>
          <a:p>
            <a:pPr marL="0" indent="0" algn="ctr">
              <a:lnSpc>
                <a:spcPts val="2550"/>
              </a:lnSpc>
              <a:buNone/>
            </a:pPr>
            <a:r>
              <a:rPr lang="en-US" sz="2550" dirty="0">
                <a:solidFill>
                  <a:srgbClr val="746558"/>
                </a:solidFill>
                <a:latin typeface="Gelasio Semi Bold" pitchFamily="34" charset="0"/>
                <a:ea typeface="Gelasio Semi Bold" pitchFamily="34" charset="-122"/>
                <a:cs typeface="Gelasio Semi Bold" pitchFamily="34" charset="-120"/>
              </a:rPr>
              <a:t>1</a:t>
            </a:r>
            <a:endParaRPr lang="en-US" sz="2550" dirty="0"/>
          </a:p>
        </p:txBody>
      </p:sp>
      <p:sp>
        <p:nvSpPr>
          <p:cNvPr id="7" name="Text 5"/>
          <p:cNvSpPr/>
          <p:nvPr/>
        </p:nvSpPr>
        <p:spPr>
          <a:xfrm>
            <a:off x="3415665" y="2020372"/>
            <a:ext cx="2710458" cy="337780"/>
          </a:xfrm>
          <a:prstGeom prst="rect">
            <a:avLst/>
          </a:prstGeom>
          <a:noFill/>
          <a:ln/>
        </p:spPr>
        <p:txBody>
          <a:bodyPr wrap="none" lIns="0" tIns="0" rIns="0" bIns="0" rtlCol="0" anchor="t"/>
          <a:lstStyle/>
          <a:p>
            <a:pPr marL="0" indent="0" algn="r">
              <a:lnSpc>
                <a:spcPts val="2650"/>
              </a:lnSpc>
              <a:buNone/>
            </a:pPr>
            <a:r>
              <a:rPr lang="en-US" sz="2100" dirty="0">
                <a:solidFill>
                  <a:srgbClr val="746558"/>
                </a:solidFill>
                <a:latin typeface="Gelasio Semi Bold" pitchFamily="34" charset="0"/>
                <a:ea typeface="Gelasio Semi Bold" pitchFamily="34" charset="-122"/>
                <a:cs typeface="Gelasio Semi Bold" pitchFamily="34" charset="-120"/>
              </a:rPr>
              <a:t>Подарункові набори</a:t>
            </a:r>
            <a:endParaRPr lang="en-US" sz="2100" dirty="0"/>
          </a:p>
        </p:txBody>
      </p:sp>
      <p:sp>
        <p:nvSpPr>
          <p:cNvPr id="8" name="Text 6"/>
          <p:cNvSpPr/>
          <p:nvPr/>
        </p:nvSpPr>
        <p:spPr>
          <a:xfrm>
            <a:off x="756642" y="2487811"/>
            <a:ext cx="5369481" cy="345877"/>
          </a:xfrm>
          <a:prstGeom prst="rect">
            <a:avLst/>
          </a:prstGeom>
          <a:noFill/>
          <a:ln/>
        </p:spPr>
        <p:txBody>
          <a:bodyPr wrap="none" lIns="0" tIns="0" rIns="0" bIns="0" rtlCol="0" anchor="t"/>
          <a:lstStyle/>
          <a:p>
            <a:pPr marL="0" indent="0" algn="r">
              <a:lnSpc>
                <a:spcPts val="2700"/>
              </a:lnSpc>
              <a:buNone/>
            </a:pPr>
            <a:r>
              <a:rPr lang="en-US" sz="1700" dirty="0">
                <a:solidFill>
                  <a:srgbClr val="746558"/>
                </a:solidFill>
                <a:latin typeface="Gelasio" pitchFamily="34" charset="0"/>
                <a:ea typeface="Gelasio" pitchFamily="34" charset="-122"/>
                <a:cs typeface="Gelasio" pitchFamily="34" charset="-120"/>
              </a:rPr>
              <a:t>Видача подарункових наборів дітям військових.</a:t>
            </a:r>
            <a:endParaRPr lang="en-US" sz="1700" dirty="0"/>
          </a:p>
        </p:txBody>
      </p:sp>
      <p:sp>
        <p:nvSpPr>
          <p:cNvPr id="9" name="Shape 7"/>
          <p:cNvSpPr/>
          <p:nvPr/>
        </p:nvSpPr>
        <p:spPr>
          <a:xfrm>
            <a:off x="7527905" y="3356134"/>
            <a:ext cx="756642" cy="30480"/>
          </a:xfrm>
          <a:prstGeom prst="roundRect">
            <a:avLst>
              <a:gd name="adj" fmla="val 106406"/>
            </a:avLst>
          </a:prstGeom>
          <a:solidFill>
            <a:srgbClr val="D4CEC3"/>
          </a:solidFill>
          <a:ln/>
        </p:spPr>
      </p:sp>
      <p:sp>
        <p:nvSpPr>
          <p:cNvPr id="10" name="Shape 8"/>
          <p:cNvSpPr/>
          <p:nvPr/>
        </p:nvSpPr>
        <p:spPr>
          <a:xfrm>
            <a:off x="7072015" y="3128248"/>
            <a:ext cx="486370" cy="486370"/>
          </a:xfrm>
          <a:prstGeom prst="roundRect">
            <a:avLst>
              <a:gd name="adj" fmla="val 6668"/>
            </a:avLst>
          </a:prstGeom>
          <a:solidFill>
            <a:srgbClr val="EEE8DD"/>
          </a:solidFill>
          <a:ln/>
        </p:spPr>
      </p:sp>
      <p:sp>
        <p:nvSpPr>
          <p:cNvPr id="11" name="Text 9"/>
          <p:cNvSpPr/>
          <p:nvPr/>
        </p:nvSpPr>
        <p:spPr>
          <a:xfrm>
            <a:off x="7216914" y="3209211"/>
            <a:ext cx="196572" cy="324326"/>
          </a:xfrm>
          <a:prstGeom prst="rect">
            <a:avLst/>
          </a:prstGeom>
          <a:noFill/>
          <a:ln/>
        </p:spPr>
        <p:txBody>
          <a:bodyPr wrap="none" lIns="0" tIns="0" rIns="0" bIns="0" rtlCol="0" anchor="t"/>
          <a:lstStyle/>
          <a:p>
            <a:pPr marL="0" indent="0" algn="ctr">
              <a:lnSpc>
                <a:spcPts val="2550"/>
              </a:lnSpc>
              <a:buNone/>
            </a:pPr>
            <a:r>
              <a:rPr lang="en-US" sz="2550" dirty="0">
                <a:solidFill>
                  <a:srgbClr val="746558"/>
                </a:solidFill>
                <a:latin typeface="Gelasio Semi Bold" pitchFamily="34" charset="0"/>
                <a:ea typeface="Gelasio Semi Bold" pitchFamily="34" charset="-122"/>
                <a:cs typeface="Gelasio Semi Bold" pitchFamily="34" charset="-120"/>
              </a:rPr>
              <a:t>2</a:t>
            </a:r>
            <a:endParaRPr lang="en-US" sz="2550" dirty="0"/>
          </a:p>
        </p:txBody>
      </p:sp>
      <p:sp>
        <p:nvSpPr>
          <p:cNvPr id="12" name="Text 10"/>
          <p:cNvSpPr/>
          <p:nvPr/>
        </p:nvSpPr>
        <p:spPr>
          <a:xfrm>
            <a:off x="8504277" y="3101221"/>
            <a:ext cx="5045988" cy="337780"/>
          </a:xfrm>
          <a:prstGeom prst="rect">
            <a:avLst/>
          </a:prstGeom>
          <a:noFill/>
          <a:ln/>
        </p:spPr>
        <p:txBody>
          <a:bodyPr wrap="none" lIns="0" tIns="0" rIns="0" bIns="0" rtlCol="0" anchor="t"/>
          <a:lstStyle/>
          <a:p>
            <a:pPr marL="0" indent="0" algn="l">
              <a:lnSpc>
                <a:spcPts val="2650"/>
              </a:lnSpc>
              <a:buNone/>
            </a:pPr>
            <a:r>
              <a:rPr lang="en-US" sz="2100" dirty="0">
                <a:solidFill>
                  <a:srgbClr val="746558"/>
                </a:solidFill>
                <a:latin typeface="Gelasio Semi Bold" pitchFamily="34" charset="0"/>
                <a:ea typeface="Gelasio Semi Bold" pitchFamily="34" charset="-122"/>
                <a:cs typeface="Gelasio Semi Bold" pitchFamily="34" charset="-120"/>
              </a:rPr>
              <a:t>Проект «Простір дружній для дитини»</a:t>
            </a:r>
            <a:endParaRPr lang="en-US" sz="2100" dirty="0"/>
          </a:p>
        </p:txBody>
      </p:sp>
      <p:sp>
        <p:nvSpPr>
          <p:cNvPr id="13" name="Text 11"/>
          <p:cNvSpPr/>
          <p:nvPr/>
        </p:nvSpPr>
        <p:spPr>
          <a:xfrm>
            <a:off x="8504277" y="3568660"/>
            <a:ext cx="5369481" cy="691753"/>
          </a:xfrm>
          <a:prstGeom prst="rect">
            <a:avLst/>
          </a:prstGeom>
          <a:noFill/>
          <a:ln/>
        </p:spPr>
        <p:txBody>
          <a:bodyPr wrap="square" lIns="0" tIns="0" rIns="0" bIns="0" rtlCol="0" anchor="t"/>
          <a:lstStyle/>
          <a:p>
            <a:pPr marL="0" indent="0" algn="l">
              <a:lnSpc>
                <a:spcPts val="2700"/>
              </a:lnSpc>
              <a:buNone/>
            </a:pPr>
            <a:r>
              <a:rPr lang="en-US" sz="1700" dirty="0">
                <a:solidFill>
                  <a:srgbClr val="746558"/>
                </a:solidFill>
                <a:latin typeface="Gelasio" pitchFamily="34" charset="0"/>
                <a:ea typeface="Gelasio" pitchFamily="34" charset="-122"/>
                <a:cs typeface="Gelasio" pitchFamily="34" charset="-120"/>
              </a:rPr>
              <a:t>Гуманітарні набори та психологічна підтримка для дітей.</a:t>
            </a:r>
            <a:endParaRPr lang="en-US" sz="1700" dirty="0"/>
          </a:p>
        </p:txBody>
      </p:sp>
      <p:sp>
        <p:nvSpPr>
          <p:cNvPr id="14" name="Shape 12"/>
          <p:cNvSpPr/>
          <p:nvPr/>
        </p:nvSpPr>
        <p:spPr>
          <a:xfrm>
            <a:off x="6345853" y="4328993"/>
            <a:ext cx="756642" cy="30480"/>
          </a:xfrm>
          <a:prstGeom prst="roundRect">
            <a:avLst>
              <a:gd name="adj" fmla="val 106406"/>
            </a:avLst>
          </a:prstGeom>
          <a:solidFill>
            <a:srgbClr val="D4CEC3"/>
          </a:solidFill>
          <a:ln/>
        </p:spPr>
      </p:sp>
      <p:sp>
        <p:nvSpPr>
          <p:cNvPr id="15" name="Shape 13"/>
          <p:cNvSpPr/>
          <p:nvPr/>
        </p:nvSpPr>
        <p:spPr>
          <a:xfrm>
            <a:off x="7072015" y="4101108"/>
            <a:ext cx="486370" cy="486370"/>
          </a:xfrm>
          <a:prstGeom prst="roundRect">
            <a:avLst>
              <a:gd name="adj" fmla="val 6668"/>
            </a:avLst>
          </a:prstGeom>
          <a:solidFill>
            <a:srgbClr val="EEE8DD"/>
          </a:solidFill>
          <a:ln/>
        </p:spPr>
      </p:sp>
      <p:sp>
        <p:nvSpPr>
          <p:cNvPr id="16" name="Text 14"/>
          <p:cNvSpPr/>
          <p:nvPr/>
        </p:nvSpPr>
        <p:spPr>
          <a:xfrm>
            <a:off x="7217509" y="4182070"/>
            <a:ext cx="195382" cy="324326"/>
          </a:xfrm>
          <a:prstGeom prst="rect">
            <a:avLst/>
          </a:prstGeom>
          <a:noFill/>
          <a:ln/>
        </p:spPr>
        <p:txBody>
          <a:bodyPr wrap="none" lIns="0" tIns="0" rIns="0" bIns="0" rtlCol="0" anchor="t"/>
          <a:lstStyle/>
          <a:p>
            <a:pPr marL="0" indent="0" algn="ctr">
              <a:lnSpc>
                <a:spcPts val="2550"/>
              </a:lnSpc>
              <a:buNone/>
            </a:pPr>
            <a:r>
              <a:rPr lang="en-US" sz="2550" dirty="0">
                <a:solidFill>
                  <a:srgbClr val="746558"/>
                </a:solidFill>
                <a:latin typeface="Gelasio Semi Bold" pitchFamily="34" charset="0"/>
                <a:ea typeface="Gelasio Semi Bold" pitchFamily="34" charset="-122"/>
                <a:cs typeface="Gelasio Semi Bold" pitchFamily="34" charset="-120"/>
              </a:rPr>
              <a:t>3</a:t>
            </a:r>
            <a:endParaRPr lang="en-US" sz="2550" dirty="0"/>
          </a:p>
        </p:txBody>
      </p:sp>
      <p:sp>
        <p:nvSpPr>
          <p:cNvPr id="17" name="Text 15"/>
          <p:cNvSpPr/>
          <p:nvPr/>
        </p:nvSpPr>
        <p:spPr>
          <a:xfrm>
            <a:off x="3423523" y="4074081"/>
            <a:ext cx="2702600" cy="337780"/>
          </a:xfrm>
          <a:prstGeom prst="rect">
            <a:avLst/>
          </a:prstGeom>
          <a:noFill/>
          <a:ln/>
        </p:spPr>
        <p:txBody>
          <a:bodyPr wrap="none" lIns="0" tIns="0" rIns="0" bIns="0" rtlCol="0" anchor="t"/>
          <a:lstStyle/>
          <a:p>
            <a:pPr marL="0" indent="0" algn="r">
              <a:lnSpc>
                <a:spcPts val="2650"/>
              </a:lnSpc>
              <a:buNone/>
            </a:pPr>
            <a:r>
              <a:rPr lang="en-US" sz="2100" dirty="0">
                <a:solidFill>
                  <a:srgbClr val="746558"/>
                </a:solidFill>
                <a:latin typeface="Gelasio Semi Bold" pitchFamily="34" charset="0"/>
                <a:ea typeface="Gelasio Semi Bold" pitchFamily="34" charset="-122"/>
                <a:cs typeface="Gelasio Semi Bold" pitchFamily="34" charset="-120"/>
              </a:rPr>
              <a:t>Видача одягу</a:t>
            </a:r>
            <a:endParaRPr lang="en-US" sz="2100" dirty="0"/>
          </a:p>
        </p:txBody>
      </p:sp>
      <p:sp>
        <p:nvSpPr>
          <p:cNvPr id="18" name="Text 16"/>
          <p:cNvSpPr/>
          <p:nvPr/>
        </p:nvSpPr>
        <p:spPr>
          <a:xfrm>
            <a:off x="756642" y="4541520"/>
            <a:ext cx="5369481" cy="345877"/>
          </a:xfrm>
          <a:prstGeom prst="rect">
            <a:avLst/>
          </a:prstGeom>
          <a:noFill/>
          <a:ln/>
        </p:spPr>
        <p:txBody>
          <a:bodyPr wrap="none" lIns="0" tIns="0" rIns="0" bIns="0" rtlCol="0" anchor="t"/>
          <a:lstStyle/>
          <a:p>
            <a:pPr marL="0" indent="0" algn="r">
              <a:lnSpc>
                <a:spcPts val="2700"/>
              </a:lnSpc>
              <a:buNone/>
            </a:pPr>
            <a:r>
              <a:rPr lang="en-US" sz="1700" dirty="0">
                <a:solidFill>
                  <a:srgbClr val="746558"/>
                </a:solidFill>
                <a:latin typeface="Gelasio" pitchFamily="34" charset="0"/>
                <a:ea typeface="Gelasio" pitchFamily="34" charset="-122"/>
                <a:cs typeface="Gelasio" pitchFamily="34" charset="-120"/>
              </a:rPr>
              <a:t>Видача гуманітарної допомоги у вигляді одягу.</a:t>
            </a:r>
            <a:endParaRPr lang="en-US" sz="1700" dirty="0"/>
          </a:p>
        </p:txBody>
      </p:sp>
      <p:sp>
        <p:nvSpPr>
          <p:cNvPr id="19" name="Shape 17"/>
          <p:cNvSpPr/>
          <p:nvPr/>
        </p:nvSpPr>
        <p:spPr>
          <a:xfrm>
            <a:off x="7527905" y="5301853"/>
            <a:ext cx="756642" cy="30480"/>
          </a:xfrm>
          <a:prstGeom prst="roundRect">
            <a:avLst>
              <a:gd name="adj" fmla="val 106406"/>
            </a:avLst>
          </a:prstGeom>
          <a:solidFill>
            <a:srgbClr val="D4CEC3"/>
          </a:solidFill>
          <a:ln/>
        </p:spPr>
      </p:sp>
      <p:sp>
        <p:nvSpPr>
          <p:cNvPr id="20" name="Shape 18"/>
          <p:cNvSpPr/>
          <p:nvPr/>
        </p:nvSpPr>
        <p:spPr>
          <a:xfrm>
            <a:off x="7072015" y="5073968"/>
            <a:ext cx="486370" cy="486370"/>
          </a:xfrm>
          <a:prstGeom prst="roundRect">
            <a:avLst>
              <a:gd name="adj" fmla="val 6668"/>
            </a:avLst>
          </a:prstGeom>
          <a:solidFill>
            <a:srgbClr val="EEE8DD"/>
          </a:solidFill>
          <a:ln/>
        </p:spPr>
      </p:sp>
      <p:sp>
        <p:nvSpPr>
          <p:cNvPr id="21" name="Text 19"/>
          <p:cNvSpPr/>
          <p:nvPr/>
        </p:nvSpPr>
        <p:spPr>
          <a:xfrm>
            <a:off x="7214056" y="5154930"/>
            <a:ext cx="202168" cy="324326"/>
          </a:xfrm>
          <a:prstGeom prst="rect">
            <a:avLst/>
          </a:prstGeom>
          <a:noFill/>
          <a:ln/>
        </p:spPr>
        <p:txBody>
          <a:bodyPr wrap="none" lIns="0" tIns="0" rIns="0" bIns="0" rtlCol="0" anchor="t"/>
          <a:lstStyle/>
          <a:p>
            <a:pPr marL="0" indent="0" algn="ctr">
              <a:lnSpc>
                <a:spcPts val="2550"/>
              </a:lnSpc>
              <a:buNone/>
            </a:pPr>
            <a:r>
              <a:rPr lang="en-US" sz="2550" dirty="0">
                <a:solidFill>
                  <a:srgbClr val="746558"/>
                </a:solidFill>
                <a:latin typeface="Gelasio Semi Bold" pitchFamily="34" charset="0"/>
                <a:ea typeface="Gelasio Semi Bold" pitchFamily="34" charset="-122"/>
                <a:cs typeface="Gelasio Semi Bold" pitchFamily="34" charset="-120"/>
              </a:rPr>
              <a:t>4</a:t>
            </a:r>
            <a:endParaRPr lang="en-US" sz="2550" dirty="0"/>
          </a:p>
        </p:txBody>
      </p:sp>
      <p:sp>
        <p:nvSpPr>
          <p:cNvPr id="22" name="Text 20"/>
          <p:cNvSpPr/>
          <p:nvPr/>
        </p:nvSpPr>
        <p:spPr>
          <a:xfrm>
            <a:off x="8504277" y="5046940"/>
            <a:ext cx="3186470" cy="337780"/>
          </a:xfrm>
          <a:prstGeom prst="rect">
            <a:avLst/>
          </a:prstGeom>
          <a:noFill/>
          <a:ln/>
        </p:spPr>
        <p:txBody>
          <a:bodyPr wrap="none" lIns="0" tIns="0" rIns="0" bIns="0" rtlCol="0" anchor="t"/>
          <a:lstStyle/>
          <a:p>
            <a:pPr marL="0" indent="0" algn="l">
              <a:lnSpc>
                <a:spcPts val="2650"/>
              </a:lnSpc>
              <a:buNone/>
            </a:pPr>
            <a:r>
              <a:rPr lang="en-US" sz="2100" dirty="0">
                <a:solidFill>
                  <a:srgbClr val="746558"/>
                </a:solidFill>
                <a:latin typeface="Gelasio Semi Bold" pitchFamily="34" charset="0"/>
                <a:ea typeface="Gelasio Semi Bold" pitchFamily="34" charset="-122"/>
                <a:cs typeface="Gelasio Semi Bold" pitchFamily="34" charset="-120"/>
              </a:rPr>
              <a:t>Засоби особистої гігієни</a:t>
            </a:r>
            <a:endParaRPr lang="en-US" sz="2100" dirty="0"/>
          </a:p>
        </p:txBody>
      </p:sp>
      <p:sp>
        <p:nvSpPr>
          <p:cNvPr id="23" name="Text 21"/>
          <p:cNvSpPr/>
          <p:nvPr/>
        </p:nvSpPr>
        <p:spPr>
          <a:xfrm>
            <a:off x="8504277" y="5514380"/>
            <a:ext cx="5369481" cy="691753"/>
          </a:xfrm>
          <a:prstGeom prst="rect">
            <a:avLst/>
          </a:prstGeom>
          <a:noFill/>
          <a:ln/>
        </p:spPr>
        <p:txBody>
          <a:bodyPr wrap="square" lIns="0" tIns="0" rIns="0" bIns="0" rtlCol="0" anchor="t"/>
          <a:lstStyle/>
          <a:p>
            <a:pPr marL="0" indent="0" algn="l">
              <a:lnSpc>
                <a:spcPts val="2700"/>
              </a:lnSpc>
              <a:buNone/>
            </a:pPr>
            <a:r>
              <a:rPr lang="en-US" sz="1700" dirty="0">
                <a:solidFill>
                  <a:srgbClr val="746558"/>
                </a:solidFill>
                <a:latin typeface="Gelasio" pitchFamily="34" charset="0"/>
                <a:ea typeface="Gelasio" pitchFamily="34" charset="-122"/>
                <a:cs typeface="Gelasio" pitchFamily="34" charset="-120"/>
              </a:rPr>
              <a:t>Забезпечення засобами особистої гігієни одиноких громадян.</a:t>
            </a:r>
            <a:endParaRPr lang="en-US" sz="1700" dirty="0"/>
          </a:p>
        </p:txBody>
      </p:sp>
      <p:sp>
        <p:nvSpPr>
          <p:cNvPr id="24" name="Shape 22"/>
          <p:cNvSpPr/>
          <p:nvPr/>
        </p:nvSpPr>
        <p:spPr>
          <a:xfrm>
            <a:off x="6345853" y="6274713"/>
            <a:ext cx="756642" cy="30480"/>
          </a:xfrm>
          <a:prstGeom prst="roundRect">
            <a:avLst>
              <a:gd name="adj" fmla="val 106406"/>
            </a:avLst>
          </a:prstGeom>
          <a:solidFill>
            <a:srgbClr val="D4CEC3"/>
          </a:solidFill>
          <a:ln/>
        </p:spPr>
      </p:sp>
      <p:sp>
        <p:nvSpPr>
          <p:cNvPr id="25" name="Shape 23"/>
          <p:cNvSpPr/>
          <p:nvPr/>
        </p:nvSpPr>
        <p:spPr>
          <a:xfrm>
            <a:off x="7072015" y="6046827"/>
            <a:ext cx="486370" cy="486370"/>
          </a:xfrm>
          <a:prstGeom prst="roundRect">
            <a:avLst>
              <a:gd name="adj" fmla="val 6668"/>
            </a:avLst>
          </a:prstGeom>
          <a:solidFill>
            <a:srgbClr val="EEE8DD"/>
          </a:solidFill>
          <a:ln/>
        </p:spPr>
      </p:sp>
      <p:sp>
        <p:nvSpPr>
          <p:cNvPr id="26" name="Text 24"/>
          <p:cNvSpPr/>
          <p:nvPr/>
        </p:nvSpPr>
        <p:spPr>
          <a:xfrm>
            <a:off x="7221557" y="6127790"/>
            <a:ext cx="187285" cy="324326"/>
          </a:xfrm>
          <a:prstGeom prst="rect">
            <a:avLst/>
          </a:prstGeom>
          <a:noFill/>
          <a:ln/>
        </p:spPr>
        <p:txBody>
          <a:bodyPr wrap="none" lIns="0" tIns="0" rIns="0" bIns="0" rtlCol="0" anchor="t"/>
          <a:lstStyle/>
          <a:p>
            <a:pPr marL="0" indent="0" algn="ctr">
              <a:lnSpc>
                <a:spcPts val="2550"/>
              </a:lnSpc>
              <a:buNone/>
            </a:pPr>
            <a:r>
              <a:rPr lang="en-US" sz="2550" dirty="0">
                <a:solidFill>
                  <a:srgbClr val="746558"/>
                </a:solidFill>
                <a:latin typeface="Gelasio Semi Bold" pitchFamily="34" charset="0"/>
                <a:ea typeface="Gelasio Semi Bold" pitchFamily="34" charset="-122"/>
                <a:cs typeface="Gelasio Semi Bold" pitchFamily="34" charset="-120"/>
              </a:rPr>
              <a:t>5</a:t>
            </a:r>
            <a:endParaRPr lang="en-US" sz="2550" dirty="0"/>
          </a:p>
        </p:txBody>
      </p:sp>
      <p:sp>
        <p:nvSpPr>
          <p:cNvPr id="27" name="Text 25"/>
          <p:cNvSpPr/>
          <p:nvPr/>
        </p:nvSpPr>
        <p:spPr>
          <a:xfrm>
            <a:off x="3423523" y="6019800"/>
            <a:ext cx="2702600" cy="337780"/>
          </a:xfrm>
          <a:prstGeom prst="rect">
            <a:avLst/>
          </a:prstGeom>
          <a:noFill/>
          <a:ln/>
        </p:spPr>
        <p:txBody>
          <a:bodyPr wrap="none" lIns="0" tIns="0" rIns="0" bIns="0" rtlCol="0" anchor="t"/>
          <a:lstStyle/>
          <a:p>
            <a:pPr marL="0" indent="0" algn="r">
              <a:lnSpc>
                <a:spcPts val="2650"/>
              </a:lnSpc>
              <a:buNone/>
            </a:pPr>
            <a:r>
              <a:rPr lang="en-US" sz="2100" dirty="0">
                <a:solidFill>
                  <a:srgbClr val="746558"/>
                </a:solidFill>
                <a:latin typeface="Gelasio Semi Bold" pitchFamily="34" charset="0"/>
                <a:ea typeface="Gelasio Semi Bold" pitchFamily="34" charset="-122"/>
                <a:cs typeface="Gelasio Semi Bold" pitchFamily="34" charset="-120"/>
              </a:rPr>
              <a:t>Видача матраців</a:t>
            </a:r>
            <a:endParaRPr lang="en-US" sz="2100" dirty="0"/>
          </a:p>
        </p:txBody>
      </p:sp>
      <p:sp>
        <p:nvSpPr>
          <p:cNvPr id="28" name="Text 26"/>
          <p:cNvSpPr/>
          <p:nvPr/>
        </p:nvSpPr>
        <p:spPr>
          <a:xfrm>
            <a:off x="756642" y="6487239"/>
            <a:ext cx="5369481" cy="345877"/>
          </a:xfrm>
          <a:prstGeom prst="rect">
            <a:avLst/>
          </a:prstGeom>
          <a:noFill/>
          <a:ln/>
        </p:spPr>
        <p:txBody>
          <a:bodyPr wrap="none" lIns="0" tIns="0" rIns="0" bIns="0" rtlCol="0" anchor="t"/>
          <a:lstStyle/>
          <a:p>
            <a:pPr marL="0" indent="0" algn="r">
              <a:lnSpc>
                <a:spcPts val="2700"/>
              </a:lnSpc>
              <a:buNone/>
            </a:pPr>
            <a:r>
              <a:rPr lang="en-US" sz="1700" dirty="0">
                <a:solidFill>
                  <a:srgbClr val="746558"/>
                </a:solidFill>
                <a:latin typeface="Gelasio" pitchFamily="34" charset="0"/>
                <a:ea typeface="Gelasio" pitchFamily="34" charset="-122"/>
                <a:cs typeface="Gelasio" pitchFamily="34" charset="-120"/>
              </a:rPr>
              <a:t>Гуманітарна акція з видачею матраців для ВПО.</a:t>
            </a:r>
            <a:endParaRPr lang="en-US" sz="1700" dirty="0"/>
          </a:p>
        </p:txBody>
      </p:sp>
      <p:pic>
        <p:nvPicPr>
          <p:cNvPr id="29"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3">
            <a:extLst>
              <a:ext uri="{FF2B5EF4-FFF2-40B4-BE49-F238E27FC236}">
                <a16:creationId xmlns:a16="http://schemas.microsoft.com/office/drawing/2014/main" id="{01CD5C0F-8FB5-444D-93BB-98D977064ED1}"/>
              </a:ext>
            </a:extLst>
          </p:cNvPr>
          <p:cNvSpPr/>
          <p:nvPr/>
        </p:nvSpPr>
        <p:spPr>
          <a:xfrm>
            <a:off x="436845" y="3656585"/>
            <a:ext cx="7119575" cy="4163515"/>
          </a:xfrm>
          <a:prstGeom prst="roundRect">
            <a:avLst>
              <a:gd name="adj" fmla="val 0"/>
            </a:avLst>
          </a:prstGeom>
          <a:solidFill>
            <a:srgbClr val="EEE8DD"/>
          </a:solidFill>
          <a:ln/>
        </p:spPr>
      </p:sp>
      <p:sp>
        <p:nvSpPr>
          <p:cNvPr id="3" name="Text 0"/>
          <p:cNvSpPr/>
          <p:nvPr/>
        </p:nvSpPr>
        <p:spPr>
          <a:xfrm>
            <a:off x="4479905" y="183334"/>
            <a:ext cx="5670590"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Ключові показники</a:t>
            </a:r>
            <a:endParaRPr lang="en-US" sz="4450" dirty="0"/>
          </a:p>
        </p:txBody>
      </p:sp>
      <p:sp>
        <p:nvSpPr>
          <p:cNvPr id="4" name="Text 1"/>
          <p:cNvSpPr/>
          <p:nvPr/>
        </p:nvSpPr>
        <p:spPr>
          <a:xfrm>
            <a:off x="-119" y="1204335"/>
            <a:ext cx="3608070" cy="748427"/>
          </a:xfrm>
          <a:prstGeom prst="rect">
            <a:avLst/>
          </a:prstGeom>
          <a:noFill/>
          <a:ln/>
        </p:spPr>
        <p:txBody>
          <a:bodyPr wrap="none" lIns="0" tIns="0" rIns="0" bIns="0" rtlCol="0" anchor="t"/>
          <a:lstStyle/>
          <a:p>
            <a:pPr marL="0" indent="0" algn="ctr">
              <a:lnSpc>
                <a:spcPts val="5850"/>
              </a:lnSpc>
              <a:buNone/>
            </a:pPr>
            <a:r>
              <a:rPr lang="en-US" sz="3200" dirty="0">
                <a:solidFill>
                  <a:srgbClr val="746558"/>
                </a:solidFill>
                <a:latin typeface="Gelasio Semi Bold" pitchFamily="34" charset="0"/>
                <a:ea typeface="Gelasio Semi Bold" pitchFamily="34" charset="-122"/>
                <a:cs typeface="Gelasio Semi Bold" pitchFamily="34" charset="-120"/>
              </a:rPr>
              <a:t>165</a:t>
            </a:r>
            <a:endParaRPr lang="en-US" sz="3200" dirty="0"/>
          </a:p>
        </p:txBody>
      </p:sp>
      <p:sp>
        <p:nvSpPr>
          <p:cNvPr id="5" name="Text 2"/>
          <p:cNvSpPr/>
          <p:nvPr/>
        </p:nvSpPr>
        <p:spPr>
          <a:xfrm>
            <a:off x="386417" y="2207277"/>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Заяви</a:t>
            </a:r>
            <a:endParaRPr lang="en-US" sz="2200" dirty="0"/>
          </a:p>
        </p:txBody>
      </p:sp>
      <p:sp>
        <p:nvSpPr>
          <p:cNvPr id="6" name="Text 3"/>
          <p:cNvSpPr/>
          <p:nvPr/>
        </p:nvSpPr>
        <p:spPr>
          <a:xfrm>
            <a:off x="170081" y="2697696"/>
            <a:ext cx="3608070" cy="362903"/>
          </a:xfrm>
          <a:prstGeom prst="rect">
            <a:avLst/>
          </a:prstGeom>
          <a:noFill/>
          <a:ln/>
        </p:spPr>
        <p:txBody>
          <a:bodyPr wrap="non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Компенсаційні виплати.</a:t>
            </a:r>
            <a:endParaRPr lang="en-US" sz="1750" dirty="0"/>
          </a:p>
        </p:txBody>
      </p:sp>
      <p:sp>
        <p:nvSpPr>
          <p:cNvPr id="7" name="Text 4"/>
          <p:cNvSpPr/>
          <p:nvPr/>
        </p:nvSpPr>
        <p:spPr>
          <a:xfrm>
            <a:off x="3948231" y="1175482"/>
            <a:ext cx="3608189" cy="748427"/>
          </a:xfrm>
          <a:prstGeom prst="rect">
            <a:avLst/>
          </a:prstGeom>
          <a:noFill/>
          <a:ln/>
        </p:spPr>
        <p:txBody>
          <a:bodyPr wrap="none" lIns="0" tIns="0" rIns="0" bIns="0" rtlCol="0" anchor="t"/>
          <a:lstStyle/>
          <a:p>
            <a:pPr marL="0" indent="0" algn="ctr">
              <a:lnSpc>
                <a:spcPts val="5850"/>
              </a:lnSpc>
              <a:buNone/>
            </a:pPr>
            <a:r>
              <a:rPr lang="en-US" sz="3200" dirty="0">
                <a:solidFill>
                  <a:srgbClr val="746558"/>
                </a:solidFill>
                <a:latin typeface="Gelasio Semi Bold" pitchFamily="34" charset="0"/>
                <a:ea typeface="Gelasio Semi Bold" pitchFamily="34" charset="-122"/>
                <a:cs typeface="Gelasio Semi Bold" pitchFamily="34" charset="-120"/>
              </a:rPr>
              <a:t>16</a:t>
            </a:r>
            <a:endParaRPr lang="en-US" sz="3200" dirty="0"/>
          </a:p>
        </p:txBody>
      </p:sp>
      <p:sp>
        <p:nvSpPr>
          <p:cNvPr id="8" name="Text 5"/>
          <p:cNvSpPr/>
          <p:nvPr/>
        </p:nvSpPr>
        <p:spPr>
          <a:xfrm>
            <a:off x="4334708" y="2225891"/>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ВПО</a:t>
            </a:r>
            <a:endParaRPr lang="en-US" sz="2200" dirty="0"/>
          </a:p>
        </p:txBody>
      </p:sp>
      <p:sp>
        <p:nvSpPr>
          <p:cNvPr id="9" name="Text 6"/>
          <p:cNvSpPr/>
          <p:nvPr/>
        </p:nvSpPr>
        <p:spPr>
          <a:xfrm>
            <a:off x="3948231" y="2697696"/>
            <a:ext cx="3608189" cy="725805"/>
          </a:xfrm>
          <a:prstGeom prst="rect">
            <a:avLst/>
          </a:prstGeom>
          <a:noFill/>
          <a:ln/>
        </p:spPr>
        <p:txBody>
          <a:bodyPr wrap="squar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Отримали виплати за програмою «Милосердя в дії».</a:t>
            </a:r>
            <a:endParaRPr lang="en-US" sz="1750" dirty="0"/>
          </a:p>
        </p:txBody>
      </p:sp>
      <p:sp>
        <p:nvSpPr>
          <p:cNvPr id="10" name="Text 7"/>
          <p:cNvSpPr/>
          <p:nvPr/>
        </p:nvSpPr>
        <p:spPr>
          <a:xfrm>
            <a:off x="7035461" y="1186200"/>
            <a:ext cx="3608070" cy="748427"/>
          </a:xfrm>
          <a:prstGeom prst="rect">
            <a:avLst/>
          </a:prstGeom>
          <a:noFill/>
          <a:ln/>
        </p:spPr>
        <p:txBody>
          <a:bodyPr wrap="none" lIns="0" tIns="0" rIns="0" bIns="0" rtlCol="0" anchor="t"/>
          <a:lstStyle/>
          <a:p>
            <a:pPr marL="0" indent="0" algn="ctr">
              <a:lnSpc>
                <a:spcPts val="5850"/>
              </a:lnSpc>
              <a:buNone/>
            </a:pPr>
            <a:r>
              <a:rPr lang="en-US" sz="3200" dirty="0">
                <a:solidFill>
                  <a:srgbClr val="746558"/>
                </a:solidFill>
                <a:latin typeface="Gelasio Semi Bold" pitchFamily="34" charset="0"/>
                <a:ea typeface="Gelasio Semi Bold" pitchFamily="34" charset="-122"/>
                <a:cs typeface="Gelasio Semi Bold" pitchFamily="34" charset="-120"/>
              </a:rPr>
              <a:t>95</a:t>
            </a:r>
            <a:endParaRPr lang="en-US" sz="3200" dirty="0"/>
          </a:p>
        </p:txBody>
      </p:sp>
      <p:sp>
        <p:nvSpPr>
          <p:cNvPr id="11" name="Text 8"/>
          <p:cNvSpPr/>
          <p:nvPr/>
        </p:nvSpPr>
        <p:spPr>
          <a:xfrm>
            <a:off x="7421879" y="220727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Пакетів</a:t>
            </a:r>
            <a:endParaRPr lang="en-US" sz="2200" dirty="0"/>
          </a:p>
        </p:txBody>
      </p:sp>
      <p:sp>
        <p:nvSpPr>
          <p:cNvPr id="12" name="Text 9"/>
          <p:cNvSpPr/>
          <p:nvPr/>
        </p:nvSpPr>
        <p:spPr>
          <a:xfrm>
            <a:off x="7035462" y="2695734"/>
            <a:ext cx="3608070" cy="362903"/>
          </a:xfrm>
          <a:prstGeom prst="rect">
            <a:avLst/>
          </a:prstGeom>
          <a:noFill/>
          <a:ln/>
        </p:spPr>
        <p:txBody>
          <a:bodyPr wrap="non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Призначено пільг.</a:t>
            </a:r>
            <a:endParaRPr lang="en-US" sz="1750" dirty="0"/>
          </a:p>
        </p:txBody>
      </p:sp>
      <p:sp>
        <p:nvSpPr>
          <p:cNvPr id="13" name="Text 10"/>
          <p:cNvSpPr/>
          <p:nvPr/>
        </p:nvSpPr>
        <p:spPr>
          <a:xfrm>
            <a:off x="10983811" y="1175482"/>
            <a:ext cx="3608189" cy="748427"/>
          </a:xfrm>
          <a:prstGeom prst="rect">
            <a:avLst/>
          </a:prstGeom>
          <a:noFill/>
          <a:ln/>
        </p:spPr>
        <p:txBody>
          <a:bodyPr wrap="none" lIns="0" tIns="0" rIns="0" bIns="0" rtlCol="0" anchor="t"/>
          <a:lstStyle/>
          <a:p>
            <a:pPr marL="0" indent="0" algn="ctr">
              <a:lnSpc>
                <a:spcPts val="5850"/>
              </a:lnSpc>
              <a:buNone/>
            </a:pPr>
            <a:r>
              <a:rPr lang="en-US" sz="3200" dirty="0">
                <a:solidFill>
                  <a:srgbClr val="746558"/>
                </a:solidFill>
                <a:latin typeface="Gelasio Semi Bold" pitchFamily="34" charset="0"/>
                <a:ea typeface="Gelasio Semi Bold" pitchFamily="34" charset="-122"/>
                <a:cs typeface="Gelasio Semi Bold" pitchFamily="34" charset="-120"/>
              </a:rPr>
              <a:t>242</a:t>
            </a:r>
            <a:endParaRPr lang="en-US" sz="3200" dirty="0"/>
          </a:p>
        </p:txBody>
      </p:sp>
      <p:sp>
        <p:nvSpPr>
          <p:cNvPr id="14" name="Text 11"/>
          <p:cNvSpPr/>
          <p:nvPr/>
        </p:nvSpPr>
        <p:spPr>
          <a:xfrm>
            <a:off x="11370170" y="220727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Пакетів</a:t>
            </a:r>
            <a:endParaRPr lang="en-US" sz="2200" dirty="0"/>
          </a:p>
        </p:txBody>
      </p:sp>
      <p:sp>
        <p:nvSpPr>
          <p:cNvPr id="15" name="Text 12"/>
          <p:cNvSpPr/>
          <p:nvPr/>
        </p:nvSpPr>
        <p:spPr>
          <a:xfrm>
            <a:off x="10813731" y="2697696"/>
            <a:ext cx="3608189" cy="725805"/>
          </a:xfrm>
          <a:prstGeom prst="rect">
            <a:avLst/>
          </a:prstGeom>
          <a:noFill/>
          <a:ln/>
        </p:spPr>
        <p:txBody>
          <a:bodyPr wrap="squar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Призначено державних соціальних допомог.</a:t>
            </a:r>
            <a:endParaRPr lang="en-US" sz="1750" dirty="0"/>
          </a:p>
        </p:txBody>
      </p:sp>
      <p:pic>
        <p:nvPicPr>
          <p:cNvPr id="18"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
        <p:nvSpPr>
          <p:cNvPr id="19" name="Text 0">
            <a:extLst>
              <a:ext uri="{FF2B5EF4-FFF2-40B4-BE49-F238E27FC236}">
                <a16:creationId xmlns:a16="http://schemas.microsoft.com/office/drawing/2014/main" id="{C701CD01-B8B8-49E0-8949-48CC5C91492C}"/>
              </a:ext>
            </a:extLst>
          </p:cNvPr>
          <p:cNvSpPr/>
          <p:nvPr/>
        </p:nvSpPr>
        <p:spPr>
          <a:xfrm>
            <a:off x="882036" y="3760410"/>
            <a:ext cx="5670590"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Загальна статистика</a:t>
            </a:r>
            <a:endParaRPr lang="en-US" sz="4450" dirty="0"/>
          </a:p>
        </p:txBody>
      </p:sp>
      <p:sp>
        <p:nvSpPr>
          <p:cNvPr id="20" name="Text 1">
            <a:extLst>
              <a:ext uri="{FF2B5EF4-FFF2-40B4-BE49-F238E27FC236}">
                <a16:creationId xmlns:a16="http://schemas.microsoft.com/office/drawing/2014/main" id="{7937E8D4-2B46-41A5-804D-1B47E2B1360A}"/>
              </a:ext>
            </a:extLst>
          </p:cNvPr>
          <p:cNvSpPr/>
          <p:nvPr/>
        </p:nvSpPr>
        <p:spPr>
          <a:xfrm>
            <a:off x="882036" y="503616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484237"/>
                </a:solidFill>
                <a:latin typeface="Gelasio Semi Bold" pitchFamily="34" charset="0"/>
                <a:ea typeface="Gelasio Semi Bold" pitchFamily="34" charset="-122"/>
                <a:cs typeface="Gelasio Semi Bold" pitchFamily="34" charset="-120"/>
              </a:rPr>
              <a:t>Кількість клієнтів</a:t>
            </a:r>
            <a:endParaRPr lang="en-US" sz="2200" dirty="0"/>
          </a:p>
        </p:txBody>
      </p:sp>
      <p:sp>
        <p:nvSpPr>
          <p:cNvPr id="21" name="Text 2">
            <a:extLst>
              <a:ext uri="{FF2B5EF4-FFF2-40B4-BE49-F238E27FC236}">
                <a16:creationId xmlns:a16="http://schemas.microsoft.com/office/drawing/2014/main" id="{C3E96B7B-D322-4E18-81F1-4785776C4AA1}"/>
              </a:ext>
            </a:extLst>
          </p:cNvPr>
          <p:cNvSpPr/>
          <p:nvPr/>
        </p:nvSpPr>
        <p:spPr>
          <a:xfrm>
            <a:off x="882036" y="5617308"/>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332 особи, в тому числі 138 сімей/осіб, в яких виховується 161 дитина.</a:t>
            </a:r>
            <a:endParaRPr lang="en-US" sz="1750" dirty="0"/>
          </a:p>
        </p:txBody>
      </p:sp>
      <p:sp>
        <p:nvSpPr>
          <p:cNvPr id="22" name="Text 3">
            <a:extLst>
              <a:ext uri="{FF2B5EF4-FFF2-40B4-BE49-F238E27FC236}">
                <a16:creationId xmlns:a16="http://schemas.microsoft.com/office/drawing/2014/main" id="{AF16D8D0-3C68-474B-BBBC-568D38319546}"/>
              </a:ext>
            </a:extLst>
          </p:cNvPr>
          <p:cNvSpPr/>
          <p:nvPr/>
        </p:nvSpPr>
        <p:spPr>
          <a:xfrm>
            <a:off x="882036" y="648475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484237"/>
                </a:solidFill>
                <a:latin typeface="Gelasio Semi Bold" pitchFamily="34" charset="0"/>
                <a:ea typeface="Gelasio Semi Bold" pitchFamily="34" charset="-122"/>
                <a:cs typeface="Gelasio Semi Bold" pitchFamily="34" charset="-120"/>
              </a:rPr>
              <a:t>Надані послуги</a:t>
            </a:r>
            <a:endParaRPr lang="en-US" sz="2200" dirty="0"/>
          </a:p>
        </p:txBody>
      </p:sp>
      <p:sp>
        <p:nvSpPr>
          <p:cNvPr id="23" name="Text 4">
            <a:extLst>
              <a:ext uri="{FF2B5EF4-FFF2-40B4-BE49-F238E27FC236}">
                <a16:creationId xmlns:a16="http://schemas.microsoft.com/office/drawing/2014/main" id="{B03ED888-6D65-4B44-9002-B9E41DFC62F6}"/>
              </a:ext>
            </a:extLst>
          </p:cNvPr>
          <p:cNvSpPr/>
          <p:nvPr/>
        </p:nvSpPr>
        <p:spPr>
          <a:xfrm>
            <a:off x="882036" y="7074038"/>
            <a:ext cx="6244709"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20508 соціальних послуг (в 2023 році - 16615).</a:t>
            </a:r>
            <a:endParaRPr lang="en-US" sz="1750" dirty="0"/>
          </a:p>
        </p:txBody>
      </p:sp>
      <p:pic>
        <p:nvPicPr>
          <p:cNvPr id="24" name="Рисунок 23" descr="468621201_992683446236080_4048402550014999634_n.jpg">
            <a:extLst>
              <a:ext uri="{FF2B5EF4-FFF2-40B4-BE49-F238E27FC236}">
                <a16:creationId xmlns:a16="http://schemas.microsoft.com/office/drawing/2014/main" id="{DAB42677-9687-4576-BBA1-E4CD6498EA14}"/>
              </a:ext>
            </a:extLst>
          </p:cNvPr>
          <p:cNvPicPr>
            <a:picLocks noChangeAspect="1"/>
          </p:cNvPicPr>
          <p:nvPr/>
        </p:nvPicPr>
        <p:blipFill>
          <a:blip r:embed="rId3"/>
          <a:stretch>
            <a:fillRect/>
          </a:stretch>
        </p:blipFill>
        <p:spPr>
          <a:xfrm>
            <a:off x="9202666" y="3760410"/>
            <a:ext cx="4110898" cy="4163515"/>
          </a:xfrm>
          <a:prstGeom prst="rect">
            <a:avLst/>
          </a:prstGeom>
          <a:ln>
            <a:noFill/>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3">
            <a:extLst>
              <a:ext uri="{FF2B5EF4-FFF2-40B4-BE49-F238E27FC236}">
                <a16:creationId xmlns:a16="http://schemas.microsoft.com/office/drawing/2014/main" id="{010F2475-A7BD-4C58-B6EA-D890E4BF7F9C}"/>
              </a:ext>
            </a:extLst>
          </p:cNvPr>
          <p:cNvSpPr/>
          <p:nvPr/>
        </p:nvSpPr>
        <p:spPr>
          <a:xfrm>
            <a:off x="6987560" y="1398644"/>
            <a:ext cx="7351664" cy="1288963"/>
          </a:xfrm>
          <a:prstGeom prst="roundRect">
            <a:avLst>
              <a:gd name="adj" fmla="val 0"/>
            </a:avLst>
          </a:prstGeom>
          <a:solidFill>
            <a:srgbClr val="EEE8DD"/>
          </a:solidFill>
          <a:ln/>
        </p:spPr>
      </p:sp>
      <p:sp>
        <p:nvSpPr>
          <p:cNvPr id="12" name="Shape 3">
            <a:extLst>
              <a:ext uri="{FF2B5EF4-FFF2-40B4-BE49-F238E27FC236}">
                <a16:creationId xmlns:a16="http://schemas.microsoft.com/office/drawing/2014/main" id="{35E4CEED-6911-4E69-99C8-B732B82857B4}"/>
              </a:ext>
            </a:extLst>
          </p:cNvPr>
          <p:cNvSpPr/>
          <p:nvPr/>
        </p:nvSpPr>
        <p:spPr>
          <a:xfrm>
            <a:off x="291176" y="1405549"/>
            <a:ext cx="6342211" cy="1288963"/>
          </a:xfrm>
          <a:prstGeom prst="roundRect">
            <a:avLst>
              <a:gd name="adj" fmla="val 0"/>
            </a:avLst>
          </a:prstGeom>
          <a:solidFill>
            <a:srgbClr val="EEE8DD"/>
          </a:solidFill>
          <a:ln/>
        </p:spPr>
      </p:sp>
      <p:pic>
        <p:nvPicPr>
          <p:cNvPr id="8"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
        <p:nvSpPr>
          <p:cNvPr id="11" name="Shape 3">
            <a:extLst>
              <a:ext uri="{FF2B5EF4-FFF2-40B4-BE49-F238E27FC236}">
                <a16:creationId xmlns:a16="http://schemas.microsoft.com/office/drawing/2014/main" id="{97F13421-FD6A-48AB-8A88-60689DCE7A03}"/>
              </a:ext>
            </a:extLst>
          </p:cNvPr>
          <p:cNvSpPr/>
          <p:nvPr/>
        </p:nvSpPr>
        <p:spPr>
          <a:xfrm>
            <a:off x="276662" y="2760626"/>
            <a:ext cx="14077076" cy="5354781"/>
          </a:xfrm>
          <a:prstGeom prst="roundRect">
            <a:avLst>
              <a:gd name="adj" fmla="val 0"/>
            </a:avLst>
          </a:prstGeom>
          <a:solidFill>
            <a:srgbClr val="EEE8DD"/>
          </a:solidFill>
          <a:ln/>
        </p:spPr>
      </p:sp>
      <p:sp>
        <p:nvSpPr>
          <p:cNvPr id="3" name="Text 0"/>
          <p:cNvSpPr/>
          <p:nvPr/>
        </p:nvSpPr>
        <p:spPr>
          <a:xfrm>
            <a:off x="4219101" y="225482"/>
            <a:ext cx="5670590" cy="708779"/>
          </a:xfrm>
          <a:prstGeom prst="rect">
            <a:avLst/>
          </a:prstGeom>
          <a:noFill/>
          <a:ln/>
        </p:spPr>
        <p:txBody>
          <a:bodyPr wrap="non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Охорона здоров’я</a:t>
            </a:r>
            <a:endParaRPr lang="en-US" sz="4450" dirty="0"/>
          </a:p>
        </p:txBody>
      </p:sp>
      <p:pic>
        <p:nvPicPr>
          <p:cNvPr id="4" name="Image 1" descr="preencoded.png"/>
          <p:cNvPicPr>
            <a:picLocks noChangeAspect="1"/>
          </p:cNvPicPr>
          <p:nvPr/>
        </p:nvPicPr>
        <p:blipFill>
          <a:blip r:embed="rId3"/>
          <a:stretch>
            <a:fillRect/>
          </a:stretch>
        </p:blipFill>
        <p:spPr>
          <a:xfrm>
            <a:off x="9606203" y="239231"/>
            <a:ext cx="566976" cy="566976"/>
          </a:xfrm>
          <a:prstGeom prst="rect">
            <a:avLst/>
          </a:prstGeom>
        </p:spPr>
      </p:pic>
      <p:sp>
        <p:nvSpPr>
          <p:cNvPr id="5" name="Text 1"/>
          <p:cNvSpPr/>
          <p:nvPr/>
        </p:nvSpPr>
        <p:spPr>
          <a:xfrm>
            <a:off x="716408" y="918311"/>
            <a:ext cx="2835235" cy="354330"/>
          </a:xfrm>
          <a:prstGeom prst="rect">
            <a:avLst/>
          </a:prstGeom>
          <a:noFill/>
          <a:ln/>
        </p:spPr>
        <p:txBody>
          <a:bodyPr wrap="none" lIns="0" tIns="0" rIns="0" bIns="0" rtlCol="0" anchor="t"/>
          <a:lstStyle/>
          <a:p>
            <a:pPr marL="0" indent="0" algn="l">
              <a:lnSpc>
                <a:spcPts val="2750"/>
              </a:lnSpc>
              <a:buNone/>
            </a:pPr>
            <a:r>
              <a:rPr lang="en-US" sz="2400" dirty="0">
                <a:solidFill>
                  <a:srgbClr val="746558"/>
                </a:solidFill>
                <a:latin typeface="Gelasio Semi Bold" pitchFamily="34" charset="0"/>
                <a:ea typeface="Gelasio Semi Bold" pitchFamily="34" charset="-122"/>
                <a:cs typeface="Gelasio Semi Bold" pitchFamily="34" charset="-120"/>
              </a:rPr>
              <a:t>Виїзне обстеження</a:t>
            </a:r>
            <a:endParaRPr lang="en-US" sz="2400" dirty="0"/>
          </a:p>
        </p:txBody>
      </p:sp>
      <p:sp>
        <p:nvSpPr>
          <p:cNvPr id="6" name="Text 2"/>
          <p:cNvSpPr/>
          <p:nvPr/>
        </p:nvSpPr>
        <p:spPr>
          <a:xfrm>
            <a:off x="716408" y="1458415"/>
            <a:ext cx="5234449" cy="1222736"/>
          </a:xfrm>
          <a:prstGeom prst="rect">
            <a:avLst/>
          </a:prstGeom>
          <a:noFill/>
          <a:ln/>
        </p:spPr>
        <p:txBody>
          <a:bodyPr wrap="none" lIns="0" tIns="0" rIns="0" bIns="0" rtlCol="0" anchor="t"/>
          <a:lstStyle/>
          <a:p>
            <a:pPr marL="0" indent="0" algn="l">
              <a:lnSpc>
                <a:spcPts val="2850"/>
              </a:lnSpc>
              <a:buNone/>
            </a:pPr>
            <a:r>
              <a:rPr lang="en-US" dirty="0">
                <a:solidFill>
                  <a:srgbClr val="746558"/>
                </a:solidFill>
                <a:ea typeface="Gelasio" pitchFamily="34" charset="-122"/>
                <a:cs typeface="Gelasio" pitchFamily="34" charset="-120"/>
              </a:rPr>
              <a:t>Безоплатне обстеження </a:t>
            </a:r>
            <a:r>
              <a:rPr lang="en-US" dirty="0" err="1">
                <a:solidFill>
                  <a:srgbClr val="746558"/>
                </a:solidFill>
                <a:ea typeface="Gelasio" pitchFamily="34" charset="-122"/>
                <a:cs typeface="Gelasio" pitchFamily="34" charset="-120"/>
              </a:rPr>
              <a:t>жителів</a:t>
            </a:r>
            <a:r>
              <a:rPr lang="en-US" dirty="0">
                <a:solidFill>
                  <a:srgbClr val="746558"/>
                </a:solidFill>
                <a:ea typeface="Gelasio" pitchFamily="34" charset="-122"/>
                <a:cs typeface="Gelasio" pitchFamily="34" charset="-120"/>
              </a:rPr>
              <a:t> </a:t>
            </a:r>
            <a:r>
              <a:rPr lang="en-US" dirty="0" err="1">
                <a:solidFill>
                  <a:srgbClr val="746558"/>
                </a:solidFill>
                <a:ea typeface="Gelasio" pitchFamily="34" charset="-122"/>
                <a:cs typeface="Gelasio" pitchFamily="34" charset="-120"/>
              </a:rPr>
              <a:t>громади</a:t>
            </a:r>
            <a:endParaRPr lang="uk-UA" dirty="0">
              <a:solidFill>
                <a:srgbClr val="746558"/>
              </a:solidFill>
              <a:ea typeface="Gelasio" pitchFamily="34" charset="-122"/>
              <a:cs typeface="Gelasio" pitchFamily="34" charset="-120"/>
            </a:endParaRPr>
          </a:p>
          <a:p>
            <a:pPr marL="0" indent="0" algn="l">
              <a:lnSpc>
                <a:spcPts val="2850"/>
              </a:lnSpc>
              <a:buNone/>
            </a:pPr>
            <a:r>
              <a:rPr lang="en-US" dirty="0" err="1">
                <a:solidFill>
                  <a:srgbClr val="746558"/>
                </a:solidFill>
                <a:ea typeface="Gelasio" pitchFamily="34" charset="-122"/>
                <a:cs typeface="Gelasio" pitchFamily="34" charset="-120"/>
              </a:rPr>
              <a:t>бригадою</a:t>
            </a:r>
            <a:r>
              <a:rPr lang="en-US" dirty="0">
                <a:solidFill>
                  <a:srgbClr val="746558"/>
                </a:solidFill>
                <a:ea typeface="Gelasio" pitchFamily="34" charset="-122"/>
                <a:cs typeface="Gelasio" pitchFamily="34" charset="-120"/>
              </a:rPr>
              <a:t> офтальмологів.</a:t>
            </a:r>
            <a:endParaRPr lang="en-US" dirty="0"/>
          </a:p>
        </p:txBody>
      </p:sp>
      <p:pic>
        <p:nvPicPr>
          <p:cNvPr id="7" name="Рисунок 6" descr="лікарі офт.jpg"/>
          <p:cNvPicPr>
            <a:picLocks noChangeAspect="1"/>
          </p:cNvPicPr>
          <p:nvPr/>
        </p:nvPicPr>
        <p:blipFill>
          <a:blip r:embed="rId4"/>
          <a:stretch>
            <a:fillRect/>
          </a:stretch>
        </p:blipFill>
        <p:spPr>
          <a:xfrm>
            <a:off x="569515" y="2946400"/>
            <a:ext cx="6049359" cy="4642430"/>
          </a:xfrm>
          <a:prstGeom prst="rect">
            <a:avLst/>
          </a:prstGeom>
        </p:spPr>
      </p:pic>
      <p:sp>
        <p:nvSpPr>
          <p:cNvPr id="9" name="Прямоугольник 8">
            <a:extLst>
              <a:ext uri="{FF2B5EF4-FFF2-40B4-BE49-F238E27FC236}">
                <a16:creationId xmlns:a16="http://schemas.microsoft.com/office/drawing/2014/main" id="{D00F91D8-C821-4EB8-B1F5-9597A4AAF927}"/>
              </a:ext>
            </a:extLst>
          </p:cNvPr>
          <p:cNvSpPr/>
          <p:nvPr/>
        </p:nvSpPr>
        <p:spPr>
          <a:xfrm>
            <a:off x="7366896" y="1398644"/>
            <a:ext cx="6747870" cy="1295868"/>
          </a:xfrm>
          <a:prstGeom prst="rect">
            <a:avLst/>
          </a:prstGeom>
        </p:spPr>
        <p:txBody>
          <a:bodyPr wrap="square">
            <a:spAutoFit/>
          </a:bodyPr>
          <a:lstStyle/>
          <a:p>
            <a:pPr>
              <a:lnSpc>
                <a:spcPct val="150000"/>
              </a:lnSpc>
            </a:pPr>
            <a:r>
              <a:rPr lang="ru-RU" dirty="0" err="1">
                <a:solidFill>
                  <a:srgbClr val="746558"/>
                </a:solidFill>
              </a:rPr>
              <a:t>Мобільна</a:t>
            </a:r>
            <a:r>
              <a:rPr lang="ru-RU" dirty="0">
                <a:solidFill>
                  <a:srgbClr val="746558"/>
                </a:solidFill>
              </a:rPr>
              <a:t> бригада </a:t>
            </a:r>
            <a:r>
              <a:rPr lang="ru-RU" dirty="0" err="1">
                <a:solidFill>
                  <a:srgbClr val="746558"/>
                </a:solidFill>
              </a:rPr>
              <a:t>спеціалістів</a:t>
            </a:r>
            <a:r>
              <a:rPr lang="ru-RU" dirty="0">
                <a:solidFill>
                  <a:srgbClr val="746558"/>
                </a:solidFill>
              </a:rPr>
              <a:t> </a:t>
            </a:r>
            <a:r>
              <a:rPr lang="ru-RU" dirty="0" err="1">
                <a:solidFill>
                  <a:srgbClr val="746558"/>
                </a:solidFill>
              </a:rPr>
              <a:t>Українського</a:t>
            </a:r>
            <a:r>
              <a:rPr lang="ru-RU" dirty="0">
                <a:solidFill>
                  <a:srgbClr val="746558"/>
                </a:solidFill>
              </a:rPr>
              <a:t> </a:t>
            </a:r>
            <a:r>
              <a:rPr lang="ru-RU" dirty="0" err="1">
                <a:solidFill>
                  <a:srgbClr val="746558"/>
                </a:solidFill>
              </a:rPr>
              <a:t>медичного</a:t>
            </a:r>
            <a:r>
              <a:rPr lang="ru-RU" dirty="0">
                <a:solidFill>
                  <a:srgbClr val="746558"/>
                </a:solidFill>
              </a:rPr>
              <a:t> центу </a:t>
            </a:r>
            <a:r>
              <a:rPr lang="ru-RU" dirty="0" err="1">
                <a:solidFill>
                  <a:srgbClr val="746558"/>
                </a:solidFill>
              </a:rPr>
              <a:t>реабілітації</a:t>
            </a:r>
            <a:r>
              <a:rPr lang="ru-RU" dirty="0">
                <a:solidFill>
                  <a:srgbClr val="746558"/>
                </a:solidFill>
              </a:rPr>
              <a:t> </a:t>
            </a:r>
            <a:r>
              <a:rPr lang="ru-RU" dirty="0" err="1">
                <a:solidFill>
                  <a:srgbClr val="746558"/>
                </a:solidFill>
              </a:rPr>
              <a:t>матері</a:t>
            </a:r>
            <a:r>
              <a:rPr lang="ru-RU" dirty="0">
                <a:solidFill>
                  <a:srgbClr val="746558"/>
                </a:solidFill>
              </a:rPr>
              <a:t> та </a:t>
            </a:r>
            <a:r>
              <a:rPr lang="ru-RU" dirty="0" err="1">
                <a:solidFill>
                  <a:srgbClr val="746558"/>
                </a:solidFill>
              </a:rPr>
              <a:t>дитини</a:t>
            </a:r>
            <a:r>
              <a:rPr lang="ru-RU" dirty="0">
                <a:solidFill>
                  <a:srgbClr val="746558"/>
                </a:solidFill>
              </a:rPr>
              <a:t> МОЗ </a:t>
            </a:r>
            <a:r>
              <a:rPr lang="ru-RU" dirty="0" err="1">
                <a:solidFill>
                  <a:srgbClr val="746558"/>
                </a:solidFill>
              </a:rPr>
              <a:t>України</a:t>
            </a:r>
            <a:r>
              <a:rPr lang="ru-RU" dirty="0">
                <a:solidFill>
                  <a:srgbClr val="746558"/>
                </a:solidFill>
              </a:rPr>
              <a:t>  провели </a:t>
            </a:r>
            <a:r>
              <a:rPr lang="ru-RU" dirty="0" err="1">
                <a:solidFill>
                  <a:srgbClr val="746558"/>
                </a:solidFill>
              </a:rPr>
              <a:t>безкоштовний</a:t>
            </a:r>
            <a:r>
              <a:rPr lang="ru-RU" dirty="0">
                <a:solidFill>
                  <a:srgbClr val="746558"/>
                </a:solidFill>
              </a:rPr>
              <a:t> </a:t>
            </a:r>
            <a:r>
              <a:rPr lang="ru-RU" dirty="0" err="1">
                <a:solidFill>
                  <a:srgbClr val="746558"/>
                </a:solidFill>
              </a:rPr>
              <a:t>медогляд</a:t>
            </a:r>
            <a:r>
              <a:rPr lang="ru-RU" dirty="0">
                <a:solidFill>
                  <a:srgbClr val="746558"/>
                </a:solidFill>
              </a:rPr>
              <a:t> </a:t>
            </a:r>
            <a:r>
              <a:rPr lang="ru-RU" dirty="0" err="1">
                <a:solidFill>
                  <a:srgbClr val="746558"/>
                </a:solidFill>
              </a:rPr>
              <a:t>дітей</a:t>
            </a:r>
            <a:r>
              <a:rPr lang="ru-RU" dirty="0">
                <a:solidFill>
                  <a:srgbClr val="746558"/>
                </a:solidFill>
              </a:rPr>
              <a:t> </a:t>
            </a:r>
            <a:r>
              <a:rPr lang="ru-RU" dirty="0" err="1">
                <a:solidFill>
                  <a:srgbClr val="746558"/>
                </a:solidFill>
              </a:rPr>
              <a:t>нашої</a:t>
            </a:r>
            <a:r>
              <a:rPr lang="ru-RU" dirty="0">
                <a:solidFill>
                  <a:srgbClr val="746558"/>
                </a:solidFill>
              </a:rPr>
              <a:t> </a:t>
            </a:r>
            <a:r>
              <a:rPr lang="ru-RU" dirty="0" err="1">
                <a:solidFill>
                  <a:srgbClr val="746558"/>
                </a:solidFill>
              </a:rPr>
              <a:t>громади</a:t>
            </a:r>
            <a:r>
              <a:rPr lang="ru-RU" dirty="0">
                <a:solidFill>
                  <a:srgbClr val="746558"/>
                </a:solidFill>
              </a:rPr>
              <a:t> с. </a:t>
            </a:r>
            <a:r>
              <a:rPr lang="ru-RU" dirty="0" err="1">
                <a:solidFill>
                  <a:srgbClr val="746558"/>
                </a:solidFill>
              </a:rPr>
              <a:t>Петродолинське</a:t>
            </a:r>
            <a:endParaRPr lang="ru-RU" dirty="0">
              <a:solidFill>
                <a:srgbClr val="746558"/>
              </a:solidFill>
            </a:endParaRPr>
          </a:p>
        </p:txBody>
      </p:sp>
      <p:pic>
        <p:nvPicPr>
          <p:cNvPr id="10" name="Рисунок 9" descr="photo_2025-02-05_14-30-17.jpg">
            <a:extLst>
              <a:ext uri="{FF2B5EF4-FFF2-40B4-BE49-F238E27FC236}">
                <a16:creationId xmlns:a16="http://schemas.microsoft.com/office/drawing/2014/main" id="{4753A5F9-BBA4-44C2-9853-53AA206A41DE}"/>
              </a:ext>
            </a:extLst>
          </p:cNvPr>
          <p:cNvPicPr>
            <a:picLocks noChangeAspect="1"/>
          </p:cNvPicPr>
          <p:nvPr/>
        </p:nvPicPr>
        <p:blipFill>
          <a:blip r:embed="rId5"/>
          <a:stretch>
            <a:fillRect/>
          </a:stretch>
        </p:blipFill>
        <p:spPr>
          <a:xfrm>
            <a:off x="7064999" y="2946401"/>
            <a:ext cx="6995886" cy="4642430"/>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
        <p:nvSpPr>
          <p:cNvPr id="26" name="Shape 1">
            <a:extLst>
              <a:ext uri="{FF2B5EF4-FFF2-40B4-BE49-F238E27FC236}">
                <a16:creationId xmlns:a16="http://schemas.microsoft.com/office/drawing/2014/main" id="{ED22E4ED-1D91-4FD2-9716-FF0E54FBD84D}"/>
              </a:ext>
            </a:extLst>
          </p:cNvPr>
          <p:cNvSpPr/>
          <p:nvPr/>
        </p:nvSpPr>
        <p:spPr>
          <a:xfrm>
            <a:off x="8725988" y="1772940"/>
            <a:ext cx="5633233" cy="6301164"/>
          </a:xfrm>
          <a:prstGeom prst="roundRect">
            <a:avLst>
              <a:gd name="adj" fmla="val 0"/>
            </a:avLst>
          </a:prstGeom>
          <a:solidFill>
            <a:srgbClr val="EEE8DD"/>
          </a:solidFill>
          <a:ln/>
        </p:spPr>
      </p:sp>
      <p:sp>
        <p:nvSpPr>
          <p:cNvPr id="3" name="Text 0"/>
          <p:cNvSpPr/>
          <p:nvPr/>
        </p:nvSpPr>
        <p:spPr>
          <a:xfrm>
            <a:off x="1151637" y="155496"/>
            <a:ext cx="12327125" cy="1158001"/>
          </a:xfrm>
          <a:prstGeom prst="rect">
            <a:avLst/>
          </a:prstGeom>
          <a:noFill/>
          <a:ln/>
        </p:spPr>
        <p:txBody>
          <a:bodyPr wrap="squar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КУ «Центр надання соціальних послуг»</a:t>
            </a:r>
            <a:endParaRPr lang="en-US" sz="4450" dirty="0"/>
          </a:p>
        </p:txBody>
      </p:sp>
      <p:sp>
        <p:nvSpPr>
          <p:cNvPr id="4" name="Text 1"/>
          <p:cNvSpPr/>
          <p:nvPr/>
        </p:nvSpPr>
        <p:spPr>
          <a:xfrm>
            <a:off x="1538514" y="1004068"/>
            <a:ext cx="12104915" cy="1451610"/>
          </a:xfrm>
          <a:prstGeom prst="rect">
            <a:avLst/>
          </a:prstGeom>
          <a:noFill/>
          <a:ln/>
        </p:spPr>
        <p:txBody>
          <a:bodyPr wrap="square" lIns="0" tIns="0" rIns="0" bIns="0" rtlCol="0" anchor="t"/>
          <a:lstStyle/>
          <a:p>
            <a:pPr marL="0" indent="0" algn="ctr">
              <a:lnSpc>
                <a:spcPts val="2850"/>
              </a:lnSpc>
              <a:buNone/>
            </a:pPr>
            <a:r>
              <a:rPr lang="en-US" sz="1750" dirty="0">
                <a:solidFill>
                  <a:srgbClr val="746558"/>
                </a:solidFill>
                <a:latin typeface="Gelasio" pitchFamily="34" charset="0"/>
                <a:ea typeface="Gelasio" pitchFamily="34" charset="-122"/>
                <a:cs typeface="Gelasio" pitchFamily="34" charset="-120"/>
              </a:rPr>
              <a:t>Цей звіт охоплює діяльність КУ «Центр надання соціальних послуг» за 2024 рік. Він містить інформацію про кількість наданих соціальних послуг, категорії клієнтів, а також про ключові напрямки роботи.</a:t>
            </a:r>
            <a:endParaRPr lang="en-US" sz="1750" dirty="0"/>
          </a:p>
        </p:txBody>
      </p:sp>
      <p:sp>
        <p:nvSpPr>
          <p:cNvPr id="6" name="Text 3"/>
          <p:cNvSpPr/>
          <p:nvPr/>
        </p:nvSpPr>
        <p:spPr>
          <a:xfrm>
            <a:off x="3513386" y="5320034"/>
            <a:ext cx="120491"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Gelasio Medium" pitchFamily="34" charset="0"/>
                <a:ea typeface="Gelasio Medium" pitchFamily="34" charset="-122"/>
                <a:cs typeface="Gelasio Medium" pitchFamily="34" charset="-120"/>
              </a:rPr>
              <a:t>дт</a:t>
            </a:r>
            <a:endParaRPr lang="en-US" sz="750" dirty="0"/>
          </a:p>
        </p:txBody>
      </p:sp>
      <p:sp>
        <p:nvSpPr>
          <p:cNvPr id="7" name="Text 0">
            <a:extLst>
              <a:ext uri="{FF2B5EF4-FFF2-40B4-BE49-F238E27FC236}">
                <a16:creationId xmlns:a16="http://schemas.microsoft.com/office/drawing/2014/main" id="{E59C0910-ED0F-422E-89BE-43F2536F097E}"/>
              </a:ext>
            </a:extLst>
          </p:cNvPr>
          <p:cNvSpPr/>
          <p:nvPr/>
        </p:nvSpPr>
        <p:spPr>
          <a:xfrm>
            <a:off x="2503856" y="2034299"/>
            <a:ext cx="5670590"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Робота з сім’ями</a:t>
            </a:r>
            <a:endParaRPr lang="en-US" sz="4450" dirty="0"/>
          </a:p>
        </p:txBody>
      </p:sp>
      <p:sp>
        <p:nvSpPr>
          <p:cNvPr id="8" name="Shape 1">
            <a:extLst>
              <a:ext uri="{FF2B5EF4-FFF2-40B4-BE49-F238E27FC236}">
                <a16:creationId xmlns:a16="http://schemas.microsoft.com/office/drawing/2014/main" id="{2A667DD5-C4A9-4BFA-8032-53F25C19B19D}"/>
              </a:ext>
            </a:extLst>
          </p:cNvPr>
          <p:cNvSpPr/>
          <p:nvPr/>
        </p:nvSpPr>
        <p:spPr>
          <a:xfrm>
            <a:off x="2328953" y="3024271"/>
            <a:ext cx="510302" cy="510302"/>
          </a:xfrm>
          <a:prstGeom prst="roundRect">
            <a:avLst>
              <a:gd name="adj" fmla="val 6667"/>
            </a:avLst>
          </a:prstGeom>
          <a:solidFill>
            <a:srgbClr val="EEE8DD"/>
          </a:solidFill>
          <a:ln/>
        </p:spPr>
      </p:sp>
      <p:sp>
        <p:nvSpPr>
          <p:cNvPr id="11" name="Text 2">
            <a:extLst>
              <a:ext uri="{FF2B5EF4-FFF2-40B4-BE49-F238E27FC236}">
                <a16:creationId xmlns:a16="http://schemas.microsoft.com/office/drawing/2014/main" id="{02D2B0F1-96FB-4EC8-9B91-929BA11701C1}"/>
              </a:ext>
            </a:extLst>
          </p:cNvPr>
          <p:cNvSpPr/>
          <p:nvPr/>
        </p:nvSpPr>
        <p:spPr>
          <a:xfrm>
            <a:off x="2503856" y="3109282"/>
            <a:ext cx="16049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1</a:t>
            </a:r>
            <a:endParaRPr lang="en-US" sz="2650" dirty="0"/>
          </a:p>
        </p:txBody>
      </p:sp>
      <p:sp>
        <p:nvSpPr>
          <p:cNvPr id="12" name="Text 3">
            <a:extLst>
              <a:ext uri="{FF2B5EF4-FFF2-40B4-BE49-F238E27FC236}">
                <a16:creationId xmlns:a16="http://schemas.microsoft.com/office/drawing/2014/main" id="{F5FE7467-0B67-4A5F-9323-C2B75B3D5786}"/>
              </a:ext>
            </a:extLst>
          </p:cNvPr>
          <p:cNvSpPr/>
          <p:nvPr/>
        </p:nvSpPr>
        <p:spPr>
          <a:xfrm>
            <a:off x="3066069" y="3024271"/>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Виїзди до сімей</a:t>
            </a:r>
            <a:endParaRPr lang="en-US" sz="2200" dirty="0"/>
          </a:p>
        </p:txBody>
      </p:sp>
      <p:sp>
        <p:nvSpPr>
          <p:cNvPr id="13" name="Text 4">
            <a:extLst>
              <a:ext uri="{FF2B5EF4-FFF2-40B4-BE49-F238E27FC236}">
                <a16:creationId xmlns:a16="http://schemas.microsoft.com/office/drawing/2014/main" id="{DDD3AFD0-3208-4B86-83C2-1F214A86D455}"/>
              </a:ext>
            </a:extLst>
          </p:cNvPr>
          <p:cNvSpPr/>
          <p:nvPr/>
        </p:nvSpPr>
        <p:spPr>
          <a:xfrm>
            <a:off x="3066069" y="3514689"/>
            <a:ext cx="3459242"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68 виїздів в с. Великий Дальник, с. Розселенець, с. Петродолина.</a:t>
            </a:r>
            <a:endParaRPr lang="en-US" sz="1750" dirty="0"/>
          </a:p>
        </p:txBody>
      </p:sp>
      <p:sp>
        <p:nvSpPr>
          <p:cNvPr id="14" name="Shape 5">
            <a:extLst>
              <a:ext uri="{FF2B5EF4-FFF2-40B4-BE49-F238E27FC236}">
                <a16:creationId xmlns:a16="http://schemas.microsoft.com/office/drawing/2014/main" id="{DA8FC391-F3B0-43FC-9697-5D4FA70659FA}"/>
              </a:ext>
            </a:extLst>
          </p:cNvPr>
          <p:cNvSpPr/>
          <p:nvPr/>
        </p:nvSpPr>
        <p:spPr>
          <a:xfrm>
            <a:off x="2328953" y="4562320"/>
            <a:ext cx="510302" cy="510302"/>
          </a:xfrm>
          <a:prstGeom prst="roundRect">
            <a:avLst>
              <a:gd name="adj" fmla="val 6667"/>
            </a:avLst>
          </a:prstGeom>
          <a:solidFill>
            <a:srgbClr val="EEE8DD"/>
          </a:solidFill>
          <a:ln/>
        </p:spPr>
      </p:sp>
      <p:sp>
        <p:nvSpPr>
          <p:cNvPr id="15" name="Text 6">
            <a:extLst>
              <a:ext uri="{FF2B5EF4-FFF2-40B4-BE49-F238E27FC236}">
                <a16:creationId xmlns:a16="http://schemas.microsoft.com/office/drawing/2014/main" id="{EF1EF15C-23AB-49EB-BC16-09257B0779BC}"/>
              </a:ext>
            </a:extLst>
          </p:cNvPr>
          <p:cNvSpPr/>
          <p:nvPr/>
        </p:nvSpPr>
        <p:spPr>
          <a:xfrm>
            <a:off x="2480995" y="4647331"/>
            <a:ext cx="20621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2</a:t>
            </a:r>
            <a:endParaRPr lang="en-US" sz="2650" dirty="0"/>
          </a:p>
        </p:txBody>
      </p:sp>
      <p:sp>
        <p:nvSpPr>
          <p:cNvPr id="16" name="Text 7">
            <a:extLst>
              <a:ext uri="{FF2B5EF4-FFF2-40B4-BE49-F238E27FC236}">
                <a16:creationId xmlns:a16="http://schemas.microsoft.com/office/drawing/2014/main" id="{5A24F986-3F56-4F3B-B85B-16747C348EE0}"/>
              </a:ext>
            </a:extLst>
          </p:cNvPr>
          <p:cNvSpPr/>
          <p:nvPr/>
        </p:nvSpPr>
        <p:spPr>
          <a:xfrm>
            <a:off x="3066069" y="4562320"/>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Оцінка потреб</a:t>
            </a:r>
            <a:endParaRPr lang="en-US" sz="2200" dirty="0"/>
          </a:p>
        </p:txBody>
      </p:sp>
      <p:sp>
        <p:nvSpPr>
          <p:cNvPr id="17" name="Text 8">
            <a:extLst>
              <a:ext uri="{FF2B5EF4-FFF2-40B4-BE49-F238E27FC236}">
                <a16:creationId xmlns:a16="http://schemas.microsoft.com/office/drawing/2014/main" id="{BB2A1A21-8167-4DCB-BE0C-ED6935748BB8}"/>
              </a:ext>
            </a:extLst>
          </p:cNvPr>
          <p:cNvSpPr/>
          <p:nvPr/>
        </p:nvSpPr>
        <p:spPr>
          <a:xfrm>
            <a:off x="3066069" y="5052738"/>
            <a:ext cx="3459242"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Складено 97 актів оцінки потреб сімей та осіб.</a:t>
            </a:r>
            <a:endParaRPr lang="en-US" sz="1750" dirty="0"/>
          </a:p>
        </p:txBody>
      </p:sp>
      <p:sp>
        <p:nvSpPr>
          <p:cNvPr id="18" name="Shape 9">
            <a:extLst>
              <a:ext uri="{FF2B5EF4-FFF2-40B4-BE49-F238E27FC236}">
                <a16:creationId xmlns:a16="http://schemas.microsoft.com/office/drawing/2014/main" id="{0C2F9EDB-C459-4433-A61D-0AE74834233E}"/>
              </a:ext>
            </a:extLst>
          </p:cNvPr>
          <p:cNvSpPr/>
          <p:nvPr/>
        </p:nvSpPr>
        <p:spPr>
          <a:xfrm>
            <a:off x="2328953" y="6224604"/>
            <a:ext cx="510302" cy="510302"/>
          </a:xfrm>
          <a:prstGeom prst="roundRect">
            <a:avLst>
              <a:gd name="adj" fmla="val 6667"/>
            </a:avLst>
          </a:prstGeom>
          <a:solidFill>
            <a:srgbClr val="EEE8DD"/>
          </a:solidFill>
          <a:ln/>
        </p:spPr>
      </p:sp>
      <p:sp>
        <p:nvSpPr>
          <p:cNvPr id="19" name="Text 10">
            <a:extLst>
              <a:ext uri="{FF2B5EF4-FFF2-40B4-BE49-F238E27FC236}">
                <a16:creationId xmlns:a16="http://schemas.microsoft.com/office/drawing/2014/main" id="{A57B3EE9-086F-4784-BC81-5465C6BBC2A4}"/>
              </a:ext>
            </a:extLst>
          </p:cNvPr>
          <p:cNvSpPr/>
          <p:nvPr/>
        </p:nvSpPr>
        <p:spPr>
          <a:xfrm>
            <a:off x="2481592" y="6309615"/>
            <a:ext cx="20502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3</a:t>
            </a:r>
            <a:endParaRPr lang="en-US" sz="2650" dirty="0"/>
          </a:p>
        </p:txBody>
      </p:sp>
      <p:sp>
        <p:nvSpPr>
          <p:cNvPr id="20" name="Text 11">
            <a:extLst>
              <a:ext uri="{FF2B5EF4-FFF2-40B4-BE49-F238E27FC236}">
                <a16:creationId xmlns:a16="http://schemas.microsoft.com/office/drawing/2014/main" id="{87B3BCE3-EC79-4C2F-AD98-739F6E13E17F}"/>
              </a:ext>
            </a:extLst>
          </p:cNvPr>
          <p:cNvSpPr/>
          <p:nvPr/>
        </p:nvSpPr>
        <p:spPr>
          <a:xfrm>
            <a:off x="3066069" y="622460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Охоплення клієнтів</a:t>
            </a:r>
            <a:endParaRPr lang="en-US" sz="2200" dirty="0"/>
          </a:p>
        </p:txBody>
      </p:sp>
      <p:sp>
        <p:nvSpPr>
          <p:cNvPr id="21" name="Text 12">
            <a:extLst>
              <a:ext uri="{FF2B5EF4-FFF2-40B4-BE49-F238E27FC236}">
                <a16:creationId xmlns:a16="http://schemas.microsoft.com/office/drawing/2014/main" id="{9066B5C6-E03D-4422-A590-787ECE3AA834}"/>
              </a:ext>
            </a:extLst>
          </p:cNvPr>
          <p:cNvSpPr/>
          <p:nvPr/>
        </p:nvSpPr>
        <p:spPr>
          <a:xfrm>
            <a:off x="3066069" y="6715022"/>
            <a:ext cx="3459242"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295 осіб (в 2023 році - 156 осіб).</a:t>
            </a:r>
            <a:endParaRPr lang="en-US" sz="1750" dirty="0"/>
          </a:p>
        </p:txBody>
      </p:sp>
      <p:pic>
        <p:nvPicPr>
          <p:cNvPr id="22" name="Рисунок 21" descr="photo_2023-11-21_15-40-25.jpg">
            <a:extLst>
              <a:ext uri="{FF2B5EF4-FFF2-40B4-BE49-F238E27FC236}">
                <a16:creationId xmlns:a16="http://schemas.microsoft.com/office/drawing/2014/main" id="{1D3E7105-E1E4-4A39-AC1D-5E21DFEEAEB4}"/>
              </a:ext>
            </a:extLst>
          </p:cNvPr>
          <p:cNvPicPr>
            <a:picLocks noChangeAspect="1"/>
          </p:cNvPicPr>
          <p:nvPr/>
        </p:nvPicPr>
        <p:blipFill>
          <a:blip r:embed="rId3"/>
          <a:srcRect l="2615" t="66587" r="61101" b="988"/>
          <a:stretch>
            <a:fillRect/>
          </a:stretch>
        </p:blipFill>
        <p:spPr>
          <a:xfrm>
            <a:off x="11702307" y="4987612"/>
            <a:ext cx="2414630" cy="2525422"/>
          </a:xfrm>
          <a:prstGeom prst="roundRect">
            <a:avLst>
              <a:gd name="adj" fmla="val 0"/>
            </a:avLst>
          </a:prstGeom>
          <a:solidFill>
            <a:srgbClr val="FFFFFF">
              <a:shade val="85000"/>
            </a:srgbClr>
          </a:solidFill>
          <a:ln>
            <a:noFill/>
          </a:ln>
          <a:effectLst/>
        </p:spPr>
      </p:pic>
      <p:pic>
        <p:nvPicPr>
          <p:cNvPr id="23" name="Рисунок 22" descr="photo_2024-01-30_11-32-08.jpg">
            <a:extLst>
              <a:ext uri="{FF2B5EF4-FFF2-40B4-BE49-F238E27FC236}">
                <a16:creationId xmlns:a16="http://schemas.microsoft.com/office/drawing/2014/main" id="{84A41ECE-C0D4-44D7-9E30-36FBC0C10F8D}"/>
              </a:ext>
            </a:extLst>
          </p:cNvPr>
          <p:cNvPicPr>
            <a:picLocks noChangeAspect="1"/>
          </p:cNvPicPr>
          <p:nvPr/>
        </p:nvPicPr>
        <p:blipFill>
          <a:blip r:embed="rId4"/>
          <a:srcRect l="36230" t="73827" r="36845" b="2099"/>
          <a:stretch>
            <a:fillRect/>
          </a:stretch>
        </p:blipFill>
        <p:spPr>
          <a:xfrm>
            <a:off x="11852479" y="2133951"/>
            <a:ext cx="2276786" cy="2435120"/>
          </a:xfrm>
          <a:prstGeom prst="roundRect">
            <a:avLst>
              <a:gd name="adj" fmla="val 0"/>
            </a:avLst>
          </a:prstGeom>
          <a:solidFill>
            <a:srgbClr val="FFFFFF">
              <a:shade val="85000"/>
            </a:srgbClr>
          </a:solidFill>
          <a:ln>
            <a:noFill/>
          </a:ln>
          <a:effectLst/>
        </p:spPr>
      </p:pic>
      <p:pic>
        <p:nvPicPr>
          <p:cNvPr id="24" name="Рисунок 23" descr="photo_2023-11-21_15-40-25.jpg">
            <a:extLst>
              <a:ext uri="{FF2B5EF4-FFF2-40B4-BE49-F238E27FC236}">
                <a16:creationId xmlns:a16="http://schemas.microsoft.com/office/drawing/2014/main" id="{F1B700D3-5887-4F43-B51D-C0349742C35C}"/>
              </a:ext>
            </a:extLst>
          </p:cNvPr>
          <p:cNvPicPr>
            <a:picLocks noChangeAspect="1"/>
          </p:cNvPicPr>
          <p:nvPr/>
        </p:nvPicPr>
        <p:blipFill>
          <a:blip r:embed="rId3"/>
          <a:srcRect l="38409" t="34198" r="37430" b="37160"/>
          <a:stretch>
            <a:fillRect/>
          </a:stretch>
        </p:blipFill>
        <p:spPr>
          <a:xfrm>
            <a:off x="8977610" y="1937489"/>
            <a:ext cx="2019155" cy="2683865"/>
          </a:xfrm>
          <a:prstGeom prst="roundRect">
            <a:avLst>
              <a:gd name="adj" fmla="val 0"/>
            </a:avLst>
          </a:prstGeom>
          <a:solidFill>
            <a:srgbClr val="FFFFFF">
              <a:shade val="85000"/>
            </a:srgbClr>
          </a:solidFill>
          <a:ln>
            <a:noFill/>
          </a:ln>
          <a:effectLst/>
        </p:spPr>
      </p:pic>
      <p:pic>
        <p:nvPicPr>
          <p:cNvPr id="25" name="Рисунок 24" descr="photo_2023-11-21_15-40-25.jpg">
            <a:extLst>
              <a:ext uri="{FF2B5EF4-FFF2-40B4-BE49-F238E27FC236}">
                <a16:creationId xmlns:a16="http://schemas.microsoft.com/office/drawing/2014/main" id="{4EA375FD-6F52-4149-9642-A9E4D0E441AE}"/>
              </a:ext>
            </a:extLst>
          </p:cNvPr>
          <p:cNvPicPr>
            <a:picLocks noChangeAspect="1"/>
          </p:cNvPicPr>
          <p:nvPr/>
        </p:nvPicPr>
        <p:blipFill>
          <a:blip r:embed="rId3"/>
          <a:srcRect l="42164" t="69860" r="29431" b="1605"/>
          <a:stretch>
            <a:fillRect/>
          </a:stretch>
        </p:blipFill>
        <p:spPr>
          <a:xfrm>
            <a:off x="9003049" y="4986161"/>
            <a:ext cx="2137126" cy="2526873"/>
          </a:xfrm>
          <a:prstGeom prst="roundRect">
            <a:avLst>
              <a:gd name="adj" fmla="val 0"/>
            </a:avLst>
          </a:prstGeom>
          <a:solidFill>
            <a:srgbClr val="FFFFFF">
              <a:shade val="85000"/>
            </a:srgbClr>
          </a:solidFill>
          <a:ln>
            <a:noFill/>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351014" y="497087"/>
            <a:ext cx="5670590"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Сім’ї СЖО</a:t>
            </a:r>
            <a:endParaRPr lang="en-US" sz="4450" dirty="0"/>
          </a:p>
        </p:txBody>
      </p:sp>
      <p:sp>
        <p:nvSpPr>
          <p:cNvPr id="4" name="Shape 1"/>
          <p:cNvSpPr/>
          <p:nvPr/>
        </p:nvSpPr>
        <p:spPr>
          <a:xfrm>
            <a:off x="836414" y="2784335"/>
            <a:ext cx="3664863" cy="2395657"/>
          </a:xfrm>
          <a:prstGeom prst="roundRect">
            <a:avLst>
              <a:gd name="adj" fmla="val 1420"/>
            </a:avLst>
          </a:prstGeom>
          <a:solidFill>
            <a:srgbClr val="EEE8DD"/>
          </a:solidFill>
          <a:ln/>
        </p:spPr>
      </p:sp>
      <p:sp>
        <p:nvSpPr>
          <p:cNvPr id="5" name="Text 2"/>
          <p:cNvSpPr/>
          <p:nvPr/>
        </p:nvSpPr>
        <p:spPr>
          <a:xfrm>
            <a:off x="1063228" y="3011149"/>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Кількість сімей</a:t>
            </a:r>
            <a:endParaRPr lang="en-US" sz="2200" dirty="0"/>
          </a:p>
        </p:txBody>
      </p:sp>
      <p:sp>
        <p:nvSpPr>
          <p:cNvPr id="6" name="Text 3"/>
          <p:cNvSpPr/>
          <p:nvPr/>
        </p:nvSpPr>
        <p:spPr>
          <a:xfrm>
            <a:off x="1063228" y="3501567"/>
            <a:ext cx="3211235"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37 сімей, в яких виховується 73 дитини (в 2023 році - 27 сімей, 61 дитина).</a:t>
            </a:r>
            <a:endParaRPr lang="en-US" sz="1750" dirty="0"/>
          </a:p>
        </p:txBody>
      </p:sp>
      <p:sp>
        <p:nvSpPr>
          <p:cNvPr id="7" name="Shape 4"/>
          <p:cNvSpPr/>
          <p:nvPr/>
        </p:nvSpPr>
        <p:spPr>
          <a:xfrm>
            <a:off x="883849" y="5414188"/>
            <a:ext cx="3664863" cy="2395657"/>
          </a:xfrm>
          <a:prstGeom prst="roundRect">
            <a:avLst>
              <a:gd name="adj" fmla="val 1420"/>
            </a:avLst>
          </a:prstGeom>
          <a:solidFill>
            <a:srgbClr val="EEE8DD"/>
          </a:solidFill>
          <a:ln/>
        </p:spPr>
      </p:sp>
      <p:sp>
        <p:nvSpPr>
          <p:cNvPr id="8" name="Text 5"/>
          <p:cNvSpPr/>
          <p:nvPr/>
        </p:nvSpPr>
        <p:spPr>
          <a:xfrm>
            <a:off x="1110663" y="5641002"/>
            <a:ext cx="2889528"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Соціальний супровід</a:t>
            </a:r>
            <a:endParaRPr lang="en-US" sz="2200" dirty="0"/>
          </a:p>
        </p:txBody>
      </p:sp>
      <p:sp>
        <p:nvSpPr>
          <p:cNvPr id="9" name="Text 6"/>
          <p:cNvSpPr/>
          <p:nvPr/>
        </p:nvSpPr>
        <p:spPr>
          <a:xfrm>
            <a:off x="1110663" y="6131420"/>
            <a:ext cx="3211235" cy="1451610"/>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24 сім’ї СЖО отримували соціальну послугу соціальний супровід (в 2023 році - 21 сім’я).</a:t>
            </a:r>
            <a:endParaRPr lang="en-US" sz="1750" dirty="0"/>
          </a:p>
        </p:txBody>
      </p:sp>
      <p:sp>
        <p:nvSpPr>
          <p:cNvPr id="10" name="Shape 7"/>
          <p:cNvSpPr/>
          <p:nvPr/>
        </p:nvSpPr>
        <p:spPr>
          <a:xfrm>
            <a:off x="836534" y="1286114"/>
            <a:ext cx="7007900" cy="1317426"/>
          </a:xfrm>
          <a:prstGeom prst="roundRect">
            <a:avLst>
              <a:gd name="adj" fmla="val 2038"/>
            </a:avLst>
          </a:prstGeom>
          <a:solidFill>
            <a:srgbClr val="EEE8DD"/>
          </a:solidFill>
          <a:ln/>
        </p:spPr>
      </p:sp>
      <p:sp>
        <p:nvSpPr>
          <p:cNvPr id="11" name="Text 8"/>
          <p:cNvSpPr/>
          <p:nvPr/>
        </p:nvSpPr>
        <p:spPr>
          <a:xfrm>
            <a:off x="1063347" y="151292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Надані послуги</a:t>
            </a:r>
            <a:endParaRPr lang="en-US" sz="2200" dirty="0"/>
          </a:p>
        </p:txBody>
      </p:sp>
      <p:sp>
        <p:nvSpPr>
          <p:cNvPr id="12" name="Text 9"/>
          <p:cNvSpPr/>
          <p:nvPr/>
        </p:nvSpPr>
        <p:spPr>
          <a:xfrm>
            <a:off x="1063347" y="2003347"/>
            <a:ext cx="7102793"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11126 послуг (за аналогічний період минулого року надано 4698).</a:t>
            </a:r>
            <a:endParaRPr lang="en-US" sz="1750" dirty="0"/>
          </a:p>
        </p:txBody>
      </p:sp>
      <p:pic>
        <p:nvPicPr>
          <p:cNvPr id="13"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pic>
        <p:nvPicPr>
          <p:cNvPr id="14" name="Рисунок 13" descr="419299544_801942075310219_9212210196967543718_n.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81688" y="1175642"/>
            <a:ext cx="4053412" cy="524420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Рисунок 14" descr="photo_2024-01-30_11-32-08.jpg">
            <a:extLst>
              <a:ext uri="{FF2B5EF4-FFF2-40B4-BE49-F238E27FC236}">
                <a16:creationId xmlns:a16="http://schemas.microsoft.com/office/drawing/2014/main" id="{068BD943-5378-47E7-8F1B-11A0858C053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4286" t="37654" r="56413" b="30156"/>
          <a:stretch>
            <a:fillRect/>
          </a:stretch>
        </p:blipFill>
        <p:spPr>
          <a:xfrm>
            <a:off x="5378028" y="3180920"/>
            <a:ext cx="4053412" cy="4210479"/>
          </a:xfrm>
          <a:prstGeom prst="roundRect">
            <a:avLst>
              <a:gd name="adj" fmla="val 0"/>
            </a:avLst>
          </a:prstGeom>
          <a:solidFill>
            <a:srgbClr val="FFFFFF">
              <a:shade val="85000"/>
            </a:srgbClr>
          </a:solidFill>
          <a:ln>
            <a:noFill/>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
            <a:extLst>
              <a:ext uri="{FF2B5EF4-FFF2-40B4-BE49-F238E27FC236}">
                <a16:creationId xmlns:a16="http://schemas.microsoft.com/office/drawing/2014/main" id="{BA8A6040-FB78-49A5-9422-7987C304B232}"/>
              </a:ext>
            </a:extLst>
          </p:cNvPr>
          <p:cNvSpPr/>
          <p:nvPr/>
        </p:nvSpPr>
        <p:spPr>
          <a:xfrm>
            <a:off x="468130" y="729992"/>
            <a:ext cx="4087683" cy="7271008"/>
          </a:xfrm>
          <a:prstGeom prst="roundRect">
            <a:avLst>
              <a:gd name="adj" fmla="val 0"/>
            </a:avLst>
          </a:prstGeom>
          <a:solidFill>
            <a:srgbClr val="EEE8DD"/>
          </a:solidFill>
          <a:ln/>
        </p:spPr>
      </p:sp>
      <p:sp>
        <p:nvSpPr>
          <p:cNvPr id="3" name="Text 0"/>
          <p:cNvSpPr/>
          <p:nvPr/>
        </p:nvSpPr>
        <p:spPr>
          <a:xfrm>
            <a:off x="4070390" y="91193"/>
            <a:ext cx="5994559" cy="708779"/>
          </a:xfrm>
          <a:prstGeom prst="rect">
            <a:avLst/>
          </a:prstGeom>
          <a:noFill/>
          <a:ln/>
        </p:spPr>
        <p:txBody>
          <a:bodyPr wrap="non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Інші категорії клієнтів</a:t>
            </a:r>
            <a:endParaRPr lang="en-US" sz="4450" dirty="0"/>
          </a:p>
        </p:txBody>
      </p:sp>
      <p:pic>
        <p:nvPicPr>
          <p:cNvPr id="4" name="Image 1" descr="preencoded.png"/>
          <p:cNvPicPr>
            <a:picLocks noChangeAspect="1"/>
          </p:cNvPicPr>
          <p:nvPr/>
        </p:nvPicPr>
        <p:blipFill>
          <a:blip r:embed="rId2"/>
          <a:stretch>
            <a:fillRect/>
          </a:stretch>
        </p:blipFill>
        <p:spPr>
          <a:xfrm>
            <a:off x="793790" y="799972"/>
            <a:ext cx="566976" cy="566976"/>
          </a:xfrm>
          <a:prstGeom prst="rect">
            <a:avLst/>
          </a:prstGeom>
        </p:spPr>
      </p:pic>
      <p:sp>
        <p:nvSpPr>
          <p:cNvPr id="5" name="Text 1"/>
          <p:cNvSpPr/>
          <p:nvPr/>
        </p:nvSpPr>
        <p:spPr>
          <a:xfrm>
            <a:off x="793790" y="159376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Одинокі матері</a:t>
            </a:r>
            <a:endParaRPr lang="en-US" sz="2200" dirty="0"/>
          </a:p>
        </p:txBody>
      </p:sp>
      <p:sp>
        <p:nvSpPr>
          <p:cNvPr id="6" name="Text 2"/>
          <p:cNvSpPr/>
          <p:nvPr/>
        </p:nvSpPr>
        <p:spPr>
          <a:xfrm>
            <a:off x="793790" y="2084180"/>
            <a:ext cx="3608070" cy="1451610"/>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20 одиноких матерів, яким надано 112 соціальних послуг (у 2023 році - 10 матерів, 59 послуг).</a:t>
            </a:r>
            <a:endParaRPr lang="en-US" sz="1750" dirty="0"/>
          </a:p>
        </p:txBody>
      </p:sp>
      <p:pic>
        <p:nvPicPr>
          <p:cNvPr id="7" name="Image 2" descr="preencoded.png"/>
          <p:cNvPicPr>
            <a:picLocks noChangeAspect="1"/>
          </p:cNvPicPr>
          <p:nvPr/>
        </p:nvPicPr>
        <p:blipFill>
          <a:blip r:embed="rId3"/>
          <a:stretch>
            <a:fillRect/>
          </a:stretch>
        </p:blipFill>
        <p:spPr>
          <a:xfrm>
            <a:off x="793790" y="5899776"/>
            <a:ext cx="566976" cy="566976"/>
          </a:xfrm>
          <a:prstGeom prst="rect">
            <a:avLst/>
          </a:prstGeom>
        </p:spPr>
      </p:pic>
      <p:sp>
        <p:nvSpPr>
          <p:cNvPr id="8" name="Text 3"/>
          <p:cNvSpPr/>
          <p:nvPr/>
        </p:nvSpPr>
        <p:spPr>
          <a:xfrm>
            <a:off x="793790" y="669356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Особи засуджені</a:t>
            </a:r>
            <a:endParaRPr lang="en-US" sz="2200" dirty="0"/>
          </a:p>
        </p:txBody>
      </p:sp>
      <p:sp>
        <p:nvSpPr>
          <p:cNvPr id="9" name="Text 4"/>
          <p:cNvSpPr/>
          <p:nvPr/>
        </p:nvSpPr>
        <p:spPr>
          <a:xfrm>
            <a:off x="793790" y="7183984"/>
            <a:ext cx="3608189" cy="1088708"/>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1 особа засуджена до покарань, не пов’язаних з позбавленням волі.</a:t>
            </a:r>
            <a:endParaRPr lang="en-US" sz="1750" dirty="0"/>
          </a:p>
        </p:txBody>
      </p:sp>
      <p:pic>
        <p:nvPicPr>
          <p:cNvPr id="10" name="Image 3" descr="preencoded.png"/>
          <p:cNvPicPr>
            <a:picLocks noChangeAspect="1"/>
          </p:cNvPicPr>
          <p:nvPr/>
        </p:nvPicPr>
        <p:blipFill>
          <a:blip r:embed="rId4"/>
          <a:stretch>
            <a:fillRect/>
          </a:stretch>
        </p:blipFill>
        <p:spPr>
          <a:xfrm>
            <a:off x="793790" y="3391733"/>
            <a:ext cx="566976" cy="566976"/>
          </a:xfrm>
          <a:prstGeom prst="rect">
            <a:avLst/>
          </a:prstGeom>
        </p:spPr>
      </p:pic>
      <p:sp>
        <p:nvSpPr>
          <p:cNvPr id="11" name="Text 5"/>
          <p:cNvSpPr/>
          <p:nvPr/>
        </p:nvSpPr>
        <p:spPr>
          <a:xfrm>
            <a:off x="793790" y="418552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Сім’ї з дітьми</a:t>
            </a:r>
            <a:endParaRPr lang="en-US" sz="2200" dirty="0"/>
          </a:p>
        </p:txBody>
      </p:sp>
      <p:sp>
        <p:nvSpPr>
          <p:cNvPr id="12" name="Text 6"/>
          <p:cNvSpPr/>
          <p:nvPr/>
        </p:nvSpPr>
        <p:spPr>
          <a:xfrm>
            <a:off x="793790" y="4675941"/>
            <a:ext cx="3608070" cy="1088708"/>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2 сім’ї (3 дітей), батьки яких ухиляються від виконання своїх обов’язків з виховання дитини.</a:t>
            </a:r>
            <a:endParaRPr lang="en-US" sz="1750" dirty="0"/>
          </a:p>
        </p:txBody>
      </p:sp>
      <p:pic>
        <p:nvPicPr>
          <p:cNvPr id="13" name="Picture 2"/>
          <p:cNvPicPr>
            <a:picLocks noChangeAspect="1" noChangeArrowheads="1"/>
          </p:cNvPicPr>
          <p:nvPr/>
        </p:nvPicPr>
        <p:blipFill>
          <a:blip r:embed="rId5"/>
          <a:srcRect/>
          <a:stretch>
            <a:fillRect/>
          </a:stretch>
        </p:blipFill>
        <p:spPr bwMode="auto">
          <a:xfrm>
            <a:off x="12003734" y="7762279"/>
            <a:ext cx="2626666" cy="467321"/>
          </a:xfrm>
          <a:prstGeom prst="rect">
            <a:avLst/>
          </a:prstGeom>
          <a:noFill/>
          <a:ln w="9525">
            <a:noFill/>
            <a:miter lim="800000"/>
            <a:headEnd/>
            <a:tailEnd/>
          </a:ln>
          <a:effectLst/>
        </p:spPr>
      </p:pic>
      <p:sp>
        <p:nvSpPr>
          <p:cNvPr id="15" name="Text 0">
            <a:extLst>
              <a:ext uri="{FF2B5EF4-FFF2-40B4-BE49-F238E27FC236}">
                <a16:creationId xmlns:a16="http://schemas.microsoft.com/office/drawing/2014/main" id="{C18AB5FE-8BB9-4373-AE9C-36B0DE76BC6C}"/>
              </a:ext>
            </a:extLst>
          </p:cNvPr>
          <p:cNvSpPr/>
          <p:nvPr/>
        </p:nvSpPr>
        <p:spPr>
          <a:xfrm>
            <a:off x="5012776" y="1331339"/>
            <a:ext cx="5670590"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Догляд вдома</a:t>
            </a:r>
            <a:endParaRPr lang="en-US" sz="4450" dirty="0"/>
          </a:p>
        </p:txBody>
      </p:sp>
      <p:sp>
        <p:nvSpPr>
          <p:cNvPr id="16" name="Shape 1">
            <a:extLst>
              <a:ext uri="{FF2B5EF4-FFF2-40B4-BE49-F238E27FC236}">
                <a16:creationId xmlns:a16="http://schemas.microsoft.com/office/drawing/2014/main" id="{22719EEB-0B9F-4DFA-8786-59C2D0264627}"/>
              </a:ext>
            </a:extLst>
          </p:cNvPr>
          <p:cNvSpPr/>
          <p:nvPr/>
        </p:nvSpPr>
        <p:spPr>
          <a:xfrm>
            <a:off x="5337697" y="2380280"/>
            <a:ext cx="30480" cy="4737378"/>
          </a:xfrm>
          <a:prstGeom prst="roundRect">
            <a:avLst>
              <a:gd name="adj" fmla="val 111628"/>
            </a:avLst>
          </a:prstGeom>
          <a:solidFill>
            <a:srgbClr val="D4CEC3"/>
          </a:solidFill>
          <a:ln/>
        </p:spPr>
      </p:sp>
      <p:sp>
        <p:nvSpPr>
          <p:cNvPr id="17" name="Shape 2">
            <a:extLst>
              <a:ext uri="{FF2B5EF4-FFF2-40B4-BE49-F238E27FC236}">
                <a16:creationId xmlns:a16="http://schemas.microsoft.com/office/drawing/2014/main" id="{A74EADD2-5973-468D-AC9C-13668BAE9DAB}"/>
              </a:ext>
            </a:extLst>
          </p:cNvPr>
          <p:cNvSpPr/>
          <p:nvPr/>
        </p:nvSpPr>
        <p:spPr>
          <a:xfrm>
            <a:off x="5577608" y="2875342"/>
            <a:ext cx="793790" cy="30480"/>
          </a:xfrm>
          <a:prstGeom prst="roundRect">
            <a:avLst>
              <a:gd name="adj" fmla="val 111628"/>
            </a:avLst>
          </a:prstGeom>
          <a:solidFill>
            <a:srgbClr val="D4CEC3"/>
          </a:solidFill>
          <a:ln/>
        </p:spPr>
      </p:sp>
      <p:sp>
        <p:nvSpPr>
          <p:cNvPr id="18" name="Shape 3">
            <a:extLst>
              <a:ext uri="{FF2B5EF4-FFF2-40B4-BE49-F238E27FC236}">
                <a16:creationId xmlns:a16="http://schemas.microsoft.com/office/drawing/2014/main" id="{2AB348FC-3342-4CFD-AD22-A9A7B3D0B690}"/>
              </a:ext>
            </a:extLst>
          </p:cNvPr>
          <p:cNvSpPr/>
          <p:nvPr/>
        </p:nvSpPr>
        <p:spPr>
          <a:xfrm>
            <a:off x="5097786" y="2635431"/>
            <a:ext cx="510302" cy="510302"/>
          </a:xfrm>
          <a:prstGeom prst="roundRect">
            <a:avLst>
              <a:gd name="adj" fmla="val 6667"/>
            </a:avLst>
          </a:prstGeom>
          <a:solidFill>
            <a:srgbClr val="EEE8DD"/>
          </a:solidFill>
          <a:ln/>
        </p:spPr>
      </p:sp>
      <p:sp>
        <p:nvSpPr>
          <p:cNvPr id="19" name="Text 4">
            <a:extLst>
              <a:ext uri="{FF2B5EF4-FFF2-40B4-BE49-F238E27FC236}">
                <a16:creationId xmlns:a16="http://schemas.microsoft.com/office/drawing/2014/main" id="{78CF7DB6-0E2A-4B33-872A-B3927CA74815}"/>
              </a:ext>
            </a:extLst>
          </p:cNvPr>
          <p:cNvSpPr/>
          <p:nvPr/>
        </p:nvSpPr>
        <p:spPr>
          <a:xfrm>
            <a:off x="5272689" y="2720441"/>
            <a:ext cx="16049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1</a:t>
            </a:r>
            <a:endParaRPr lang="en-US" sz="2650" dirty="0"/>
          </a:p>
        </p:txBody>
      </p:sp>
      <p:sp>
        <p:nvSpPr>
          <p:cNvPr id="20" name="Text 5">
            <a:extLst>
              <a:ext uri="{FF2B5EF4-FFF2-40B4-BE49-F238E27FC236}">
                <a16:creationId xmlns:a16="http://schemas.microsoft.com/office/drawing/2014/main" id="{0C449884-92A1-4055-95D4-0AFFFF5A3941}"/>
              </a:ext>
            </a:extLst>
          </p:cNvPr>
          <p:cNvSpPr/>
          <p:nvPr/>
        </p:nvSpPr>
        <p:spPr>
          <a:xfrm>
            <a:off x="6600474" y="260709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Кількість клієнтів</a:t>
            </a:r>
            <a:endParaRPr lang="en-US" sz="2200" dirty="0"/>
          </a:p>
        </p:txBody>
      </p:sp>
      <p:sp>
        <p:nvSpPr>
          <p:cNvPr id="21" name="Text 6">
            <a:extLst>
              <a:ext uri="{FF2B5EF4-FFF2-40B4-BE49-F238E27FC236}">
                <a16:creationId xmlns:a16="http://schemas.microsoft.com/office/drawing/2014/main" id="{E8EC6A3D-700B-4D11-BC1B-90881DF8F41D}"/>
              </a:ext>
            </a:extLst>
          </p:cNvPr>
          <p:cNvSpPr/>
          <p:nvPr/>
        </p:nvSpPr>
        <p:spPr>
          <a:xfrm>
            <a:off x="6600474" y="3097512"/>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40 осіб похилого </a:t>
            </a:r>
            <a:r>
              <a:rPr lang="en-US" sz="1750" dirty="0" err="1">
                <a:solidFill>
                  <a:srgbClr val="746558"/>
                </a:solidFill>
                <a:latin typeface="Gelasio" pitchFamily="34" charset="0"/>
                <a:ea typeface="Gelasio" pitchFamily="34" charset="-122"/>
                <a:cs typeface="Gelasio" pitchFamily="34" charset="-120"/>
              </a:rPr>
              <a:t>віку</a:t>
            </a:r>
            <a:r>
              <a:rPr lang="en-US" sz="1750" dirty="0">
                <a:solidFill>
                  <a:srgbClr val="746558"/>
                </a:solidFill>
                <a:latin typeface="Gelasio" pitchFamily="34" charset="0"/>
                <a:ea typeface="Gelasio" pitchFamily="34" charset="-122"/>
                <a:cs typeface="Gelasio" pitchFamily="34" charset="-120"/>
              </a:rPr>
              <a:t> </a:t>
            </a:r>
            <a:endParaRPr lang="uk-UA" sz="1750" dirty="0">
              <a:solidFill>
                <a:srgbClr val="746558"/>
              </a:solidFill>
              <a:latin typeface="Gelasio" pitchFamily="34" charset="0"/>
              <a:ea typeface="Gelasio" pitchFamily="34" charset="-122"/>
              <a:cs typeface="Gelasio" pitchFamily="34" charset="-120"/>
            </a:endParaRPr>
          </a:p>
          <a:p>
            <a:pPr marL="0" indent="0" algn="l">
              <a:lnSpc>
                <a:spcPts val="2850"/>
              </a:lnSpc>
              <a:buNone/>
            </a:pPr>
            <a:r>
              <a:rPr lang="en-US" sz="1750" dirty="0" err="1">
                <a:solidFill>
                  <a:srgbClr val="746558"/>
                </a:solidFill>
                <a:latin typeface="Gelasio" pitchFamily="34" charset="0"/>
                <a:ea typeface="Gelasio" pitchFamily="34" charset="-122"/>
                <a:cs typeface="Gelasio" pitchFamily="34" charset="-120"/>
              </a:rPr>
              <a:t>Великодальницької</a:t>
            </a:r>
            <a:r>
              <a:rPr lang="en-US" sz="1750" dirty="0">
                <a:solidFill>
                  <a:srgbClr val="746558"/>
                </a:solidFill>
                <a:latin typeface="Gelasio" pitchFamily="34" charset="0"/>
                <a:ea typeface="Gelasio" pitchFamily="34" charset="-122"/>
                <a:cs typeface="Gelasio" pitchFamily="34" charset="-120"/>
              </a:rPr>
              <a:t> СТГ.</a:t>
            </a:r>
            <a:endParaRPr lang="en-US" sz="1750" dirty="0"/>
          </a:p>
        </p:txBody>
      </p:sp>
      <p:sp>
        <p:nvSpPr>
          <p:cNvPr id="22" name="Shape 7">
            <a:extLst>
              <a:ext uri="{FF2B5EF4-FFF2-40B4-BE49-F238E27FC236}">
                <a16:creationId xmlns:a16="http://schemas.microsoft.com/office/drawing/2014/main" id="{0D5D5D6C-D87E-4D36-857C-9FA92F3C2245}"/>
              </a:ext>
            </a:extLst>
          </p:cNvPr>
          <p:cNvSpPr/>
          <p:nvPr/>
        </p:nvSpPr>
        <p:spPr>
          <a:xfrm>
            <a:off x="5577608" y="4409105"/>
            <a:ext cx="793790" cy="30480"/>
          </a:xfrm>
          <a:prstGeom prst="roundRect">
            <a:avLst>
              <a:gd name="adj" fmla="val 111628"/>
            </a:avLst>
          </a:prstGeom>
          <a:solidFill>
            <a:srgbClr val="D4CEC3"/>
          </a:solidFill>
          <a:ln/>
        </p:spPr>
      </p:sp>
      <p:sp>
        <p:nvSpPr>
          <p:cNvPr id="23" name="Shape 8">
            <a:extLst>
              <a:ext uri="{FF2B5EF4-FFF2-40B4-BE49-F238E27FC236}">
                <a16:creationId xmlns:a16="http://schemas.microsoft.com/office/drawing/2014/main" id="{2B7E2FB0-01CF-4252-9104-69EA464BC8C4}"/>
              </a:ext>
            </a:extLst>
          </p:cNvPr>
          <p:cNvSpPr/>
          <p:nvPr/>
        </p:nvSpPr>
        <p:spPr>
          <a:xfrm>
            <a:off x="5097786" y="4169194"/>
            <a:ext cx="510302" cy="510302"/>
          </a:xfrm>
          <a:prstGeom prst="roundRect">
            <a:avLst>
              <a:gd name="adj" fmla="val 6667"/>
            </a:avLst>
          </a:prstGeom>
          <a:solidFill>
            <a:srgbClr val="EEE8DD"/>
          </a:solidFill>
          <a:ln/>
        </p:spPr>
      </p:sp>
      <p:sp>
        <p:nvSpPr>
          <p:cNvPr id="24" name="Text 9">
            <a:extLst>
              <a:ext uri="{FF2B5EF4-FFF2-40B4-BE49-F238E27FC236}">
                <a16:creationId xmlns:a16="http://schemas.microsoft.com/office/drawing/2014/main" id="{62FF85A4-27C0-4DA1-9548-7B68467145B9}"/>
              </a:ext>
            </a:extLst>
          </p:cNvPr>
          <p:cNvSpPr/>
          <p:nvPr/>
        </p:nvSpPr>
        <p:spPr>
          <a:xfrm>
            <a:off x="5249829" y="4254205"/>
            <a:ext cx="20621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2</a:t>
            </a:r>
            <a:endParaRPr lang="en-US" sz="2650" dirty="0"/>
          </a:p>
        </p:txBody>
      </p:sp>
      <p:sp>
        <p:nvSpPr>
          <p:cNvPr id="25" name="Text 10">
            <a:extLst>
              <a:ext uri="{FF2B5EF4-FFF2-40B4-BE49-F238E27FC236}">
                <a16:creationId xmlns:a16="http://schemas.microsoft.com/office/drawing/2014/main" id="{3F5E5058-E2DB-4673-A762-6B573AFDC894}"/>
              </a:ext>
            </a:extLst>
          </p:cNvPr>
          <p:cNvSpPr/>
          <p:nvPr/>
        </p:nvSpPr>
        <p:spPr>
          <a:xfrm>
            <a:off x="6600474" y="4140857"/>
            <a:ext cx="3430191"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Прийнято/знято з обліку</a:t>
            </a:r>
            <a:endParaRPr lang="en-US" sz="2200" dirty="0"/>
          </a:p>
        </p:txBody>
      </p:sp>
      <p:sp>
        <p:nvSpPr>
          <p:cNvPr id="26" name="Text 11">
            <a:extLst>
              <a:ext uri="{FF2B5EF4-FFF2-40B4-BE49-F238E27FC236}">
                <a16:creationId xmlns:a16="http://schemas.microsoft.com/office/drawing/2014/main" id="{52998108-4041-4A94-A100-8A472898008E}"/>
              </a:ext>
            </a:extLst>
          </p:cNvPr>
          <p:cNvSpPr/>
          <p:nvPr/>
        </p:nvSpPr>
        <p:spPr>
          <a:xfrm>
            <a:off x="6600474" y="4631275"/>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Прийнято 9 осіб, знято 9 </a:t>
            </a:r>
            <a:r>
              <a:rPr lang="en-US" sz="1750" dirty="0" err="1">
                <a:solidFill>
                  <a:srgbClr val="746558"/>
                </a:solidFill>
                <a:latin typeface="Gelasio" pitchFamily="34" charset="0"/>
                <a:ea typeface="Gelasio" pitchFamily="34" charset="-122"/>
                <a:cs typeface="Gelasio" pitchFamily="34" charset="-120"/>
              </a:rPr>
              <a:t>осіб</a:t>
            </a:r>
            <a:r>
              <a:rPr lang="en-US" sz="1750" dirty="0">
                <a:solidFill>
                  <a:srgbClr val="746558"/>
                </a:solidFill>
                <a:latin typeface="Gelasio" pitchFamily="34" charset="0"/>
                <a:ea typeface="Gelasio" pitchFamily="34" charset="-122"/>
                <a:cs typeface="Gelasio" pitchFamily="34" charset="-120"/>
              </a:rPr>
              <a:t> </a:t>
            </a:r>
            <a:endParaRPr lang="uk-UA" sz="1750" dirty="0">
              <a:solidFill>
                <a:srgbClr val="746558"/>
              </a:solidFill>
              <a:latin typeface="Gelasio" pitchFamily="34" charset="0"/>
              <a:ea typeface="Gelasio" pitchFamily="34" charset="-122"/>
              <a:cs typeface="Gelasio" pitchFamily="34" charset="-120"/>
            </a:endParaRPr>
          </a:p>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(2 відмовились, 7 померли).</a:t>
            </a:r>
            <a:endParaRPr lang="en-US" sz="1750" dirty="0"/>
          </a:p>
        </p:txBody>
      </p:sp>
      <p:sp>
        <p:nvSpPr>
          <p:cNvPr id="27" name="Shape 12">
            <a:extLst>
              <a:ext uri="{FF2B5EF4-FFF2-40B4-BE49-F238E27FC236}">
                <a16:creationId xmlns:a16="http://schemas.microsoft.com/office/drawing/2014/main" id="{B9CAA10D-AB89-4509-A50C-8D4BBD362833}"/>
              </a:ext>
            </a:extLst>
          </p:cNvPr>
          <p:cNvSpPr/>
          <p:nvPr/>
        </p:nvSpPr>
        <p:spPr>
          <a:xfrm>
            <a:off x="5577608" y="6305771"/>
            <a:ext cx="793790" cy="30480"/>
          </a:xfrm>
          <a:prstGeom prst="roundRect">
            <a:avLst>
              <a:gd name="adj" fmla="val 111628"/>
            </a:avLst>
          </a:prstGeom>
          <a:solidFill>
            <a:srgbClr val="D4CEC3"/>
          </a:solidFill>
          <a:ln/>
        </p:spPr>
      </p:sp>
      <p:sp>
        <p:nvSpPr>
          <p:cNvPr id="28" name="Shape 13">
            <a:extLst>
              <a:ext uri="{FF2B5EF4-FFF2-40B4-BE49-F238E27FC236}">
                <a16:creationId xmlns:a16="http://schemas.microsoft.com/office/drawing/2014/main" id="{5A7381AF-F21B-4348-866B-C00E78194E25}"/>
              </a:ext>
            </a:extLst>
          </p:cNvPr>
          <p:cNvSpPr/>
          <p:nvPr/>
        </p:nvSpPr>
        <p:spPr>
          <a:xfrm>
            <a:off x="5097786" y="6065860"/>
            <a:ext cx="510302" cy="510302"/>
          </a:xfrm>
          <a:prstGeom prst="roundRect">
            <a:avLst>
              <a:gd name="adj" fmla="val 6667"/>
            </a:avLst>
          </a:prstGeom>
          <a:solidFill>
            <a:srgbClr val="EEE8DD"/>
          </a:solidFill>
          <a:ln/>
        </p:spPr>
      </p:sp>
      <p:sp>
        <p:nvSpPr>
          <p:cNvPr id="29" name="Text 14">
            <a:extLst>
              <a:ext uri="{FF2B5EF4-FFF2-40B4-BE49-F238E27FC236}">
                <a16:creationId xmlns:a16="http://schemas.microsoft.com/office/drawing/2014/main" id="{7F1A434E-9978-4866-84E1-C2EFF154F1E2}"/>
              </a:ext>
            </a:extLst>
          </p:cNvPr>
          <p:cNvSpPr/>
          <p:nvPr/>
        </p:nvSpPr>
        <p:spPr>
          <a:xfrm>
            <a:off x="5250424" y="6150870"/>
            <a:ext cx="20502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3</a:t>
            </a:r>
            <a:endParaRPr lang="en-US" sz="2650" dirty="0"/>
          </a:p>
        </p:txBody>
      </p:sp>
      <p:sp>
        <p:nvSpPr>
          <p:cNvPr id="30" name="Text 15">
            <a:extLst>
              <a:ext uri="{FF2B5EF4-FFF2-40B4-BE49-F238E27FC236}">
                <a16:creationId xmlns:a16="http://schemas.microsoft.com/office/drawing/2014/main" id="{7A4AAAD9-A5D5-40EE-85EE-A45D8DE50014}"/>
              </a:ext>
            </a:extLst>
          </p:cNvPr>
          <p:cNvSpPr/>
          <p:nvPr/>
        </p:nvSpPr>
        <p:spPr>
          <a:xfrm>
            <a:off x="6600474" y="603752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Надані послуги</a:t>
            </a:r>
            <a:endParaRPr lang="en-US" sz="2200" dirty="0"/>
          </a:p>
        </p:txBody>
      </p:sp>
      <p:sp>
        <p:nvSpPr>
          <p:cNvPr id="31" name="Text 16">
            <a:extLst>
              <a:ext uri="{FF2B5EF4-FFF2-40B4-BE49-F238E27FC236}">
                <a16:creationId xmlns:a16="http://schemas.microsoft.com/office/drawing/2014/main" id="{A5E3A9BB-5915-4387-B954-100C55E8DA0E}"/>
              </a:ext>
            </a:extLst>
          </p:cNvPr>
          <p:cNvSpPr/>
          <p:nvPr/>
        </p:nvSpPr>
        <p:spPr>
          <a:xfrm>
            <a:off x="6600474" y="6527941"/>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9382 послуги, з </a:t>
            </a:r>
            <a:r>
              <a:rPr lang="en-US" sz="1750" dirty="0" err="1">
                <a:solidFill>
                  <a:srgbClr val="746558"/>
                </a:solidFill>
                <a:latin typeface="Gelasio" pitchFamily="34" charset="0"/>
                <a:ea typeface="Gelasio" pitchFamily="34" charset="-122"/>
                <a:cs typeface="Gelasio" pitchFamily="34" charset="-120"/>
              </a:rPr>
              <a:t>них</a:t>
            </a:r>
            <a:r>
              <a:rPr lang="en-US" sz="1750" dirty="0">
                <a:solidFill>
                  <a:srgbClr val="746558"/>
                </a:solidFill>
                <a:latin typeface="Gelasio" pitchFamily="34" charset="0"/>
                <a:ea typeface="Gelasio" pitchFamily="34" charset="-122"/>
                <a:cs typeface="Gelasio" pitchFamily="34" charset="-120"/>
              </a:rPr>
              <a:t> </a:t>
            </a:r>
            <a:endParaRPr lang="uk-UA" sz="1750" dirty="0">
              <a:solidFill>
                <a:srgbClr val="746558"/>
              </a:solidFill>
              <a:latin typeface="Gelasio" pitchFamily="34" charset="0"/>
              <a:ea typeface="Gelasio" pitchFamily="34" charset="-122"/>
              <a:cs typeface="Gelasio" pitchFamily="34" charset="-120"/>
            </a:endParaRPr>
          </a:p>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814 платних послуг.</a:t>
            </a:r>
            <a:endParaRPr lang="en-US" sz="1750" dirty="0"/>
          </a:p>
        </p:txBody>
      </p:sp>
      <p:pic>
        <p:nvPicPr>
          <p:cNvPr id="32" name="Рисунок 31" descr="417514170_801942035310223_3181486842480356141_n.jpg">
            <a:extLst>
              <a:ext uri="{FF2B5EF4-FFF2-40B4-BE49-F238E27FC236}">
                <a16:creationId xmlns:a16="http://schemas.microsoft.com/office/drawing/2014/main" id="{B62EDC18-3156-41EC-A0DE-82F3200E8754}"/>
              </a:ext>
            </a:extLst>
          </p:cNvPr>
          <p:cNvPicPr>
            <a:picLocks noChangeAspect="1"/>
          </p:cNvPicPr>
          <p:nvPr/>
        </p:nvPicPr>
        <p:blipFill>
          <a:blip r:embed="rId6"/>
          <a:stretch>
            <a:fillRect/>
          </a:stretch>
        </p:blipFill>
        <p:spPr>
          <a:xfrm>
            <a:off x="10030665" y="1770927"/>
            <a:ext cx="4440323" cy="5920431"/>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14601" y="3091623"/>
            <a:ext cx="5670590" cy="708779"/>
          </a:xfrm>
          <a:prstGeom prst="rect">
            <a:avLst/>
          </a:prstGeom>
          <a:noFill/>
          <a:ln/>
        </p:spPr>
        <p:txBody>
          <a:bodyPr wrap="none" lIns="0" tIns="0" rIns="0" bIns="0" rtlCol="0" anchor="t"/>
          <a:lstStyle/>
          <a:p>
            <a:pPr marL="0" indent="0">
              <a:lnSpc>
                <a:spcPts val="5550"/>
              </a:lnSpc>
              <a:buNone/>
            </a:pPr>
            <a:r>
              <a:rPr lang="en-US" sz="3600" dirty="0">
                <a:solidFill>
                  <a:srgbClr val="484237"/>
                </a:solidFill>
                <a:latin typeface="Gelasio Semi Bold" pitchFamily="34" charset="0"/>
                <a:ea typeface="Gelasio Semi Bold" pitchFamily="34" charset="-122"/>
                <a:cs typeface="Gelasio Semi Bold" pitchFamily="34" charset="-120"/>
              </a:rPr>
              <a:t>Надання послуг</a:t>
            </a:r>
            <a:endParaRPr lang="en-US" sz="3600" dirty="0"/>
          </a:p>
        </p:txBody>
      </p:sp>
      <p:sp>
        <p:nvSpPr>
          <p:cNvPr id="3" name="Text 1"/>
          <p:cNvSpPr/>
          <p:nvPr/>
        </p:nvSpPr>
        <p:spPr>
          <a:xfrm>
            <a:off x="614601" y="3939416"/>
            <a:ext cx="2835235" cy="354330"/>
          </a:xfrm>
          <a:prstGeom prst="rect">
            <a:avLst/>
          </a:prstGeom>
          <a:noFill/>
          <a:ln/>
        </p:spPr>
        <p:txBody>
          <a:bodyPr wrap="none" lIns="0" tIns="0" rIns="0" bIns="0" rtlCol="0" anchor="t"/>
          <a:lstStyle/>
          <a:p>
            <a:pPr marL="0" indent="0">
              <a:lnSpc>
                <a:spcPts val="2750"/>
              </a:lnSpc>
              <a:buNone/>
            </a:pPr>
            <a:r>
              <a:rPr lang="en-US" sz="2200" dirty="0">
                <a:solidFill>
                  <a:srgbClr val="484237"/>
                </a:solidFill>
                <a:latin typeface="Gelasio Semi Bold" pitchFamily="34" charset="0"/>
                <a:ea typeface="Gelasio Semi Bold" pitchFamily="34" charset="-122"/>
                <a:cs typeface="Gelasio Semi Bold" pitchFamily="34" charset="-120"/>
              </a:rPr>
              <a:t>Кількість послуг</a:t>
            </a:r>
            <a:endParaRPr lang="en-US" sz="2200" dirty="0"/>
          </a:p>
        </p:txBody>
      </p:sp>
      <p:sp>
        <p:nvSpPr>
          <p:cNvPr id="4" name="Text 2"/>
          <p:cNvSpPr/>
          <p:nvPr/>
        </p:nvSpPr>
        <p:spPr>
          <a:xfrm>
            <a:off x="614601" y="4520560"/>
            <a:ext cx="6244709" cy="1451610"/>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Станом на 20.12.2024 року через ЦНАП надається 234 адміністративних послуг, а через віддалене робоче місце в старостинському окрузі в с.Петродолинське – 96.</a:t>
            </a:r>
            <a:endParaRPr lang="en-US" sz="1750" dirty="0"/>
          </a:p>
        </p:txBody>
      </p:sp>
      <p:sp>
        <p:nvSpPr>
          <p:cNvPr id="5" name="Text 3"/>
          <p:cNvSpPr/>
          <p:nvPr/>
        </p:nvSpPr>
        <p:spPr>
          <a:xfrm>
            <a:off x="614601" y="6063559"/>
            <a:ext cx="2915603" cy="354330"/>
          </a:xfrm>
          <a:prstGeom prst="rect">
            <a:avLst/>
          </a:prstGeom>
          <a:noFill/>
          <a:ln/>
        </p:spPr>
        <p:txBody>
          <a:bodyPr wrap="none" lIns="0" tIns="0" rIns="0" bIns="0" rtlCol="0" anchor="t"/>
          <a:lstStyle/>
          <a:p>
            <a:pPr marL="0" indent="0">
              <a:lnSpc>
                <a:spcPts val="2750"/>
              </a:lnSpc>
              <a:buNone/>
            </a:pPr>
            <a:r>
              <a:rPr lang="en-US" sz="3600" dirty="0">
                <a:solidFill>
                  <a:srgbClr val="484237"/>
                </a:solidFill>
                <a:latin typeface="Gelasio Semi Bold" pitchFamily="34" charset="0"/>
                <a:ea typeface="Gelasio Semi Bold" pitchFamily="34" charset="-122"/>
                <a:cs typeface="Gelasio Semi Bold" pitchFamily="34" charset="-120"/>
              </a:rPr>
              <a:t>Звернення громадян</a:t>
            </a:r>
            <a:endParaRPr lang="en-US" sz="3600" dirty="0"/>
          </a:p>
        </p:txBody>
      </p:sp>
      <p:sp>
        <p:nvSpPr>
          <p:cNvPr id="6" name="Text 4"/>
          <p:cNvSpPr/>
          <p:nvPr/>
        </p:nvSpPr>
        <p:spPr>
          <a:xfrm>
            <a:off x="614601" y="6644703"/>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Впродовж 2024 року до Відділу для отримання послуг звернулася 6246 особа, що на 3169 особу більше в порівнянні з 2023 року.</a:t>
            </a:r>
            <a:endParaRPr lang="en-US" sz="1750" dirty="0"/>
          </a:p>
        </p:txBody>
      </p:sp>
      <p:sp>
        <p:nvSpPr>
          <p:cNvPr id="7" name="Прямоугольник 6"/>
          <p:cNvSpPr/>
          <p:nvPr/>
        </p:nvSpPr>
        <p:spPr>
          <a:xfrm>
            <a:off x="-952500" y="244828"/>
            <a:ext cx="16535400" cy="646331"/>
          </a:xfrm>
          <a:prstGeom prst="rect">
            <a:avLst/>
          </a:prstGeom>
        </p:spPr>
        <p:txBody>
          <a:bodyPr wrap="square">
            <a:spAutoFit/>
          </a:bodyPr>
          <a:lstStyle/>
          <a:p>
            <a:pPr algn="ctr"/>
            <a:r>
              <a:rPr lang="ru-RU" sz="3600" dirty="0">
                <a:solidFill>
                  <a:srgbClr val="663300"/>
                </a:solidFill>
                <a:latin typeface="Gelasio" pitchFamily="34" charset="0"/>
                <a:ea typeface="Gelasio" pitchFamily="34" charset="-122"/>
                <a:cs typeface="Gelasio" pitchFamily="34" charset="-120"/>
              </a:rPr>
              <a:t>Д</a:t>
            </a:r>
            <a:r>
              <a:rPr lang="en-US" sz="3600" dirty="0" err="1">
                <a:solidFill>
                  <a:srgbClr val="663300"/>
                </a:solidFill>
                <a:latin typeface="Gelasio" pitchFamily="34" charset="0"/>
                <a:ea typeface="Gelasio" pitchFamily="34" charset="-122"/>
                <a:cs typeface="Gelasio" pitchFamily="34" charset="-120"/>
              </a:rPr>
              <a:t>іяльність</a:t>
            </a:r>
            <a:r>
              <a:rPr lang="en-US" sz="3600" dirty="0">
                <a:solidFill>
                  <a:srgbClr val="663300"/>
                </a:solidFill>
                <a:latin typeface="Gelasio" pitchFamily="34" charset="0"/>
                <a:ea typeface="Gelasio" pitchFamily="34" charset="-122"/>
                <a:cs typeface="Gelasio" pitchFamily="34" charset="-120"/>
              </a:rPr>
              <a:t> ЦНАП</a:t>
            </a:r>
            <a:r>
              <a:rPr lang="uk-UA" sz="3600" dirty="0">
                <a:solidFill>
                  <a:srgbClr val="663300"/>
                </a:solidFill>
                <a:latin typeface="Gelasio" pitchFamily="34" charset="0"/>
                <a:ea typeface="Gelasio" pitchFamily="34" charset="-122"/>
                <a:cs typeface="Gelasio" pitchFamily="34" charset="-120"/>
              </a:rPr>
              <a:t> </a:t>
            </a:r>
            <a:r>
              <a:rPr lang="en-US" sz="3600" dirty="0" err="1">
                <a:solidFill>
                  <a:srgbClr val="663300"/>
                </a:solidFill>
                <a:latin typeface="Gelasio" pitchFamily="34" charset="0"/>
                <a:ea typeface="Gelasio" pitchFamily="34" charset="-122"/>
                <a:cs typeface="Gelasio" pitchFamily="34" charset="-120"/>
              </a:rPr>
              <a:t>Великодальницької</a:t>
            </a:r>
            <a:r>
              <a:rPr lang="uk-UA" sz="3600" dirty="0">
                <a:solidFill>
                  <a:srgbClr val="663300"/>
                </a:solidFill>
                <a:latin typeface="Gelasio" pitchFamily="34" charset="0"/>
                <a:ea typeface="Gelasio" pitchFamily="34" charset="-122"/>
                <a:cs typeface="Gelasio" pitchFamily="34" charset="-120"/>
              </a:rPr>
              <a:t> </a:t>
            </a:r>
            <a:r>
              <a:rPr lang="en-US" sz="3600" dirty="0" err="1">
                <a:solidFill>
                  <a:srgbClr val="663300"/>
                </a:solidFill>
                <a:latin typeface="Gelasio" pitchFamily="34" charset="0"/>
                <a:ea typeface="Gelasio" pitchFamily="34" charset="-122"/>
                <a:cs typeface="Gelasio" pitchFamily="34" charset="-120"/>
              </a:rPr>
              <a:t>сільської</a:t>
            </a:r>
            <a:r>
              <a:rPr lang="en-US" sz="3600" dirty="0">
                <a:solidFill>
                  <a:srgbClr val="663300"/>
                </a:solidFill>
                <a:latin typeface="Gelasio" pitchFamily="34" charset="0"/>
                <a:ea typeface="Gelasio" pitchFamily="34" charset="-122"/>
                <a:cs typeface="Gelasio" pitchFamily="34" charset="-120"/>
              </a:rPr>
              <a:t> </a:t>
            </a:r>
            <a:r>
              <a:rPr lang="en-US" sz="3600" dirty="0" err="1">
                <a:solidFill>
                  <a:srgbClr val="663300"/>
                </a:solidFill>
                <a:latin typeface="Gelasio" pitchFamily="34" charset="0"/>
                <a:ea typeface="Gelasio" pitchFamily="34" charset="-122"/>
                <a:cs typeface="Gelasio" pitchFamily="34" charset="-120"/>
              </a:rPr>
              <a:t>ради</a:t>
            </a:r>
            <a:r>
              <a:rPr lang="en-US" sz="3600" dirty="0">
                <a:solidFill>
                  <a:srgbClr val="663300"/>
                </a:solidFill>
                <a:latin typeface="Gelasio" pitchFamily="34" charset="0"/>
                <a:ea typeface="Gelasio" pitchFamily="34" charset="-122"/>
                <a:cs typeface="Gelasio" pitchFamily="34" charset="-120"/>
              </a:rPr>
              <a:t> </a:t>
            </a:r>
            <a:r>
              <a:rPr lang="en-US" sz="3600" dirty="0" err="1">
                <a:solidFill>
                  <a:srgbClr val="663300"/>
                </a:solidFill>
                <a:latin typeface="Gelasio" pitchFamily="34" charset="0"/>
                <a:ea typeface="Gelasio" pitchFamily="34" charset="-122"/>
                <a:cs typeface="Gelasio" pitchFamily="34" charset="-120"/>
              </a:rPr>
              <a:t>за</a:t>
            </a:r>
            <a:r>
              <a:rPr lang="en-US" sz="3600" dirty="0">
                <a:solidFill>
                  <a:srgbClr val="663300"/>
                </a:solidFill>
                <a:latin typeface="Gelasio" pitchFamily="34" charset="0"/>
                <a:ea typeface="Gelasio" pitchFamily="34" charset="-122"/>
                <a:cs typeface="Gelasio" pitchFamily="34" charset="-120"/>
              </a:rPr>
              <a:t> 2024 </a:t>
            </a:r>
            <a:r>
              <a:rPr lang="en-US" sz="3600" dirty="0" err="1">
                <a:solidFill>
                  <a:srgbClr val="663300"/>
                </a:solidFill>
                <a:latin typeface="Gelasio" pitchFamily="34" charset="0"/>
                <a:ea typeface="Gelasio" pitchFamily="34" charset="-122"/>
                <a:cs typeface="Gelasio" pitchFamily="34" charset="-120"/>
              </a:rPr>
              <a:t>рік</a:t>
            </a:r>
            <a:endParaRPr lang="ru-RU" sz="3600" dirty="0">
              <a:solidFill>
                <a:srgbClr val="663300"/>
              </a:solidFill>
            </a:endParaRPr>
          </a:p>
        </p:txBody>
      </p:sp>
      <p:pic>
        <p:nvPicPr>
          <p:cNvPr id="8"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
        <p:nvSpPr>
          <p:cNvPr id="10" name="Text 0">
            <a:extLst>
              <a:ext uri="{FF2B5EF4-FFF2-40B4-BE49-F238E27FC236}">
                <a16:creationId xmlns:a16="http://schemas.microsoft.com/office/drawing/2014/main" id="{72692021-F061-405F-B18E-0066AE8BE7AE}"/>
              </a:ext>
            </a:extLst>
          </p:cNvPr>
          <p:cNvSpPr/>
          <p:nvPr/>
        </p:nvSpPr>
        <p:spPr>
          <a:xfrm>
            <a:off x="6859312" y="1143562"/>
            <a:ext cx="5797987" cy="708779"/>
          </a:xfrm>
          <a:prstGeom prst="rect">
            <a:avLst/>
          </a:prstGeom>
          <a:noFill/>
          <a:ln/>
        </p:spPr>
        <p:txBody>
          <a:bodyPr wrap="none" lIns="0" tIns="0" rIns="0" bIns="0" rtlCol="0" anchor="t"/>
          <a:lstStyle/>
          <a:p>
            <a:pPr marL="0" indent="0">
              <a:lnSpc>
                <a:spcPts val="5550"/>
              </a:lnSpc>
              <a:buNone/>
            </a:pPr>
            <a:r>
              <a:rPr lang="en-US" sz="3600" dirty="0">
                <a:solidFill>
                  <a:srgbClr val="484237"/>
                </a:solidFill>
                <a:latin typeface="Gelasio Semi Bold" pitchFamily="34" charset="0"/>
                <a:ea typeface="Gelasio Semi Bold" pitchFamily="34" charset="-122"/>
                <a:cs typeface="Gelasio Semi Bold" pitchFamily="34" charset="-120"/>
              </a:rPr>
              <a:t>Фінансові показники</a:t>
            </a:r>
            <a:endParaRPr lang="en-US" sz="3600" dirty="0"/>
          </a:p>
        </p:txBody>
      </p:sp>
      <p:sp>
        <p:nvSpPr>
          <p:cNvPr id="11" name="Text 1">
            <a:extLst>
              <a:ext uri="{FF2B5EF4-FFF2-40B4-BE49-F238E27FC236}">
                <a16:creationId xmlns:a16="http://schemas.microsoft.com/office/drawing/2014/main" id="{162B16A6-87DF-4E7F-BECF-55949453293E}"/>
              </a:ext>
            </a:extLst>
          </p:cNvPr>
          <p:cNvSpPr/>
          <p:nvPr/>
        </p:nvSpPr>
        <p:spPr>
          <a:xfrm>
            <a:off x="6859313" y="1900998"/>
            <a:ext cx="6916637"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За рахунок сплати адміністративного збору за надані послуги через Центр надання адміністративних послуг Великодальницької сільської ради до бюджету громади надійшло 374 864 грн.</a:t>
            </a:r>
            <a:endParaRPr lang="en-US" sz="1750" dirty="0"/>
          </a:p>
        </p:txBody>
      </p:sp>
      <p:sp>
        <p:nvSpPr>
          <p:cNvPr id="12" name="Text 0">
            <a:extLst>
              <a:ext uri="{FF2B5EF4-FFF2-40B4-BE49-F238E27FC236}">
                <a16:creationId xmlns:a16="http://schemas.microsoft.com/office/drawing/2014/main" id="{196C87F0-1E3E-4DC6-819B-7477C4DB1278}"/>
              </a:ext>
            </a:extLst>
          </p:cNvPr>
          <p:cNvSpPr/>
          <p:nvPr/>
        </p:nvSpPr>
        <p:spPr>
          <a:xfrm>
            <a:off x="6859312" y="3038363"/>
            <a:ext cx="7556421" cy="1417558"/>
          </a:xfrm>
          <a:prstGeom prst="rect">
            <a:avLst/>
          </a:prstGeom>
          <a:noFill/>
          <a:ln/>
        </p:spPr>
        <p:txBody>
          <a:bodyPr wrap="square" lIns="0" tIns="0" rIns="0" bIns="0" rtlCol="0" anchor="t"/>
          <a:lstStyle/>
          <a:p>
            <a:pPr marL="0" indent="0">
              <a:lnSpc>
                <a:spcPts val="5550"/>
              </a:lnSpc>
              <a:buNone/>
            </a:pPr>
            <a:r>
              <a:rPr lang="en-US" sz="3600" dirty="0">
                <a:solidFill>
                  <a:srgbClr val="484237"/>
                </a:solidFill>
                <a:latin typeface="Gelasio Semi Bold" pitchFamily="34" charset="0"/>
                <a:ea typeface="Gelasio Semi Bold" pitchFamily="34" charset="-122"/>
                <a:cs typeface="Gelasio Semi Bold" pitchFamily="34" charset="-120"/>
              </a:rPr>
              <a:t>Послуги для військовозобов'язаних</a:t>
            </a:r>
            <a:endParaRPr lang="en-US" sz="3600" dirty="0"/>
          </a:p>
        </p:txBody>
      </p:sp>
      <p:sp>
        <p:nvSpPr>
          <p:cNvPr id="13" name="Text 1">
            <a:extLst>
              <a:ext uri="{FF2B5EF4-FFF2-40B4-BE49-F238E27FC236}">
                <a16:creationId xmlns:a16="http://schemas.microsoft.com/office/drawing/2014/main" id="{4E7DF7E0-ED84-4AF2-AFFC-0AB90F04C503}"/>
              </a:ext>
            </a:extLst>
          </p:cNvPr>
          <p:cNvSpPr/>
          <p:nvPr/>
        </p:nvSpPr>
        <p:spPr>
          <a:xfrm>
            <a:off x="6859311" y="3760563"/>
            <a:ext cx="7556421" cy="1814513"/>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Починаючи з 18 травня, послугами Відділу «Центр надання адміністративних послуг Великодальницької сільської ради» скористалися 855 військовозобов’язаних осіб, які оновили свої персональні дані в Єдиному державному реєстрі призовників, військовозобов’язаних та резервістів через адміністраторів Відділу.</a:t>
            </a:r>
            <a:endParaRPr lang="en-US" sz="1750" dirty="0"/>
          </a:p>
        </p:txBody>
      </p:sp>
      <p:pic>
        <p:nvPicPr>
          <p:cNvPr id="14" name="Рисунок 13" descr="photo_2025-01-23_11-05-52 (7).jpg">
            <a:extLst>
              <a:ext uri="{FF2B5EF4-FFF2-40B4-BE49-F238E27FC236}">
                <a16:creationId xmlns:a16="http://schemas.microsoft.com/office/drawing/2014/main" id="{6940F9C6-0A12-4FF8-A13F-31DED0EB59B3}"/>
              </a:ext>
            </a:extLst>
          </p:cNvPr>
          <p:cNvPicPr>
            <a:picLocks noChangeAspect="1"/>
          </p:cNvPicPr>
          <p:nvPr/>
        </p:nvPicPr>
        <p:blipFill>
          <a:blip r:embed="rId3"/>
          <a:srcRect t="6543" r="39086" b="67173"/>
          <a:stretch>
            <a:fillRect/>
          </a:stretch>
        </p:blipFill>
        <p:spPr>
          <a:xfrm>
            <a:off x="631210" y="936556"/>
            <a:ext cx="5797987" cy="1923225"/>
          </a:xfrm>
          <a:prstGeom prst="roundRect">
            <a:avLst>
              <a:gd name="adj" fmla="val 0"/>
            </a:avLst>
          </a:prstGeom>
          <a:solidFill>
            <a:srgbClr val="FFFFFF">
              <a:shade val="85000"/>
            </a:srgbClr>
          </a:solidFill>
          <a:ln>
            <a:noFill/>
          </a:ln>
          <a:effectLst/>
        </p:spPr>
      </p:pic>
      <p:sp>
        <p:nvSpPr>
          <p:cNvPr id="15" name="Text 0">
            <a:extLst>
              <a:ext uri="{FF2B5EF4-FFF2-40B4-BE49-F238E27FC236}">
                <a16:creationId xmlns:a16="http://schemas.microsoft.com/office/drawing/2014/main" id="{20E0C2A8-8938-4A9C-8F2B-2174CE5FE528}"/>
              </a:ext>
            </a:extLst>
          </p:cNvPr>
          <p:cNvSpPr/>
          <p:nvPr/>
        </p:nvSpPr>
        <p:spPr>
          <a:xfrm>
            <a:off x="6859313" y="5573115"/>
            <a:ext cx="6205180" cy="708779"/>
          </a:xfrm>
          <a:prstGeom prst="rect">
            <a:avLst/>
          </a:prstGeom>
          <a:noFill/>
          <a:ln/>
        </p:spPr>
        <p:txBody>
          <a:bodyPr wrap="none" lIns="0" tIns="0" rIns="0" bIns="0" rtlCol="0" anchor="t"/>
          <a:lstStyle/>
          <a:p>
            <a:pPr marL="0" indent="0">
              <a:lnSpc>
                <a:spcPts val="5550"/>
              </a:lnSpc>
              <a:buNone/>
            </a:pPr>
            <a:r>
              <a:rPr lang="en-US" sz="3600" dirty="0">
                <a:solidFill>
                  <a:srgbClr val="484237"/>
                </a:solidFill>
                <a:latin typeface="Gelasio Semi Bold" pitchFamily="34" charset="0"/>
                <a:ea typeface="Gelasio Semi Bold" pitchFamily="34" charset="-122"/>
                <a:cs typeface="Gelasio Semi Bold" pitchFamily="34" charset="-120"/>
              </a:rPr>
              <a:t>Послуги для ветеранів</a:t>
            </a:r>
            <a:endParaRPr lang="en-US" sz="3600" dirty="0"/>
          </a:p>
        </p:txBody>
      </p:sp>
      <p:sp>
        <p:nvSpPr>
          <p:cNvPr id="16" name="Text 1">
            <a:extLst>
              <a:ext uri="{FF2B5EF4-FFF2-40B4-BE49-F238E27FC236}">
                <a16:creationId xmlns:a16="http://schemas.microsoft.com/office/drawing/2014/main" id="{F5A1FFF5-589A-43CA-9B62-EE7E89C4AB02}"/>
              </a:ext>
            </a:extLst>
          </p:cNvPr>
          <p:cNvSpPr/>
          <p:nvPr/>
        </p:nvSpPr>
        <p:spPr>
          <a:xfrm>
            <a:off x="6859310" y="6297276"/>
            <a:ext cx="6916639" cy="141755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У звітному періоді за послугам до Єдиного вікна звернулось три особи: 1 - Встановлення статусу інваліда війни, 2 - Статус дитини, що постраждала внаслідок війни, 1 - Статус члена сім’ї загиблого ветерана.</a:t>
            </a:r>
            <a:endParaRPr lang="en-US" sz="17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10">
            <a:extLst>
              <a:ext uri="{FF2B5EF4-FFF2-40B4-BE49-F238E27FC236}">
                <a16:creationId xmlns:a16="http://schemas.microsoft.com/office/drawing/2014/main" id="{AB148CCF-33F1-4600-BB8C-3F1ADEE7112F}"/>
              </a:ext>
            </a:extLst>
          </p:cNvPr>
          <p:cNvSpPr/>
          <p:nvPr/>
        </p:nvSpPr>
        <p:spPr>
          <a:xfrm>
            <a:off x="12121198" y="7646838"/>
            <a:ext cx="2509202" cy="586155"/>
          </a:xfrm>
          <a:prstGeom prst="roundRect">
            <a:avLst>
              <a:gd name="adj" fmla="val 2603"/>
            </a:avLst>
          </a:prstGeom>
          <a:solidFill>
            <a:srgbClr val="F9F6F0"/>
          </a:solidFill>
          <a:ln/>
        </p:spPr>
      </p:sp>
      <p:sp>
        <p:nvSpPr>
          <p:cNvPr id="21" name="Shape 10">
            <a:extLst>
              <a:ext uri="{FF2B5EF4-FFF2-40B4-BE49-F238E27FC236}">
                <a16:creationId xmlns:a16="http://schemas.microsoft.com/office/drawing/2014/main" id="{FC600D98-9B7F-4810-B0E5-F13D4CEDDE53}"/>
              </a:ext>
            </a:extLst>
          </p:cNvPr>
          <p:cNvSpPr/>
          <p:nvPr/>
        </p:nvSpPr>
        <p:spPr>
          <a:xfrm>
            <a:off x="11968798" y="1325404"/>
            <a:ext cx="2505629" cy="1661279"/>
          </a:xfrm>
          <a:prstGeom prst="roundRect">
            <a:avLst>
              <a:gd name="adj" fmla="val 2603"/>
            </a:avLst>
          </a:prstGeom>
          <a:solidFill>
            <a:srgbClr val="EEE8DD"/>
          </a:solidFill>
          <a:ln/>
        </p:spPr>
      </p:sp>
      <p:sp>
        <p:nvSpPr>
          <p:cNvPr id="3" name="Text 0"/>
          <p:cNvSpPr/>
          <p:nvPr/>
        </p:nvSpPr>
        <p:spPr>
          <a:xfrm>
            <a:off x="4983600" y="298561"/>
            <a:ext cx="5670590" cy="708779"/>
          </a:xfrm>
          <a:prstGeom prst="rect">
            <a:avLst/>
          </a:prstGeom>
          <a:noFill/>
          <a:ln/>
        </p:spPr>
        <p:txBody>
          <a:bodyPr wrap="non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Категорії послуг</a:t>
            </a:r>
            <a:endParaRPr lang="en-US" sz="4450" dirty="0"/>
          </a:p>
        </p:txBody>
      </p:sp>
      <p:sp>
        <p:nvSpPr>
          <p:cNvPr id="4" name="Shape 1"/>
          <p:cNvSpPr/>
          <p:nvPr/>
        </p:nvSpPr>
        <p:spPr>
          <a:xfrm>
            <a:off x="155973" y="1317546"/>
            <a:ext cx="2686168" cy="1661279"/>
          </a:xfrm>
          <a:prstGeom prst="roundRect">
            <a:avLst>
              <a:gd name="adj" fmla="val 2048"/>
            </a:avLst>
          </a:prstGeom>
          <a:solidFill>
            <a:srgbClr val="EEE8DD"/>
          </a:solidFill>
          <a:ln/>
        </p:spPr>
      </p:sp>
      <p:sp>
        <p:nvSpPr>
          <p:cNvPr id="5" name="Text 2"/>
          <p:cNvSpPr/>
          <p:nvPr/>
        </p:nvSpPr>
        <p:spPr>
          <a:xfrm>
            <a:off x="382786" y="1544360"/>
            <a:ext cx="3211235" cy="708660"/>
          </a:xfrm>
          <a:prstGeom prst="rect">
            <a:avLst/>
          </a:prstGeom>
          <a:noFill/>
          <a:ln/>
        </p:spPr>
        <p:txBody>
          <a:bodyPr wrap="squar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Реєстрація місця проживання</a:t>
            </a:r>
            <a:endParaRPr lang="en-US" sz="2200" dirty="0"/>
          </a:p>
        </p:txBody>
      </p:sp>
      <p:sp>
        <p:nvSpPr>
          <p:cNvPr id="6" name="Text 3"/>
          <p:cNvSpPr/>
          <p:nvPr/>
        </p:nvSpPr>
        <p:spPr>
          <a:xfrm>
            <a:off x="382786" y="2389108"/>
            <a:ext cx="3211235"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1906 послуг.</a:t>
            </a:r>
            <a:endParaRPr lang="en-US" sz="1750" dirty="0"/>
          </a:p>
        </p:txBody>
      </p:sp>
      <p:sp>
        <p:nvSpPr>
          <p:cNvPr id="7" name="Shape 4"/>
          <p:cNvSpPr/>
          <p:nvPr/>
        </p:nvSpPr>
        <p:spPr>
          <a:xfrm>
            <a:off x="2995975" y="1317546"/>
            <a:ext cx="2686168" cy="1661279"/>
          </a:xfrm>
          <a:prstGeom prst="roundRect">
            <a:avLst>
              <a:gd name="adj" fmla="val 2048"/>
            </a:avLst>
          </a:prstGeom>
          <a:solidFill>
            <a:srgbClr val="EEE8DD"/>
          </a:solidFill>
          <a:ln/>
        </p:spPr>
      </p:sp>
      <p:sp>
        <p:nvSpPr>
          <p:cNvPr id="8" name="Text 5"/>
          <p:cNvSpPr/>
          <p:nvPr/>
        </p:nvSpPr>
        <p:spPr>
          <a:xfrm>
            <a:off x="3222788" y="1544360"/>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Соціальна сфера</a:t>
            </a:r>
            <a:endParaRPr lang="en-US" sz="2200" dirty="0"/>
          </a:p>
        </p:txBody>
      </p:sp>
      <p:sp>
        <p:nvSpPr>
          <p:cNvPr id="9" name="Text 6"/>
          <p:cNvSpPr/>
          <p:nvPr/>
        </p:nvSpPr>
        <p:spPr>
          <a:xfrm>
            <a:off x="3222788" y="2034778"/>
            <a:ext cx="2145387"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167 послуг.</a:t>
            </a:r>
            <a:endParaRPr lang="en-US" sz="1750" dirty="0"/>
          </a:p>
        </p:txBody>
      </p:sp>
      <p:sp>
        <p:nvSpPr>
          <p:cNvPr id="10" name="Shape 7"/>
          <p:cNvSpPr/>
          <p:nvPr/>
        </p:nvSpPr>
        <p:spPr>
          <a:xfrm>
            <a:off x="5837398" y="1312535"/>
            <a:ext cx="2686168" cy="1661279"/>
          </a:xfrm>
          <a:prstGeom prst="roundRect">
            <a:avLst>
              <a:gd name="adj" fmla="val 2603"/>
            </a:avLst>
          </a:prstGeom>
          <a:solidFill>
            <a:srgbClr val="EEE8DD"/>
          </a:solidFill>
          <a:ln/>
        </p:spPr>
      </p:sp>
      <p:sp>
        <p:nvSpPr>
          <p:cNvPr id="11" name="Text 8"/>
          <p:cNvSpPr/>
          <p:nvPr/>
        </p:nvSpPr>
        <p:spPr>
          <a:xfrm>
            <a:off x="6213278" y="1544360"/>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Нерухоме майно</a:t>
            </a:r>
            <a:endParaRPr lang="en-US" sz="2200" dirty="0"/>
          </a:p>
        </p:txBody>
      </p:sp>
      <p:sp>
        <p:nvSpPr>
          <p:cNvPr id="12" name="Text 9"/>
          <p:cNvSpPr/>
          <p:nvPr/>
        </p:nvSpPr>
        <p:spPr>
          <a:xfrm>
            <a:off x="6213278" y="2034778"/>
            <a:ext cx="3211235"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2287 послуг.</a:t>
            </a:r>
            <a:endParaRPr lang="en-US" sz="1750" dirty="0"/>
          </a:p>
        </p:txBody>
      </p:sp>
      <p:sp>
        <p:nvSpPr>
          <p:cNvPr id="13" name="Shape 10"/>
          <p:cNvSpPr/>
          <p:nvPr/>
        </p:nvSpPr>
        <p:spPr>
          <a:xfrm>
            <a:off x="8677400" y="1317546"/>
            <a:ext cx="2971443" cy="1661279"/>
          </a:xfrm>
          <a:prstGeom prst="roundRect">
            <a:avLst>
              <a:gd name="adj" fmla="val 2603"/>
            </a:avLst>
          </a:prstGeom>
          <a:solidFill>
            <a:srgbClr val="EEE8DD"/>
          </a:solidFill>
          <a:ln/>
        </p:spPr>
      </p:sp>
      <p:sp>
        <p:nvSpPr>
          <p:cNvPr id="14" name="Text 11"/>
          <p:cNvSpPr/>
          <p:nvPr/>
        </p:nvSpPr>
        <p:spPr>
          <a:xfrm>
            <a:off x="8751934" y="1564720"/>
            <a:ext cx="2971443"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Будівництво та земля</a:t>
            </a:r>
            <a:endParaRPr lang="en-US" sz="2200" dirty="0"/>
          </a:p>
        </p:txBody>
      </p:sp>
      <p:sp>
        <p:nvSpPr>
          <p:cNvPr id="15" name="Text 12"/>
          <p:cNvSpPr/>
          <p:nvPr/>
        </p:nvSpPr>
        <p:spPr>
          <a:xfrm>
            <a:off x="9126259" y="2034778"/>
            <a:ext cx="3211235"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668 послуг.</a:t>
            </a:r>
            <a:endParaRPr lang="en-US" sz="1750" dirty="0"/>
          </a:p>
        </p:txBody>
      </p:sp>
      <p:sp>
        <p:nvSpPr>
          <p:cNvPr id="16" name="Text 0"/>
          <p:cNvSpPr/>
          <p:nvPr/>
        </p:nvSpPr>
        <p:spPr>
          <a:xfrm>
            <a:off x="12019957" y="1312535"/>
            <a:ext cx="3016404" cy="586155"/>
          </a:xfrm>
          <a:prstGeom prst="rect">
            <a:avLst/>
          </a:prstGeom>
          <a:noFill/>
          <a:ln/>
        </p:spPr>
        <p:txBody>
          <a:bodyPr wrap="none" lIns="0" tIns="0" rIns="0" bIns="0" rtlCol="0" anchor="t"/>
          <a:lstStyle/>
          <a:p>
            <a:pPr marL="0" indent="0">
              <a:lnSpc>
                <a:spcPts val="5550"/>
              </a:lnSpc>
              <a:buNone/>
            </a:pPr>
            <a:r>
              <a:rPr lang="en-US" sz="2200" dirty="0">
                <a:solidFill>
                  <a:srgbClr val="484237"/>
                </a:solidFill>
                <a:latin typeface="Gelasio Semi Bold" pitchFamily="34" charset="0"/>
                <a:ea typeface="Gelasio Semi Bold" pitchFamily="34" charset="-122"/>
                <a:cs typeface="Gelasio Semi Bold" pitchFamily="34" charset="-120"/>
              </a:rPr>
              <a:t>Місцеві послуги</a:t>
            </a:r>
            <a:endParaRPr lang="en-US" sz="2200" dirty="0"/>
          </a:p>
        </p:txBody>
      </p:sp>
      <p:sp>
        <p:nvSpPr>
          <p:cNvPr id="17" name="Text 1"/>
          <p:cNvSpPr/>
          <p:nvPr/>
        </p:nvSpPr>
        <p:spPr>
          <a:xfrm>
            <a:off x="12108301" y="2039124"/>
            <a:ext cx="1599126" cy="362903"/>
          </a:xfrm>
          <a:prstGeom prst="rect">
            <a:avLst/>
          </a:prstGeom>
          <a:noFill/>
          <a:ln/>
        </p:spPr>
        <p:txBody>
          <a:bodyPr wrap="non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296 послуг.</a:t>
            </a:r>
            <a:endParaRPr lang="en-US" sz="1750" dirty="0"/>
          </a:p>
        </p:txBody>
      </p:sp>
      <p:pic>
        <p:nvPicPr>
          <p:cNvPr id="22" name="Рисунок 21" descr="photo_2025-01-23_11-05-52 (7).jpg"/>
          <p:cNvPicPr>
            <a:picLocks noChangeAspect="1"/>
          </p:cNvPicPr>
          <p:nvPr/>
        </p:nvPicPr>
        <p:blipFill>
          <a:blip r:embed="rId2"/>
          <a:srcRect l="43282" t="55803" b="2169"/>
          <a:stretch>
            <a:fillRect/>
          </a:stretch>
        </p:blipFill>
        <p:spPr>
          <a:xfrm>
            <a:off x="382786" y="3597071"/>
            <a:ext cx="5299357" cy="3957802"/>
          </a:xfrm>
          <a:prstGeom prst="rect">
            <a:avLst/>
          </a:prstGeom>
          <a:ln>
            <a:noFill/>
          </a:ln>
          <a:effectLst/>
        </p:spPr>
      </p:pic>
      <p:pic>
        <p:nvPicPr>
          <p:cNvPr id="27" name="Рисунок 26" descr="photo_2025-01-23_11-05-52 (4).jpg">
            <a:extLst>
              <a:ext uri="{FF2B5EF4-FFF2-40B4-BE49-F238E27FC236}">
                <a16:creationId xmlns:a16="http://schemas.microsoft.com/office/drawing/2014/main" id="{4AD9AEB6-C40D-4F93-8EE6-2507D2F90706}"/>
              </a:ext>
            </a:extLst>
          </p:cNvPr>
          <p:cNvPicPr>
            <a:picLocks noChangeAspect="1"/>
          </p:cNvPicPr>
          <p:nvPr/>
        </p:nvPicPr>
        <p:blipFill>
          <a:blip r:embed="rId3"/>
          <a:srcRect l="26019"/>
          <a:stretch>
            <a:fillRect/>
          </a:stretch>
        </p:blipFill>
        <p:spPr>
          <a:xfrm>
            <a:off x="10386599" y="3597072"/>
            <a:ext cx="3904052" cy="3957801"/>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Рисунок 17">
            <a:extLst>
              <a:ext uri="{FF2B5EF4-FFF2-40B4-BE49-F238E27FC236}">
                <a16:creationId xmlns:a16="http://schemas.microsoft.com/office/drawing/2014/main" id="{227C7EB6-19A7-4FC6-9169-D8414EDCBAF0}"/>
              </a:ext>
            </a:extLst>
          </p:cNvPr>
          <p:cNvPicPr>
            <a:picLocks noChangeAspect="1"/>
          </p:cNvPicPr>
          <p:nvPr/>
        </p:nvPicPr>
        <p:blipFill>
          <a:blip r:embed="rId4"/>
          <a:stretch>
            <a:fillRect/>
          </a:stretch>
        </p:blipFill>
        <p:spPr>
          <a:xfrm>
            <a:off x="5915092" y="3597071"/>
            <a:ext cx="4238558" cy="395780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0">
            <a:extLst>
              <a:ext uri="{FF2B5EF4-FFF2-40B4-BE49-F238E27FC236}">
                <a16:creationId xmlns:a16="http://schemas.microsoft.com/office/drawing/2014/main" id="{4B566977-3D34-489F-BFDF-5F6301D58093}"/>
              </a:ext>
            </a:extLst>
          </p:cNvPr>
          <p:cNvSpPr/>
          <p:nvPr/>
        </p:nvSpPr>
        <p:spPr>
          <a:xfrm>
            <a:off x="7122116" y="1101308"/>
            <a:ext cx="7094125" cy="1661279"/>
          </a:xfrm>
          <a:prstGeom prst="roundRect">
            <a:avLst>
              <a:gd name="adj" fmla="val 2603"/>
            </a:avLst>
          </a:prstGeom>
          <a:solidFill>
            <a:srgbClr val="EEE8DD"/>
          </a:solidFill>
          <a:ln/>
        </p:spPr>
      </p:sp>
      <p:sp>
        <p:nvSpPr>
          <p:cNvPr id="23" name="Shape 10">
            <a:extLst>
              <a:ext uri="{FF2B5EF4-FFF2-40B4-BE49-F238E27FC236}">
                <a16:creationId xmlns:a16="http://schemas.microsoft.com/office/drawing/2014/main" id="{826F7E66-59E4-46FA-9584-588F8ABFFCCB}"/>
              </a:ext>
            </a:extLst>
          </p:cNvPr>
          <p:cNvSpPr/>
          <p:nvPr/>
        </p:nvSpPr>
        <p:spPr>
          <a:xfrm>
            <a:off x="277951" y="1069324"/>
            <a:ext cx="6429732" cy="1661279"/>
          </a:xfrm>
          <a:prstGeom prst="roundRect">
            <a:avLst>
              <a:gd name="adj" fmla="val 2603"/>
            </a:avLst>
          </a:prstGeom>
          <a:solidFill>
            <a:srgbClr val="EEE8DD"/>
          </a:solidFill>
          <a:ln/>
        </p:spPr>
      </p:sp>
      <p:sp>
        <p:nvSpPr>
          <p:cNvPr id="2" name="Text 0"/>
          <p:cNvSpPr/>
          <p:nvPr/>
        </p:nvSpPr>
        <p:spPr>
          <a:xfrm>
            <a:off x="3823633" y="360545"/>
            <a:ext cx="6429732" cy="708779"/>
          </a:xfrm>
          <a:prstGeom prst="rect">
            <a:avLst/>
          </a:prstGeom>
          <a:noFill/>
          <a:ln/>
        </p:spPr>
        <p:txBody>
          <a:bodyPr wrap="non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Благоустрій та екологія</a:t>
            </a:r>
            <a:endParaRPr lang="en-US" sz="4450" dirty="0"/>
          </a:p>
        </p:txBody>
      </p:sp>
      <p:sp>
        <p:nvSpPr>
          <p:cNvPr id="3" name="Text 1"/>
          <p:cNvSpPr/>
          <p:nvPr/>
        </p:nvSpPr>
        <p:spPr>
          <a:xfrm>
            <a:off x="414159" y="1239831"/>
            <a:ext cx="2835235" cy="354330"/>
          </a:xfrm>
          <a:prstGeom prst="rect">
            <a:avLst/>
          </a:prstGeom>
          <a:noFill/>
          <a:ln/>
        </p:spPr>
        <p:txBody>
          <a:bodyPr wrap="none" lIns="0" tIns="0" rIns="0" bIns="0" rtlCol="0" anchor="t"/>
          <a:lstStyle/>
          <a:p>
            <a:pPr marL="0" indent="0">
              <a:lnSpc>
                <a:spcPts val="2750"/>
              </a:lnSpc>
              <a:buNone/>
            </a:pPr>
            <a:r>
              <a:rPr lang="en-US" sz="2200" dirty="0">
                <a:solidFill>
                  <a:srgbClr val="484237"/>
                </a:solidFill>
                <a:latin typeface="Gelasio Semi Bold" pitchFamily="34" charset="0"/>
                <a:ea typeface="Gelasio Semi Bold" pitchFamily="34" charset="-122"/>
                <a:cs typeface="Gelasio Semi Bold" pitchFamily="34" charset="-120"/>
              </a:rPr>
              <a:t>Прибирання</a:t>
            </a:r>
            <a:endParaRPr lang="en-US" sz="2200" dirty="0"/>
          </a:p>
        </p:txBody>
      </p:sp>
      <p:sp>
        <p:nvSpPr>
          <p:cNvPr id="4" name="Text 2"/>
          <p:cNvSpPr/>
          <p:nvPr/>
        </p:nvSpPr>
        <p:spPr>
          <a:xfrm>
            <a:off x="414159" y="1820975"/>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Проведено масштабні прибирання територій, включаючи трасу, лісосмуги, зупинки, паркові зони та Алею Героїв.</a:t>
            </a:r>
            <a:endParaRPr lang="en-US" sz="1750" dirty="0"/>
          </a:p>
        </p:txBody>
      </p:sp>
      <p:sp>
        <p:nvSpPr>
          <p:cNvPr id="5" name="Text 3"/>
          <p:cNvSpPr/>
          <p:nvPr/>
        </p:nvSpPr>
        <p:spPr>
          <a:xfrm>
            <a:off x="7219890" y="1239831"/>
            <a:ext cx="2835235" cy="354330"/>
          </a:xfrm>
          <a:prstGeom prst="rect">
            <a:avLst/>
          </a:prstGeom>
          <a:noFill/>
          <a:ln/>
        </p:spPr>
        <p:txBody>
          <a:bodyPr wrap="none" lIns="0" tIns="0" rIns="0" bIns="0" rtlCol="0" anchor="t"/>
          <a:lstStyle/>
          <a:p>
            <a:pPr marL="0" indent="0">
              <a:lnSpc>
                <a:spcPts val="2750"/>
              </a:lnSpc>
              <a:buNone/>
            </a:pPr>
            <a:r>
              <a:rPr lang="en-US" sz="2200" dirty="0">
                <a:solidFill>
                  <a:srgbClr val="484237"/>
                </a:solidFill>
                <a:latin typeface="Gelasio Semi Bold" pitchFamily="34" charset="0"/>
                <a:ea typeface="Gelasio Semi Bold" pitchFamily="34" charset="-122"/>
                <a:cs typeface="Gelasio Semi Bold" pitchFamily="34" charset="-120"/>
              </a:rPr>
              <a:t>Вивіз сміття</a:t>
            </a:r>
            <a:endParaRPr lang="en-US" sz="2200" dirty="0"/>
          </a:p>
        </p:txBody>
      </p:sp>
      <p:sp>
        <p:nvSpPr>
          <p:cNvPr id="6" name="Text 4"/>
          <p:cNvSpPr/>
          <p:nvPr/>
        </p:nvSpPr>
        <p:spPr>
          <a:xfrm>
            <a:off x="7219890" y="1820975"/>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Вивезено тонни побутового та будівельного сміття, а також ліквідовано два сміттєзвалища.</a:t>
            </a:r>
            <a:endParaRPr lang="en-US" sz="1750" dirty="0"/>
          </a:p>
        </p:txBody>
      </p:sp>
      <p:pic>
        <p:nvPicPr>
          <p:cNvPr id="10" name="Picture 2"/>
          <p:cNvPicPr>
            <a:picLocks noChangeAspect="1" noChangeArrowheads="1"/>
          </p:cNvPicPr>
          <p:nvPr/>
        </p:nvPicPr>
        <p:blipFill>
          <a:blip r:embed="rId2"/>
          <a:srcRect/>
          <a:stretch>
            <a:fillRect/>
          </a:stretch>
        </p:blipFill>
        <p:spPr bwMode="auto">
          <a:xfrm>
            <a:off x="12003734" y="7681018"/>
            <a:ext cx="2626666" cy="467321"/>
          </a:xfrm>
          <a:prstGeom prst="rect">
            <a:avLst/>
          </a:prstGeom>
          <a:noFill/>
          <a:ln w="9525">
            <a:noFill/>
            <a:miter lim="800000"/>
            <a:headEnd/>
            <a:tailEnd/>
          </a:ln>
          <a:effectLst/>
        </p:spPr>
      </p:pic>
      <p:pic>
        <p:nvPicPr>
          <p:cNvPr id="11" name="Рисунок 10" descr="благоустій.jpg"/>
          <p:cNvPicPr>
            <a:picLocks noChangeAspect="1"/>
          </p:cNvPicPr>
          <p:nvPr/>
        </p:nvPicPr>
        <p:blipFill>
          <a:blip r:embed="rId3"/>
          <a:stretch>
            <a:fillRect/>
          </a:stretch>
        </p:blipFill>
        <p:spPr>
          <a:xfrm>
            <a:off x="10744200" y="2940753"/>
            <a:ext cx="3484838" cy="2422536"/>
          </a:xfrm>
          <a:prstGeom prst="roundRect">
            <a:avLst>
              <a:gd name="adj" fmla="val 0"/>
            </a:avLst>
          </a:prstGeom>
          <a:solidFill>
            <a:srgbClr val="FFFFFF">
              <a:shade val="85000"/>
            </a:srgbClr>
          </a:solidFill>
          <a:ln>
            <a:noFill/>
          </a:ln>
          <a:effectLst/>
        </p:spPr>
      </p:pic>
      <p:pic>
        <p:nvPicPr>
          <p:cNvPr id="12" name="Рисунок 11" descr="благоустрій 2.jpg"/>
          <p:cNvPicPr>
            <a:picLocks noChangeAspect="1"/>
          </p:cNvPicPr>
          <p:nvPr/>
        </p:nvPicPr>
        <p:blipFill>
          <a:blip r:embed="rId4"/>
          <a:srcRect t="16708" b="11875"/>
          <a:stretch>
            <a:fillRect/>
          </a:stretch>
        </p:blipFill>
        <p:spPr>
          <a:xfrm>
            <a:off x="397928" y="5624200"/>
            <a:ext cx="3425705" cy="2315529"/>
          </a:xfrm>
          <a:prstGeom prst="roundRect">
            <a:avLst>
              <a:gd name="adj" fmla="val 0"/>
            </a:avLst>
          </a:prstGeom>
          <a:solidFill>
            <a:srgbClr val="FFFFFF">
              <a:shade val="85000"/>
            </a:srgbClr>
          </a:solidFill>
          <a:ln>
            <a:noFill/>
          </a:ln>
          <a:effectLst/>
        </p:spPr>
      </p:pic>
      <p:pic>
        <p:nvPicPr>
          <p:cNvPr id="13" name="Рисунок 12" descr="благоустрій 5.jpg"/>
          <p:cNvPicPr>
            <a:picLocks noChangeAspect="1"/>
          </p:cNvPicPr>
          <p:nvPr/>
        </p:nvPicPr>
        <p:blipFill>
          <a:blip r:embed="rId5"/>
          <a:srcRect t="50671"/>
          <a:stretch>
            <a:fillRect/>
          </a:stretch>
        </p:blipFill>
        <p:spPr>
          <a:xfrm>
            <a:off x="7767443" y="5628145"/>
            <a:ext cx="6461595" cy="2315529"/>
          </a:xfrm>
          <a:prstGeom prst="rect">
            <a:avLst/>
          </a:prstGeom>
          <a:ln>
            <a:noFill/>
          </a:ln>
          <a:effectLst/>
        </p:spPr>
      </p:pic>
      <p:pic>
        <p:nvPicPr>
          <p:cNvPr id="14" name="Рисунок 13" descr="БЛАГ СІЛЬР.jpg"/>
          <p:cNvPicPr>
            <a:picLocks noChangeAspect="1"/>
          </p:cNvPicPr>
          <p:nvPr/>
        </p:nvPicPr>
        <p:blipFill>
          <a:blip r:embed="rId6"/>
          <a:stretch>
            <a:fillRect/>
          </a:stretch>
        </p:blipFill>
        <p:spPr>
          <a:xfrm>
            <a:off x="401362" y="2940753"/>
            <a:ext cx="3087372" cy="2433471"/>
          </a:xfrm>
          <a:prstGeom prst="rect">
            <a:avLst/>
          </a:prstGeom>
          <a:ln>
            <a:noFill/>
          </a:ln>
          <a:effectLst/>
        </p:spPr>
      </p:pic>
      <p:pic>
        <p:nvPicPr>
          <p:cNvPr id="16" name="Рисунок 15" descr="благоустрій 4.jpg"/>
          <p:cNvPicPr>
            <a:picLocks noChangeAspect="1"/>
          </p:cNvPicPr>
          <p:nvPr/>
        </p:nvPicPr>
        <p:blipFill>
          <a:blip r:embed="rId7"/>
          <a:stretch>
            <a:fillRect/>
          </a:stretch>
        </p:blipFill>
        <p:spPr>
          <a:xfrm>
            <a:off x="4232802" y="5624200"/>
            <a:ext cx="3087372" cy="2315529"/>
          </a:xfrm>
          <a:prstGeom prst="rect">
            <a:avLst/>
          </a:prstGeom>
          <a:ln>
            <a:noFill/>
          </a:ln>
          <a:effectLst/>
        </p:spPr>
      </p:pic>
      <p:pic>
        <p:nvPicPr>
          <p:cNvPr id="18" name="Рисунок 17" descr="благоустрій 7.jpg"/>
          <p:cNvPicPr>
            <a:picLocks noChangeAspect="1"/>
          </p:cNvPicPr>
          <p:nvPr/>
        </p:nvPicPr>
        <p:blipFill>
          <a:blip r:embed="rId8"/>
          <a:stretch>
            <a:fillRect/>
          </a:stretch>
        </p:blipFill>
        <p:spPr>
          <a:xfrm>
            <a:off x="3877488" y="2940753"/>
            <a:ext cx="3244628" cy="2433471"/>
          </a:xfrm>
          <a:prstGeom prst="roundRect">
            <a:avLst>
              <a:gd name="adj" fmla="val 0"/>
            </a:avLst>
          </a:prstGeom>
          <a:solidFill>
            <a:srgbClr val="FFFFFF">
              <a:shade val="85000"/>
            </a:srgbClr>
          </a:solidFill>
          <a:ln>
            <a:noFill/>
          </a:ln>
          <a:effectLst/>
        </p:spPr>
      </p:pic>
      <p:pic>
        <p:nvPicPr>
          <p:cNvPr id="19" name="Рисунок 18" descr="благоустрій 8.jpg"/>
          <p:cNvPicPr>
            <a:picLocks noChangeAspect="1"/>
          </p:cNvPicPr>
          <p:nvPr/>
        </p:nvPicPr>
        <p:blipFill>
          <a:blip r:embed="rId9"/>
          <a:stretch>
            <a:fillRect/>
          </a:stretch>
        </p:blipFill>
        <p:spPr>
          <a:xfrm>
            <a:off x="7315200" y="2929819"/>
            <a:ext cx="3244627" cy="2433470"/>
          </a:xfrm>
          <a:prstGeom prst="roundRect">
            <a:avLst>
              <a:gd name="adj" fmla="val 0"/>
            </a:avLst>
          </a:prstGeom>
          <a:solidFill>
            <a:srgbClr val="FFFFFF">
              <a:shade val="85000"/>
            </a:srgbClr>
          </a:solidFill>
          <a:ln>
            <a:noFill/>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
            <a:extLst>
              <a:ext uri="{FF2B5EF4-FFF2-40B4-BE49-F238E27FC236}">
                <a16:creationId xmlns:a16="http://schemas.microsoft.com/office/drawing/2014/main" id="{1F142EE1-17C8-4B23-AF60-B0AF34DD0477}"/>
              </a:ext>
            </a:extLst>
          </p:cNvPr>
          <p:cNvSpPr/>
          <p:nvPr/>
        </p:nvSpPr>
        <p:spPr>
          <a:xfrm>
            <a:off x="1424137" y="323850"/>
            <a:ext cx="11782121" cy="1516141"/>
          </a:xfrm>
          <a:prstGeom prst="roundRect">
            <a:avLst>
              <a:gd name="adj" fmla="val 1674"/>
            </a:avLst>
          </a:prstGeom>
          <a:solidFill>
            <a:srgbClr val="EEE8DD"/>
          </a:solidFill>
          <a:ln/>
        </p:spPr>
      </p:sp>
      <p:sp>
        <p:nvSpPr>
          <p:cNvPr id="4" name="Shape 1">
            <a:extLst>
              <a:ext uri="{FF2B5EF4-FFF2-40B4-BE49-F238E27FC236}">
                <a16:creationId xmlns:a16="http://schemas.microsoft.com/office/drawing/2014/main" id="{39D54A88-E1D2-4CCB-B080-1CA910CB6C98}"/>
              </a:ext>
            </a:extLst>
          </p:cNvPr>
          <p:cNvSpPr/>
          <p:nvPr/>
        </p:nvSpPr>
        <p:spPr>
          <a:xfrm>
            <a:off x="8139232" y="6383536"/>
            <a:ext cx="6491168" cy="1846064"/>
          </a:xfrm>
          <a:prstGeom prst="roundRect">
            <a:avLst>
              <a:gd name="adj" fmla="val 1674"/>
            </a:avLst>
          </a:prstGeom>
          <a:solidFill>
            <a:srgbClr val="F9F6F0"/>
          </a:solidFill>
          <a:ln/>
        </p:spPr>
      </p:sp>
      <p:pic>
        <p:nvPicPr>
          <p:cNvPr id="4098" name="Диаграмма 1">
            <a:extLst>
              <a:ext uri="{FF2B5EF4-FFF2-40B4-BE49-F238E27FC236}">
                <a16:creationId xmlns:a16="http://schemas.microsoft.com/office/drawing/2014/main" id="{9C35AF3B-2E2C-4911-AB59-5B70C113201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138" y="2024062"/>
            <a:ext cx="11782121" cy="57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8FDCA82-EE3E-4AC9-B9C2-7DB7D165EB4A}"/>
              </a:ext>
            </a:extLst>
          </p:cNvPr>
          <p:cNvSpPr txBox="1"/>
          <p:nvPr/>
        </p:nvSpPr>
        <p:spPr>
          <a:xfrm>
            <a:off x="1424137" y="476251"/>
            <a:ext cx="11782122" cy="1661993"/>
          </a:xfrm>
          <a:prstGeom prst="rect">
            <a:avLst/>
          </a:prstGeom>
          <a:noFill/>
        </p:spPr>
        <p:txBody>
          <a:bodyPr wrap="square" rtlCol="0">
            <a:spAutoFit/>
          </a:bodyPr>
          <a:lstStyle/>
          <a:p>
            <a:pPr algn="ctr"/>
            <a:r>
              <a:rPr lang="uk-UA" sz="2800" dirty="0">
                <a:effectLst/>
                <a:latin typeface="Times New Roman" panose="02020603050405020304" pitchFamily="18" charset="0"/>
                <a:ea typeface="Times New Roman" panose="02020603050405020304" pitchFamily="18" charset="0"/>
              </a:rPr>
              <a:t>Завдяки сприянні сільської ради та ефективній та плідній роботі фахівців надходження до бюджету у 2024 році у порівняні з надходженнями 2021 збільшилися на 21,8 млн. грн.</a:t>
            </a:r>
          </a:p>
          <a:p>
            <a:endParaRPr lang="uk-UA" dirty="0"/>
          </a:p>
        </p:txBody>
      </p:sp>
    </p:spTree>
    <p:extLst>
      <p:ext uri="{BB962C8B-B14F-4D97-AF65-F5344CB8AC3E}">
        <p14:creationId xmlns:p14="http://schemas.microsoft.com/office/powerpoint/2010/main" val="1111673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61984" y="0"/>
            <a:ext cx="2995890" cy="708779"/>
          </a:xfrm>
          <a:prstGeom prst="rect">
            <a:avLst/>
          </a:prstGeom>
          <a:noFill/>
          <a:ln/>
        </p:spPr>
        <p:txBody>
          <a:bodyPr wrap="none" lIns="0" tIns="0" rIns="0" bIns="0" rtlCol="0" anchor="t"/>
          <a:lstStyle/>
          <a:p>
            <a:pPr marL="0" indent="0">
              <a:lnSpc>
                <a:spcPts val="5550"/>
              </a:lnSpc>
              <a:buNone/>
            </a:pPr>
            <a:r>
              <a:rPr lang="en-US" sz="4450" dirty="0" err="1">
                <a:solidFill>
                  <a:srgbClr val="484237"/>
                </a:solidFill>
                <a:latin typeface="Gelasio Semi Bold" pitchFamily="34" charset="0"/>
                <a:ea typeface="Gelasio Semi Bold" pitchFamily="34" charset="-122"/>
                <a:cs typeface="Gelasio Semi Bold" pitchFamily="34" charset="-120"/>
              </a:rPr>
              <a:t>Благоустрій</a:t>
            </a:r>
            <a:endParaRPr lang="en-US" sz="4450" dirty="0"/>
          </a:p>
        </p:txBody>
      </p:sp>
      <p:pic>
        <p:nvPicPr>
          <p:cNvPr id="3" name="Рисунок 2" descr="прибирання на клад.jpg"/>
          <p:cNvPicPr>
            <a:picLocks noChangeAspect="1"/>
          </p:cNvPicPr>
          <p:nvPr/>
        </p:nvPicPr>
        <p:blipFill>
          <a:blip r:embed="rId2"/>
          <a:srcRect r="23794"/>
          <a:stretch>
            <a:fillRect/>
          </a:stretch>
        </p:blipFill>
        <p:spPr>
          <a:xfrm>
            <a:off x="10148892" y="5593574"/>
            <a:ext cx="4464011" cy="2636026"/>
          </a:xfrm>
          <a:prstGeom prst="rect">
            <a:avLst/>
          </a:prstGeom>
          <a:ln>
            <a:noFill/>
          </a:ln>
          <a:effectLst/>
        </p:spPr>
      </p:pic>
      <p:sp>
        <p:nvSpPr>
          <p:cNvPr id="4" name="Shape 10"/>
          <p:cNvSpPr/>
          <p:nvPr/>
        </p:nvSpPr>
        <p:spPr>
          <a:xfrm>
            <a:off x="10148891" y="993258"/>
            <a:ext cx="4464011" cy="1252283"/>
          </a:xfrm>
          <a:prstGeom prst="roundRect">
            <a:avLst>
              <a:gd name="adj" fmla="val 2603"/>
            </a:avLst>
          </a:prstGeom>
          <a:solidFill>
            <a:srgbClr val="EEE8DD"/>
          </a:solidFill>
          <a:ln/>
        </p:spPr>
        <p:txBody>
          <a:bodyPr/>
          <a:lstStyle/>
          <a:p>
            <a:pPr algn="ctr"/>
            <a:r>
              <a:rPr lang="uk-UA" sz="2000" dirty="0">
                <a:latin typeface="+mj-lt"/>
              </a:rPr>
              <a:t>Прибирання на кладовищі – впорядкування території для збереження чистоти та догляду </a:t>
            </a:r>
            <a:endParaRPr lang="ru-RU" sz="2000" dirty="0">
              <a:latin typeface="+mj-lt"/>
            </a:endParaRPr>
          </a:p>
        </p:txBody>
      </p:sp>
      <p:pic>
        <p:nvPicPr>
          <p:cNvPr id="5" name="Рисунок 4" descr="440965308_10233585719053607_3761272588986858499_n.jpg"/>
          <p:cNvPicPr>
            <a:picLocks noChangeAspect="1"/>
          </p:cNvPicPr>
          <p:nvPr/>
        </p:nvPicPr>
        <p:blipFill>
          <a:blip r:embed="rId3"/>
          <a:stretch>
            <a:fillRect/>
          </a:stretch>
        </p:blipFill>
        <p:spPr>
          <a:xfrm>
            <a:off x="5715655" y="6319520"/>
            <a:ext cx="4244623" cy="1910080"/>
          </a:xfrm>
          <a:prstGeom prst="rect">
            <a:avLst/>
          </a:prstGeom>
          <a:ln>
            <a:noFill/>
          </a:ln>
          <a:effectLst/>
        </p:spPr>
      </p:pic>
      <p:sp>
        <p:nvSpPr>
          <p:cNvPr id="6" name="Shape 10"/>
          <p:cNvSpPr/>
          <p:nvPr/>
        </p:nvSpPr>
        <p:spPr>
          <a:xfrm>
            <a:off x="5078196" y="1016530"/>
            <a:ext cx="4108410" cy="603018"/>
          </a:xfrm>
          <a:prstGeom prst="roundRect">
            <a:avLst>
              <a:gd name="adj" fmla="val 2603"/>
            </a:avLst>
          </a:prstGeom>
          <a:solidFill>
            <a:srgbClr val="EEE8DD"/>
          </a:solidFill>
          <a:ln/>
        </p:spPr>
        <p:txBody>
          <a:bodyPr/>
          <a:lstStyle/>
          <a:p>
            <a:pPr algn="ctr"/>
            <a:r>
              <a:rPr lang="uk-UA" sz="2400" dirty="0">
                <a:latin typeface="+mj-lt"/>
              </a:rPr>
              <a:t>Покіс</a:t>
            </a:r>
            <a:r>
              <a:rPr lang="uk-UA" sz="2000" dirty="0">
                <a:latin typeface="+mj-lt"/>
              </a:rPr>
              <a:t> трави </a:t>
            </a:r>
            <a:endParaRPr lang="ru-RU" sz="2000" dirty="0">
              <a:latin typeface="+mj-lt"/>
            </a:endParaRPr>
          </a:p>
        </p:txBody>
      </p:sp>
      <p:pic>
        <p:nvPicPr>
          <p:cNvPr id="7" name="Рисунок 6" descr="покіс травии.jpg"/>
          <p:cNvPicPr>
            <a:picLocks noChangeAspect="1"/>
          </p:cNvPicPr>
          <p:nvPr/>
        </p:nvPicPr>
        <p:blipFill>
          <a:blip r:embed="rId4"/>
          <a:srcRect l="10180" r="19882"/>
          <a:stretch>
            <a:fillRect/>
          </a:stretch>
        </p:blipFill>
        <p:spPr>
          <a:xfrm>
            <a:off x="10192818" y="2429086"/>
            <a:ext cx="4420085" cy="2980944"/>
          </a:xfrm>
          <a:prstGeom prst="rect">
            <a:avLst/>
          </a:prstGeom>
        </p:spPr>
      </p:pic>
      <p:pic>
        <p:nvPicPr>
          <p:cNvPr id="8" name="Рисунок 7" descr="440969463_10233585718493593_7441879339946621439_n.jpg"/>
          <p:cNvPicPr>
            <a:picLocks noChangeAspect="1"/>
          </p:cNvPicPr>
          <p:nvPr/>
        </p:nvPicPr>
        <p:blipFill>
          <a:blip r:embed="rId5"/>
          <a:stretch>
            <a:fillRect/>
          </a:stretch>
        </p:blipFill>
        <p:spPr>
          <a:xfrm>
            <a:off x="7449537" y="1818640"/>
            <a:ext cx="2405380" cy="2417888"/>
          </a:xfrm>
          <a:prstGeom prst="rect">
            <a:avLst/>
          </a:prstGeom>
        </p:spPr>
      </p:pic>
      <p:pic>
        <p:nvPicPr>
          <p:cNvPr id="9" name="Рисунок 8" descr="440965710_10233585718373590_4026458240433670140_n.jpg"/>
          <p:cNvPicPr>
            <a:picLocks noChangeAspect="1"/>
          </p:cNvPicPr>
          <p:nvPr/>
        </p:nvPicPr>
        <p:blipFill>
          <a:blip r:embed="rId6"/>
          <a:stretch>
            <a:fillRect/>
          </a:stretch>
        </p:blipFill>
        <p:spPr>
          <a:xfrm>
            <a:off x="4554301" y="1818639"/>
            <a:ext cx="2578100" cy="2417889"/>
          </a:xfrm>
          <a:prstGeom prst="rect">
            <a:avLst/>
          </a:prstGeom>
        </p:spPr>
      </p:pic>
      <p:pic>
        <p:nvPicPr>
          <p:cNvPr id="10" name="Рисунок 9" descr="440969527_10233585717413566_6764426825520584101_n.jpg"/>
          <p:cNvPicPr>
            <a:picLocks noChangeAspect="1"/>
          </p:cNvPicPr>
          <p:nvPr/>
        </p:nvPicPr>
        <p:blipFill>
          <a:blip r:embed="rId7"/>
          <a:stretch>
            <a:fillRect/>
          </a:stretch>
        </p:blipFill>
        <p:spPr>
          <a:xfrm>
            <a:off x="5759581" y="4346222"/>
            <a:ext cx="4200697" cy="1890314"/>
          </a:xfrm>
          <a:prstGeom prst="rect">
            <a:avLst/>
          </a:prstGeom>
          <a:ln>
            <a:noFill/>
          </a:ln>
          <a:effectLst/>
        </p:spPr>
      </p:pic>
      <p:sp>
        <p:nvSpPr>
          <p:cNvPr id="11" name="Shape 10"/>
          <p:cNvSpPr/>
          <p:nvPr/>
        </p:nvSpPr>
        <p:spPr>
          <a:xfrm>
            <a:off x="265945" y="1016530"/>
            <a:ext cx="4123175" cy="603018"/>
          </a:xfrm>
          <a:prstGeom prst="roundRect">
            <a:avLst>
              <a:gd name="adj" fmla="val 2603"/>
            </a:avLst>
          </a:prstGeom>
          <a:solidFill>
            <a:srgbClr val="EEE8DD"/>
          </a:solidFill>
          <a:ln/>
        </p:spPr>
        <p:txBody>
          <a:bodyPr/>
          <a:lstStyle/>
          <a:p>
            <a:pPr algn="ctr"/>
            <a:r>
              <a:rPr lang="uk-UA" sz="2000" dirty="0">
                <a:latin typeface="+mj-lt"/>
              </a:rPr>
              <a:t>Підготовка стадіону до футбольного сезону</a:t>
            </a:r>
            <a:endParaRPr lang="ru-RU" sz="2000" dirty="0">
              <a:latin typeface="+mj-lt"/>
            </a:endParaRPr>
          </a:p>
        </p:txBody>
      </p:sp>
      <p:pic>
        <p:nvPicPr>
          <p:cNvPr id="12" name="Рисунок 11" descr="БЛАГ ДО ФУТБ.jpg"/>
          <p:cNvPicPr>
            <a:picLocks noChangeAspect="1"/>
          </p:cNvPicPr>
          <p:nvPr/>
        </p:nvPicPr>
        <p:blipFill>
          <a:blip r:embed="rId8"/>
          <a:stretch>
            <a:fillRect/>
          </a:stretch>
        </p:blipFill>
        <p:spPr>
          <a:xfrm>
            <a:off x="3027681" y="4346222"/>
            <a:ext cx="2499360" cy="3883378"/>
          </a:xfrm>
          <a:prstGeom prst="rect">
            <a:avLst/>
          </a:prstGeom>
        </p:spPr>
      </p:pic>
      <p:pic>
        <p:nvPicPr>
          <p:cNvPr id="13" name="Рисунок 12" descr="БЛАГОУС ДО ФУТБ.jpg"/>
          <p:cNvPicPr>
            <a:picLocks noChangeAspect="1"/>
          </p:cNvPicPr>
          <p:nvPr/>
        </p:nvPicPr>
        <p:blipFill>
          <a:blip r:embed="rId9"/>
          <a:stretch>
            <a:fillRect/>
          </a:stretch>
        </p:blipFill>
        <p:spPr>
          <a:xfrm>
            <a:off x="292100" y="4346222"/>
            <a:ext cx="2468880" cy="3883378"/>
          </a:xfrm>
          <a:prstGeom prst="rect">
            <a:avLst/>
          </a:prstGeom>
        </p:spPr>
      </p:pic>
      <p:pic>
        <p:nvPicPr>
          <p:cNvPr id="14" name="Рисунок 13" descr="ьблаг.jpg"/>
          <p:cNvPicPr>
            <a:picLocks noChangeAspect="1"/>
          </p:cNvPicPr>
          <p:nvPr/>
        </p:nvPicPr>
        <p:blipFill>
          <a:blip r:embed="rId10"/>
          <a:srcRect t="27050"/>
          <a:stretch>
            <a:fillRect/>
          </a:stretch>
        </p:blipFill>
        <p:spPr>
          <a:xfrm>
            <a:off x="292100" y="1818640"/>
            <a:ext cx="4097020" cy="242768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6404" y="172399"/>
            <a:ext cx="9359860" cy="766881"/>
          </a:xfrm>
          <a:prstGeom prst="rect">
            <a:avLst/>
          </a:prstGeom>
          <a:noFill/>
          <a:ln/>
        </p:spPr>
        <p:txBody>
          <a:bodyPr wrap="square" lIns="0" tIns="0" rIns="0" bIns="0" rtlCol="0" anchor="t"/>
          <a:lstStyle/>
          <a:p>
            <a:pPr marL="0" indent="0" algn="ctr">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Ремонт та обладнання лікарні</a:t>
            </a:r>
            <a:endParaRPr lang="en-US" sz="4450" dirty="0"/>
          </a:p>
        </p:txBody>
      </p:sp>
      <p:sp>
        <p:nvSpPr>
          <p:cNvPr id="4" name="Shape 1"/>
          <p:cNvSpPr/>
          <p:nvPr/>
        </p:nvSpPr>
        <p:spPr>
          <a:xfrm>
            <a:off x="210624" y="1087698"/>
            <a:ext cx="4837626" cy="2032754"/>
          </a:xfrm>
          <a:prstGeom prst="roundRect">
            <a:avLst>
              <a:gd name="adj" fmla="val 1674"/>
            </a:avLst>
          </a:prstGeom>
          <a:solidFill>
            <a:srgbClr val="EEE8DD"/>
          </a:solidFill>
          <a:ln/>
        </p:spPr>
      </p:sp>
      <p:sp>
        <p:nvSpPr>
          <p:cNvPr id="5" name="Text 2"/>
          <p:cNvSpPr/>
          <p:nvPr/>
        </p:nvSpPr>
        <p:spPr>
          <a:xfrm>
            <a:off x="352864" y="1087698"/>
            <a:ext cx="2835235" cy="354330"/>
          </a:xfrm>
          <a:prstGeom prst="rect">
            <a:avLst/>
          </a:prstGeom>
          <a:noFill/>
          <a:ln/>
        </p:spPr>
        <p:txBody>
          <a:bodyPr wrap="none" lIns="0" tIns="0" rIns="0" bIns="0" rtlCol="0" anchor="t"/>
          <a:lstStyle/>
          <a:p>
            <a:pPr marL="0" indent="0">
              <a:lnSpc>
                <a:spcPts val="2750"/>
              </a:lnSpc>
              <a:buNone/>
            </a:pPr>
            <a:r>
              <a:rPr lang="en-US" dirty="0">
                <a:solidFill>
                  <a:srgbClr val="746558"/>
                </a:solidFill>
                <a:latin typeface="Gelasio Semi Bold" pitchFamily="34" charset="0"/>
                <a:ea typeface="Gelasio Semi Bold" pitchFamily="34" charset="-122"/>
                <a:cs typeface="Gelasio Semi Bold" pitchFamily="34" charset="-120"/>
              </a:rPr>
              <a:t>Ремонт даху</a:t>
            </a:r>
            <a:endParaRPr lang="en-US" dirty="0"/>
          </a:p>
        </p:txBody>
      </p:sp>
      <p:sp>
        <p:nvSpPr>
          <p:cNvPr id="6" name="Text 3"/>
          <p:cNvSpPr/>
          <p:nvPr/>
        </p:nvSpPr>
        <p:spPr>
          <a:xfrm>
            <a:off x="352864" y="1442028"/>
            <a:ext cx="5247836" cy="1088708"/>
          </a:xfrm>
          <a:prstGeom prst="rect">
            <a:avLst/>
          </a:prstGeom>
          <a:noFill/>
          <a:ln/>
        </p:spPr>
        <p:txBody>
          <a:bodyPr wrap="square" lIns="0" tIns="0" rIns="0" bIns="0" rtlCol="0" anchor="t"/>
          <a:lstStyle/>
          <a:p>
            <a:pPr marL="0" indent="0">
              <a:lnSpc>
                <a:spcPts val="2850"/>
              </a:lnSpc>
              <a:buNone/>
            </a:pPr>
            <a:r>
              <a:rPr lang="en-US" dirty="0">
                <a:solidFill>
                  <a:srgbClr val="746558"/>
                </a:solidFill>
                <a:latin typeface="Gelasio" pitchFamily="34" charset="0"/>
                <a:ea typeface="Gelasio" pitchFamily="34" charset="-122"/>
                <a:cs typeface="Gelasio" pitchFamily="34" charset="-120"/>
              </a:rPr>
              <a:t>Ремонт даху в терапевтичному та дитячому відділенні </a:t>
            </a:r>
            <a:r>
              <a:rPr lang="en-US" dirty="0" err="1">
                <a:solidFill>
                  <a:srgbClr val="746558"/>
                </a:solidFill>
                <a:latin typeface="Gelasio" pitchFamily="34" charset="0"/>
                <a:ea typeface="Gelasio" pitchFamily="34" charset="-122"/>
                <a:cs typeface="Gelasio" pitchFamily="34" charset="-120"/>
              </a:rPr>
              <a:t>лікарні</a:t>
            </a:r>
            <a:r>
              <a:rPr lang="en-US" dirty="0">
                <a:solidFill>
                  <a:srgbClr val="746558"/>
                </a:solidFill>
                <a:latin typeface="Gelasio" pitchFamily="34" charset="0"/>
                <a:ea typeface="Gelasio" pitchFamily="34" charset="-122"/>
                <a:cs typeface="Gelasio" pitchFamily="34" charset="-120"/>
              </a:rPr>
              <a:t>.</a:t>
            </a:r>
            <a:endParaRPr lang="uk-UA" dirty="0">
              <a:solidFill>
                <a:srgbClr val="746558"/>
              </a:solidFill>
              <a:latin typeface="Gelasio" pitchFamily="34" charset="0"/>
              <a:ea typeface="Gelasio" pitchFamily="34" charset="-122"/>
              <a:cs typeface="Gelasio" pitchFamily="34" charset="-120"/>
            </a:endParaRPr>
          </a:p>
        </p:txBody>
      </p:sp>
      <p:sp>
        <p:nvSpPr>
          <p:cNvPr id="7" name="Shape 4"/>
          <p:cNvSpPr/>
          <p:nvPr/>
        </p:nvSpPr>
        <p:spPr>
          <a:xfrm>
            <a:off x="210624" y="5075043"/>
            <a:ext cx="4837626" cy="1708910"/>
          </a:xfrm>
          <a:prstGeom prst="roundRect">
            <a:avLst>
              <a:gd name="adj" fmla="val 1674"/>
            </a:avLst>
          </a:prstGeom>
          <a:solidFill>
            <a:srgbClr val="EEE8DD"/>
          </a:solidFill>
          <a:ln/>
        </p:spPr>
      </p:sp>
      <p:sp>
        <p:nvSpPr>
          <p:cNvPr id="8" name="Text 5"/>
          <p:cNvSpPr/>
          <p:nvPr/>
        </p:nvSpPr>
        <p:spPr>
          <a:xfrm>
            <a:off x="444501" y="5190323"/>
            <a:ext cx="4929173" cy="354330"/>
          </a:xfrm>
          <a:prstGeom prst="rect">
            <a:avLst/>
          </a:prstGeom>
          <a:noFill/>
          <a:ln/>
        </p:spPr>
        <p:txBody>
          <a:bodyPr wrap="none" lIns="0" tIns="0" rIns="0" bIns="0" rtlCol="0" anchor="t"/>
          <a:lstStyle/>
          <a:p>
            <a:pPr marL="0" indent="0">
              <a:lnSpc>
                <a:spcPts val="2750"/>
              </a:lnSpc>
              <a:buNone/>
            </a:pPr>
            <a:r>
              <a:rPr lang="en-US" dirty="0">
                <a:solidFill>
                  <a:srgbClr val="746558"/>
                </a:solidFill>
                <a:latin typeface="Gelasio Semi Bold" pitchFamily="34" charset="0"/>
                <a:ea typeface="Gelasio Semi Bold" pitchFamily="34" charset="-122"/>
                <a:cs typeface="Gelasio Semi Bold" pitchFamily="34" charset="-120"/>
              </a:rPr>
              <a:t>Оновлення освітлення</a:t>
            </a:r>
            <a:endParaRPr lang="en-US" dirty="0"/>
          </a:p>
        </p:txBody>
      </p:sp>
      <p:sp>
        <p:nvSpPr>
          <p:cNvPr id="9" name="Text 6"/>
          <p:cNvSpPr/>
          <p:nvPr/>
        </p:nvSpPr>
        <p:spPr>
          <a:xfrm>
            <a:off x="444502" y="5544653"/>
            <a:ext cx="5022848" cy="1088708"/>
          </a:xfrm>
          <a:prstGeom prst="rect">
            <a:avLst/>
          </a:prstGeom>
          <a:noFill/>
          <a:ln/>
        </p:spPr>
        <p:txBody>
          <a:bodyPr wrap="square" lIns="0" tIns="0" rIns="0" bIns="0" rtlCol="0" anchor="t"/>
          <a:lstStyle/>
          <a:p>
            <a:pPr marL="0" indent="0">
              <a:lnSpc>
                <a:spcPts val="2850"/>
              </a:lnSpc>
              <a:buNone/>
            </a:pPr>
            <a:r>
              <a:rPr lang="en-US" dirty="0">
                <a:solidFill>
                  <a:srgbClr val="746558"/>
                </a:solidFill>
                <a:latin typeface="Gelasio" pitchFamily="34" charset="0"/>
                <a:ea typeface="Gelasio" pitchFamily="34" charset="-122"/>
                <a:cs typeface="Gelasio" pitchFamily="34" charset="-120"/>
              </a:rPr>
              <a:t>Заміна та встановлення додаткових світильників у коридорах.</a:t>
            </a:r>
            <a:endParaRPr lang="en-US" dirty="0"/>
          </a:p>
        </p:txBody>
      </p:sp>
      <p:sp>
        <p:nvSpPr>
          <p:cNvPr id="10" name="Shape 7"/>
          <p:cNvSpPr/>
          <p:nvPr/>
        </p:nvSpPr>
        <p:spPr>
          <a:xfrm>
            <a:off x="210624" y="3391471"/>
            <a:ext cx="4837626" cy="1491415"/>
          </a:xfrm>
          <a:prstGeom prst="roundRect">
            <a:avLst>
              <a:gd name="adj" fmla="val 2038"/>
            </a:avLst>
          </a:prstGeom>
          <a:solidFill>
            <a:srgbClr val="EEE8DD"/>
          </a:solidFill>
          <a:ln/>
        </p:spPr>
      </p:sp>
      <p:sp>
        <p:nvSpPr>
          <p:cNvPr id="11" name="Text 8"/>
          <p:cNvSpPr/>
          <p:nvPr/>
        </p:nvSpPr>
        <p:spPr>
          <a:xfrm>
            <a:off x="444503" y="3474782"/>
            <a:ext cx="2971302" cy="354330"/>
          </a:xfrm>
          <a:prstGeom prst="rect">
            <a:avLst/>
          </a:prstGeom>
          <a:noFill/>
          <a:ln/>
        </p:spPr>
        <p:txBody>
          <a:bodyPr wrap="none" lIns="0" tIns="0" rIns="0" bIns="0" rtlCol="0" anchor="t"/>
          <a:lstStyle/>
          <a:p>
            <a:pPr marL="0" indent="0">
              <a:lnSpc>
                <a:spcPts val="2750"/>
              </a:lnSpc>
              <a:buNone/>
            </a:pPr>
            <a:r>
              <a:rPr lang="en-US" dirty="0">
                <a:solidFill>
                  <a:srgbClr val="746558"/>
                </a:solidFill>
                <a:latin typeface="Gelasio Semi Bold" pitchFamily="34" charset="0"/>
                <a:ea typeface="Gelasio Semi Bold" pitchFamily="34" charset="-122"/>
                <a:cs typeface="Gelasio Semi Bold" pitchFamily="34" charset="-120"/>
              </a:rPr>
              <a:t>Встановлення генератора</a:t>
            </a:r>
            <a:endParaRPr lang="en-US" dirty="0"/>
          </a:p>
        </p:txBody>
      </p:sp>
      <p:sp>
        <p:nvSpPr>
          <p:cNvPr id="12" name="Text 9"/>
          <p:cNvSpPr/>
          <p:nvPr/>
        </p:nvSpPr>
        <p:spPr>
          <a:xfrm>
            <a:off x="444502" y="3829112"/>
            <a:ext cx="4603748" cy="725805"/>
          </a:xfrm>
          <a:prstGeom prst="rect">
            <a:avLst/>
          </a:prstGeom>
          <a:noFill/>
          <a:ln/>
        </p:spPr>
        <p:txBody>
          <a:bodyPr wrap="square" lIns="0" tIns="0" rIns="0" bIns="0" rtlCol="0" anchor="t"/>
          <a:lstStyle/>
          <a:p>
            <a:pPr marL="0" indent="0">
              <a:lnSpc>
                <a:spcPts val="2850"/>
              </a:lnSpc>
              <a:buNone/>
            </a:pPr>
            <a:r>
              <a:rPr lang="en-US" dirty="0">
                <a:solidFill>
                  <a:srgbClr val="746558"/>
                </a:solidFill>
                <a:latin typeface="Gelasio" pitchFamily="34" charset="0"/>
                <a:ea typeface="Gelasio" pitchFamily="34" charset="-122"/>
                <a:cs typeface="Gelasio" pitchFamily="34" charset="-120"/>
              </a:rPr>
              <a:t>Встановлення дизель-генератора як альтернативного джерела електропостачання.</a:t>
            </a:r>
            <a:endParaRPr lang="en-US" dirty="0"/>
          </a:p>
        </p:txBody>
      </p:sp>
      <p:pic>
        <p:nvPicPr>
          <p:cNvPr id="14" name="Рисунок 13" descr="благ осінь лікарня.jpg"/>
          <p:cNvPicPr>
            <a:picLocks noChangeAspect="1"/>
          </p:cNvPicPr>
          <p:nvPr/>
        </p:nvPicPr>
        <p:blipFill>
          <a:blip r:embed="rId2"/>
          <a:srcRect t="19012" b="33333"/>
          <a:stretch>
            <a:fillRect/>
          </a:stretch>
        </p:blipFill>
        <p:spPr>
          <a:xfrm>
            <a:off x="5402078" y="2992094"/>
            <a:ext cx="2822865" cy="2913499"/>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Рисунок 14" descr="photo_2025-02-04_11-10-27.jpg"/>
          <p:cNvPicPr>
            <a:picLocks noChangeAspect="1"/>
          </p:cNvPicPr>
          <p:nvPr/>
        </p:nvPicPr>
        <p:blipFill>
          <a:blip r:embed="rId3"/>
          <a:srcRect t="45521"/>
          <a:stretch>
            <a:fillRect/>
          </a:stretch>
        </p:blipFill>
        <p:spPr>
          <a:xfrm>
            <a:off x="11106759" y="2992094"/>
            <a:ext cx="3079138" cy="2967661"/>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Рисунок 15" descr="photo_2025-02-04_11-10-28.jpg"/>
          <p:cNvPicPr>
            <a:picLocks noChangeAspect="1"/>
          </p:cNvPicPr>
          <p:nvPr/>
        </p:nvPicPr>
        <p:blipFill>
          <a:blip r:embed="rId4"/>
          <a:stretch>
            <a:fillRect/>
          </a:stretch>
        </p:blipFill>
        <p:spPr>
          <a:xfrm>
            <a:off x="9455774" y="6187671"/>
            <a:ext cx="1774337" cy="170891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Рисунок 16" descr="photo_2025-02-04_11-10-27 (3).jpg"/>
          <p:cNvPicPr>
            <a:picLocks noChangeAspect="1"/>
          </p:cNvPicPr>
          <p:nvPr/>
        </p:nvPicPr>
        <p:blipFill>
          <a:blip r:embed="rId5"/>
          <a:srcRect t="26558" b="24843"/>
          <a:stretch>
            <a:fillRect/>
          </a:stretch>
        </p:blipFill>
        <p:spPr>
          <a:xfrm>
            <a:off x="8378769" y="2992095"/>
            <a:ext cx="2471716" cy="2958878"/>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Рисунок 17" descr="photo_2025-02-04_11-10-28 (2).jpg"/>
          <p:cNvPicPr>
            <a:picLocks noChangeAspect="1"/>
          </p:cNvPicPr>
          <p:nvPr/>
        </p:nvPicPr>
        <p:blipFill>
          <a:blip r:embed="rId6"/>
          <a:srcRect t="9630" b="20864"/>
          <a:stretch>
            <a:fillRect/>
          </a:stretch>
        </p:blipFill>
        <p:spPr>
          <a:xfrm>
            <a:off x="11576339" y="6198579"/>
            <a:ext cx="2609557" cy="1708911"/>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Shape 7"/>
          <p:cNvSpPr/>
          <p:nvPr/>
        </p:nvSpPr>
        <p:spPr>
          <a:xfrm>
            <a:off x="195943" y="6935592"/>
            <a:ext cx="4852308" cy="1121609"/>
          </a:xfrm>
          <a:prstGeom prst="roundRect">
            <a:avLst>
              <a:gd name="adj" fmla="val 2038"/>
            </a:avLst>
          </a:prstGeom>
          <a:solidFill>
            <a:srgbClr val="EEE8DD"/>
          </a:solidFill>
          <a:ln/>
        </p:spPr>
      </p:sp>
      <p:sp>
        <p:nvSpPr>
          <p:cNvPr id="20" name="Text 8"/>
          <p:cNvSpPr/>
          <p:nvPr/>
        </p:nvSpPr>
        <p:spPr>
          <a:xfrm>
            <a:off x="369540" y="7127749"/>
            <a:ext cx="5955060" cy="354330"/>
          </a:xfrm>
          <a:prstGeom prst="rect">
            <a:avLst/>
          </a:prstGeom>
          <a:noFill/>
          <a:ln/>
        </p:spPr>
        <p:txBody>
          <a:bodyPr wrap="none" lIns="0" tIns="0" rIns="0" bIns="0" rtlCol="0" anchor="t"/>
          <a:lstStyle/>
          <a:p>
            <a:pPr marL="0" indent="0">
              <a:lnSpc>
                <a:spcPts val="2750"/>
              </a:lnSpc>
              <a:buNone/>
            </a:pPr>
            <a:r>
              <a:rPr lang="uk-UA" sz="2200" dirty="0">
                <a:solidFill>
                  <a:srgbClr val="746558"/>
                </a:solidFill>
                <a:latin typeface="Gelasio Semi Bold" pitchFamily="34" charset="0"/>
                <a:ea typeface="Gelasio Semi Bold" pitchFamily="34" charset="-122"/>
                <a:cs typeface="Gelasio Semi Bold" pitchFamily="34" charset="-120"/>
              </a:rPr>
              <a:t>Виконано поточний ремонт </a:t>
            </a:r>
          </a:p>
          <a:p>
            <a:pPr marL="0" indent="0">
              <a:lnSpc>
                <a:spcPts val="2750"/>
              </a:lnSpc>
              <a:buNone/>
            </a:pPr>
            <a:r>
              <a:rPr lang="uk-UA" sz="2200" dirty="0">
                <a:solidFill>
                  <a:srgbClr val="746558"/>
                </a:solidFill>
                <a:latin typeface="Gelasio Semi Bold" pitchFamily="34" charset="0"/>
                <a:ea typeface="Gelasio Semi Bold" pitchFamily="34" charset="-122"/>
                <a:cs typeface="Gelasio Semi Bold" pitchFamily="34" charset="-120"/>
              </a:rPr>
              <a:t>вуличної вбиральні </a:t>
            </a:r>
            <a:endParaRPr lang="en-US" sz="2200" dirty="0"/>
          </a:p>
        </p:txBody>
      </p:sp>
      <p:sp>
        <p:nvSpPr>
          <p:cNvPr id="21" name="Text 8"/>
          <p:cNvSpPr/>
          <p:nvPr/>
        </p:nvSpPr>
        <p:spPr>
          <a:xfrm>
            <a:off x="352864" y="2316088"/>
            <a:ext cx="5247836" cy="766881"/>
          </a:xfrm>
          <a:prstGeom prst="rect">
            <a:avLst/>
          </a:prstGeom>
          <a:noFill/>
          <a:ln/>
        </p:spPr>
        <p:txBody>
          <a:bodyPr wrap="none" lIns="0" tIns="0" rIns="0" bIns="0" rtlCol="0" anchor="t"/>
          <a:lstStyle/>
          <a:p>
            <a:pPr marL="0" indent="0">
              <a:lnSpc>
                <a:spcPts val="2750"/>
              </a:lnSpc>
              <a:buNone/>
            </a:pPr>
            <a:r>
              <a:rPr lang="uk-UA" dirty="0">
                <a:solidFill>
                  <a:srgbClr val="746558"/>
                </a:solidFill>
                <a:latin typeface="Gelasio Semi Bold" pitchFamily="34" charset="0"/>
                <a:ea typeface="Gelasio Semi Bold" pitchFamily="34" charset="-122"/>
                <a:cs typeface="Gelasio Semi Bold" pitchFamily="34" charset="-120"/>
              </a:rPr>
              <a:t>Проведено роботи з ліквідації</a:t>
            </a:r>
          </a:p>
          <a:p>
            <a:pPr marL="0" indent="0">
              <a:lnSpc>
                <a:spcPts val="2750"/>
              </a:lnSpc>
              <a:buNone/>
            </a:pPr>
            <a:r>
              <a:rPr lang="uk-UA" dirty="0">
                <a:solidFill>
                  <a:srgbClr val="746558"/>
                </a:solidFill>
                <a:latin typeface="Gelasio Semi Bold" pitchFamily="34" charset="0"/>
                <a:ea typeface="Gelasio Semi Bold" pitchFamily="34" charset="-122"/>
                <a:cs typeface="Gelasio Semi Bold" pitchFamily="34" charset="-120"/>
              </a:rPr>
              <a:t> сухого насадження</a:t>
            </a:r>
            <a:endParaRPr lang="en-US" dirty="0"/>
          </a:p>
        </p:txBody>
      </p:sp>
      <p:pic>
        <p:nvPicPr>
          <p:cNvPr id="22" name="Рисунок 21" descr="photo_2025-02-04_15-42-56.jpg"/>
          <p:cNvPicPr>
            <a:picLocks noChangeAspect="1"/>
          </p:cNvPicPr>
          <p:nvPr/>
        </p:nvPicPr>
        <p:blipFill>
          <a:blip r:embed="rId7"/>
          <a:stretch>
            <a:fillRect/>
          </a:stretch>
        </p:blipFill>
        <p:spPr>
          <a:xfrm>
            <a:off x="6540238" y="910094"/>
            <a:ext cx="4307840" cy="1938528"/>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Рисунок 22" descr="photo_2025-02-04_11-10-30.jpg"/>
          <p:cNvPicPr>
            <a:picLocks noChangeAspect="1"/>
          </p:cNvPicPr>
          <p:nvPr/>
        </p:nvPicPr>
        <p:blipFill>
          <a:blip r:embed="rId8"/>
          <a:stretch>
            <a:fillRect/>
          </a:stretch>
        </p:blipFill>
        <p:spPr>
          <a:xfrm>
            <a:off x="5402078" y="6187671"/>
            <a:ext cx="3707467" cy="170891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Рисунок 24" descr="photo_2025-02-04_15-48-02.jpg"/>
          <p:cNvPicPr>
            <a:picLocks noChangeAspect="1"/>
          </p:cNvPicPr>
          <p:nvPr/>
        </p:nvPicPr>
        <p:blipFill>
          <a:blip r:embed="rId9"/>
          <a:srcRect b="39186"/>
          <a:stretch>
            <a:fillRect/>
          </a:stretch>
        </p:blipFill>
        <p:spPr>
          <a:xfrm>
            <a:off x="11106759" y="647700"/>
            <a:ext cx="3079137" cy="215394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28030" y="284480"/>
            <a:ext cx="2995890" cy="708779"/>
          </a:xfrm>
          <a:prstGeom prst="rect">
            <a:avLst/>
          </a:prstGeom>
          <a:noFill/>
          <a:ln/>
        </p:spPr>
        <p:txBody>
          <a:bodyPr wrap="none" lIns="0" tIns="0" rIns="0" bIns="0" rtlCol="0" anchor="t"/>
          <a:lstStyle/>
          <a:p>
            <a:pPr marL="0" indent="0">
              <a:lnSpc>
                <a:spcPts val="5550"/>
              </a:lnSpc>
              <a:buNone/>
            </a:pPr>
            <a:r>
              <a:rPr lang="en-US" sz="4450" dirty="0" err="1">
                <a:solidFill>
                  <a:srgbClr val="484237"/>
                </a:solidFill>
                <a:latin typeface="Gelasio Semi Bold" pitchFamily="34" charset="0"/>
                <a:ea typeface="Gelasio Semi Bold" pitchFamily="34" charset="-122"/>
                <a:cs typeface="Gelasio Semi Bold" pitchFamily="34" charset="-120"/>
              </a:rPr>
              <a:t>Благоустрій</a:t>
            </a:r>
            <a:endParaRPr lang="en-US" sz="4450" dirty="0"/>
          </a:p>
        </p:txBody>
      </p:sp>
      <p:sp>
        <p:nvSpPr>
          <p:cNvPr id="3" name="Shape 7"/>
          <p:cNvSpPr/>
          <p:nvPr/>
        </p:nvSpPr>
        <p:spPr>
          <a:xfrm>
            <a:off x="428030" y="993259"/>
            <a:ext cx="4113490" cy="1121609"/>
          </a:xfrm>
          <a:prstGeom prst="roundRect">
            <a:avLst>
              <a:gd name="adj" fmla="val 2038"/>
            </a:avLst>
          </a:prstGeom>
          <a:solidFill>
            <a:srgbClr val="EEE8DD"/>
          </a:solidFill>
          <a:ln/>
        </p:spPr>
        <p:txBody>
          <a:bodyPr/>
          <a:lstStyle/>
          <a:p>
            <a:r>
              <a:rPr lang="uk-UA" dirty="0">
                <a:latin typeface="+mj-lt"/>
              </a:rPr>
              <a:t>Ремонт пандусу ЦНАП – забезпечення безперешкодного доступу для мобільних груп населення</a:t>
            </a:r>
            <a:endParaRPr lang="ru-RU" dirty="0">
              <a:latin typeface="+mj-lt"/>
            </a:endParaRPr>
          </a:p>
        </p:txBody>
      </p:sp>
      <p:pic>
        <p:nvPicPr>
          <p:cNvPr id="4" name="Рисунок 3" descr="пандус цнап благ.jpg"/>
          <p:cNvPicPr>
            <a:picLocks noChangeAspect="1"/>
          </p:cNvPicPr>
          <p:nvPr/>
        </p:nvPicPr>
        <p:blipFill>
          <a:blip r:embed="rId2"/>
          <a:srcRect t="13388"/>
          <a:stretch>
            <a:fillRect/>
          </a:stretch>
        </p:blipFill>
        <p:spPr>
          <a:xfrm>
            <a:off x="428030" y="5401598"/>
            <a:ext cx="4113490" cy="2672080"/>
          </a:xfrm>
          <a:prstGeom prst="rect">
            <a:avLst/>
          </a:prstGeom>
          <a:ln>
            <a:noFill/>
          </a:ln>
          <a:effectLst/>
        </p:spPr>
      </p:pic>
      <p:pic>
        <p:nvPicPr>
          <p:cNvPr id="5" name="Рисунок 4" descr="photo_2025-02-04_10-49-30.jpg"/>
          <p:cNvPicPr>
            <a:picLocks noChangeAspect="1"/>
          </p:cNvPicPr>
          <p:nvPr/>
        </p:nvPicPr>
        <p:blipFill>
          <a:blip r:embed="rId3"/>
          <a:srcRect t="-4611" b="-6535"/>
          <a:stretch>
            <a:fillRect/>
          </a:stretch>
        </p:blipFill>
        <p:spPr>
          <a:xfrm>
            <a:off x="428030" y="1972628"/>
            <a:ext cx="4113490" cy="3428970"/>
          </a:xfrm>
          <a:prstGeom prst="rect">
            <a:avLst/>
          </a:prstGeom>
          <a:ln>
            <a:noFill/>
          </a:ln>
          <a:effectLst/>
        </p:spPr>
      </p:pic>
      <p:pic>
        <p:nvPicPr>
          <p:cNvPr id="6" name="Рисунок 5" descr="осінь благ пер.jpg"/>
          <p:cNvPicPr>
            <a:picLocks noChangeAspect="1"/>
          </p:cNvPicPr>
          <p:nvPr/>
        </p:nvPicPr>
        <p:blipFill>
          <a:blip r:embed="rId4"/>
          <a:srcRect t="9246" b="25070"/>
          <a:stretch>
            <a:fillRect/>
          </a:stretch>
        </p:blipFill>
        <p:spPr>
          <a:xfrm>
            <a:off x="4757420" y="1341120"/>
            <a:ext cx="4396740" cy="3850640"/>
          </a:xfrm>
          <a:prstGeom prst="rect">
            <a:avLst/>
          </a:prstGeom>
          <a:ln>
            <a:noFill/>
          </a:ln>
          <a:effectLst/>
        </p:spPr>
      </p:pic>
      <p:sp>
        <p:nvSpPr>
          <p:cNvPr id="7" name="Shape 7"/>
          <p:cNvSpPr/>
          <p:nvPr/>
        </p:nvSpPr>
        <p:spPr>
          <a:xfrm>
            <a:off x="5040670" y="993259"/>
            <a:ext cx="4113490" cy="347861"/>
          </a:xfrm>
          <a:prstGeom prst="roundRect">
            <a:avLst>
              <a:gd name="adj" fmla="val 2038"/>
            </a:avLst>
          </a:prstGeom>
          <a:solidFill>
            <a:srgbClr val="EEE8DD"/>
          </a:solidFill>
          <a:ln/>
        </p:spPr>
        <p:txBody>
          <a:bodyPr/>
          <a:lstStyle/>
          <a:p>
            <a:r>
              <a:rPr lang="uk-UA" dirty="0">
                <a:latin typeface="+mj-lt"/>
              </a:rPr>
              <a:t>Ремонт стелі в селі </a:t>
            </a:r>
            <a:r>
              <a:rPr lang="uk-UA" dirty="0" err="1">
                <a:latin typeface="+mj-lt"/>
              </a:rPr>
              <a:t>Петродолинське</a:t>
            </a:r>
            <a:r>
              <a:rPr lang="uk-UA" dirty="0">
                <a:latin typeface="+mj-lt"/>
              </a:rPr>
              <a:t> </a:t>
            </a:r>
            <a:endParaRPr lang="ru-RU" dirty="0">
              <a:latin typeface="+mj-lt"/>
            </a:endParaRPr>
          </a:p>
        </p:txBody>
      </p:sp>
      <p:pic>
        <p:nvPicPr>
          <p:cNvPr id="8" name="Рисунок 7" descr="465791146_872681795040776_4070703663613613597_n.jpg"/>
          <p:cNvPicPr>
            <a:picLocks noChangeAspect="1"/>
          </p:cNvPicPr>
          <p:nvPr/>
        </p:nvPicPr>
        <p:blipFill>
          <a:blip r:embed="rId5"/>
          <a:srcRect t="8715" b="10253"/>
          <a:stretch>
            <a:fillRect/>
          </a:stretch>
        </p:blipFill>
        <p:spPr>
          <a:xfrm>
            <a:off x="4757420" y="5401598"/>
            <a:ext cx="4396740" cy="2672080"/>
          </a:xfrm>
          <a:prstGeom prst="rect">
            <a:avLst/>
          </a:prstGeom>
          <a:ln>
            <a:noFill/>
          </a:ln>
          <a:effectLst/>
        </p:spPr>
      </p:pic>
      <p:pic>
        <p:nvPicPr>
          <p:cNvPr id="9" name="Picture 2"/>
          <p:cNvPicPr>
            <a:picLocks noChangeAspect="1" noChangeArrowheads="1"/>
          </p:cNvPicPr>
          <p:nvPr/>
        </p:nvPicPr>
        <p:blipFill>
          <a:blip r:embed="rId6"/>
          <a:srcRect/>
          <a:stretch>
            <a:fillRect/>
          </a:stretch>
        </p:blipFill>
        <p:spPr bwMode="auto">
          <a:xfrm>
            <a:off x="12003734" y="7681018"/>
            <a:ext cx="2626666" cy="467321"/>
          </a:xfrm>
          <a:prstGeom prst="rect">
            <a:avLst/>
          </a:prstGeom>
          <a:noFill/>
          <a:ln w="9525">
            <a:noFill/>
            <a:miter lim="800000"/>
            <a:headEnd/>
            <a:tailEnd/>
          </a:ln>
          <a:effectLst/>
        </p:spPr>
      </p:pic>
      <p:pic>
        <p:nvPicPr>
          <p:cNvPr id="10" name="Рисунок 9" descr="відк алеї слави культ петр.jpg"/>
          <p:cNvPicPr>
            <a:picLocks noChangeAspect="1"/>
          </p:cNvPicPr>
          <p:nvPr/>
        </p:nvPicPr>
        <p:blipFill>
          <a:blip r:embed="rId7"/>
          <a:stretch>
            <a:fillRect/>
          </a:stretch>
        </p:blipFill>
        <p:spPr>
          <a:xfrm>
            <a:off x="9371409" y="1341120"/>
            <a:ext cx="4748451" cy="6717348"/>
          </a:xfrm>
          <a:prstGeom prst="rect">
            <a:avLst/>
          </a:prstGeom>
          <a:ln>
            <a:noFill/>
          </a:ln>
          <a:effectLst/>
        </p:spPr>
      </p:pic>
      <p:sp>
        <p:nvSpPr>
          <p:cNvPr id="11" name="Shape 7"/>
          <p:cNvSpPr/>
          <p:nvPr/>
        </p:nvSpPr>
        <p:spPr>
          <a:xfrm>
            <a:off x="9744750" y="672008"/>
            <a:ext cx="4113490" cy="642501"/>
          </a:xfrm>
          <a:prstGeom prst="roundRect">
            <a:avLst>
              <a:gd name="adj" fmla="val 2038"/>
            </a:avLst>
          </a:prstGeom>
          <a:solidFill>
            <a:srgbClr val="EEE8DD"/>
          </a:solidFill>
          <a:ln/>
        </p:spPr>
        <p:txBody>
          <a:bodyPr/>
          <a:lstStyle/>
          <a:p>
            <a:pPr algn="ctr"/>
            <a:r>
              <a:rPr lang="uk-UA" dirty="0">
                <a:latin typeface="+mj-lt"/>
              </a:rPr>
              <a:t>Відкриття Алеї Слави в с. </a:t>
            </a:r>
            <a:r>
              <a:rPr lang="uk-UA" dirty="0" err="1">
                <a:latin typeface="+mj-lt"/>
              </a:rPr>
              <a:t>Петродолинське</a:t>
            </a:r>
            <a:endParaRPr lang="ru-RU" dirty="0">
              <a:latin typeface="+mj-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56235" y="290659"/>
            <a:ext cx="6827877"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Інфраструктурні проєкти</a:t>
            </a:r>
            <a:endParaRPr lang="en-US" sz="4450" dirty="0"/>
          </a:p>
        </p:txBody>
      </p:sp>
      <p:sp>
        <p:nvSpPr>
          <p:cNvPr id="4" name="Shape 1"/>
          <p:cNvSpPr/>
          <p:nvPr/>
        </p:nvSpPr>
        <p:spPr>
          <a:xfrm>
            <a:off x="447021" y="1276045"/>
            <a:ext cx="510302" cy="510302"/>
          </a:xfrm>
          <a:prstGeom prst="roundRect">
            <a:avLst>
              <a:gd name="adj" fmla="val 6667"/>
            </a:avLst>
          </a:prstGeom>
          <a:solidFill>
            <a:srgbClr val="EEE8DD"/>
          </a:solidFill>
          <a:ln/>
        </p:spPr>
      </p:sp>
      <p:sp>
        <p:nvSpPr>
          <p:cNvPr id="5" name="Text 2"/>
          <p:cNvSpPr/>
          <p:nvPr/>
        </p:nvSpPr>
        <p:spPr>
          <a:xfrm>
            <a:off x="621924" y="1361055"/>
            <a:ext cx="16049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1</a:t>
            </a:r>
            <a:endParaRPr lang="en-US" sz="2650" dirty="0"/>
          </a:p>
        </p:txBody>
      </p:sp>
      <p:sp>
        <p:nvSpPr>
          <p:cNvPr id="6" name="Text 3"/>
          <p:cNvSpPr/>
          <p:nvPr/>
        </p:nvSpPr>
        <p:spPr>
          <a:xfrm>
            <a:off x="1184137" y="1276045"/>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Ремонт доріг</a:t>
            </a:r>
            <a:endParaRPr lang="en-US" sz="2200" dirty="0"/>
          </a:p>
        </p:txBody>
      </p:sp>
      <p:sp>
        <p:nvSpPr>
          <p:cNvPr id="7" name="Text 4"/>
          <p:cNvSpPr/>
          <p:nvPr/>
        </p:nvSpPr>
        <p:spPr>
          <a:xfrm>
            <a:off x="1184137" y="1766463"/>
            <a:ext cx="5205583" cy="1451610"/>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Служба місцевих доріг розпочала ремонтні роботи на дорогах обласного значення.</a:t>
            </a:r>
            <a:endParaRPr lang="en-US" sz="1750" dirty="0"/>
          </a:p>
        </p:txBody>
      </p:sp>
      <p:sp>
        <p:nvSpPr>
          <p:cNvPr id="8" name="Shape 5"/>
          <p:cNvSpPr/>
          <p:nvPr/>
        </p:nvSpPr>
        <p:spPr>
          <a:xfrm>
            <a:off x="447021" y="2581088"/>
            <a:ext cx="510302" cy="510302"/>
          </a:xfrm>
          <a:prstGeom prst="roundRect">
            <a:avLst>
              <a:gd name="adj" fmla="val 6667"/>
            </a:avLst>
          </a:prstGeom>
          <a:solidFill>
            <a:srgbClr val="EEE8DD"/>
          </a:solidFill>
          <a:ln/>
        </p:spPr>
      </p:sp>
      <p:sp>
        <p:nvSpPr>
          <p:cNvPr id="9" name="Text 6"/>
          <p:cNvSpPr/>
          <p:nvPr/>
        </p:nvSpPr>
        <p:spPr>
          <a:xfrm>
            <a:off x="599063" y="2666098"/>
            <a:ext cx="20621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2</a:t>
            </a:r>
            <a:endParaRPr lang="en-US" sz="2650" dirty="0"/>
          </a:p>
        </p:txBody>
      </p:sp>
      <p:sp>
        <p:nvSpPr>
          <p:cNvPr id="10" name="Text 7"/>
          <p:cNvSpPr/>
          <p:nvPr/>
        </p:nvSpPr>
        <p:spPr>
          <a:xfrm>
            <a:off x="1184137" y="258108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Нова амбулаторія</a:t>
            </a:r>
            <a:endParaRPr lang="en-US" sz="2200" dirty="0"/>
          </a:p>
        </p:txBody>
      </p:sp>
      <p:sp>
        <p:nvSpPr>
          <p:cNvPr id="11" name="Text 8"/>
          <p:cNvSpPr/>
          <p:nvPr/>
        </p:nvSpPr>
        <p:spPr>
          <a:xfrm>
            <a:off x="1184137" y="3071506"/>
            <a:ext cx="5205583" cy="1451610"/>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Початок співпраці з норвезькими партнерами для будівництва нової амбулаторії.</a:t>
            </a:r>
            <a:endParaRPr lang="en-US" sz="1750" dirty="0"/>
          </a:p>
        </p:txBody>
      </p:sp>
      <p:sp>
        <p:nvSpPr>
          <p:cNvPr id="12" name="Shape 9"/>
          <p:cNvSpPr/>
          <p:nvPr/>
        </p:nvSpPr>
        <p:spPr>
          <a:xfrm>
            <a:off x="479704" y="3942805"/>
            <a:ext cx="510302" cy="510302"/>
          </a:xfrm>
          <a:prstGeom prst="roundRect">
            <a:avLst>
              <a:gd name="adj" fmla="val 6667"/>
            </a:avLst>
          </a:prstGeom>
          <a:solidFill>
            <a:srgbClr val="EEE8DD"/>
          </a:solidFill>
          <a:ln/>
        </p:spPr>
      </p:sp>
      <p:sp>
        <p:nvSpPr>
          <p:cNvPr id="13" name="Text 10"/>
          <p:cNvSpPr/>
          <p:nvPr/>
        </p:nvSpPr>
        <p:spPr>
          <a:xfrm>
            <a:off x="632342" y="3942805"/>
            <a:ext cx="205026" cy="340281"/>
          </a:xfrm>
          <a:prstGeom prst="rect">
            <a:avLst/>
          </a:prstGeom>
          <a:noFill/>
          <a:ln/>
        </p:spPr>
        <p:txBody>
          <a:bodyPr wrap="none" lIns="0" tIns="0" rIns="0" bIns="0" rtlCol="0" anchor="t"/>
          <a:lstStyle/>
          <a:p>
            <a:pPr marL="0" indent="0" algn="ctr">
              <a:lnSpc>
                <a:spcPts val="2650"/>
              </a:lnSpc>
              <a:buNone/>
            </a:pPr>
            <a:r>
              <a:rPr lang="en-US" sz="2650" dirty="0">
                <a:solidFill>
                  <a:srgbClr val="746558"/>
                </a:solidFill>
                <a:latin typeface="Gelasio Semi Bold" pitchFamily="34" charset="0"/>
                <a:ea typeface="Gelasio Semi Bold" pitchFamily="34" charset="-122"/>
                <a:cs typeface="Gelasio Semi Bold" pitchFamily="34" charset="-120"/>
              </a:rPr>
              <a:t>3</a:t>
            </a:r>
            <a:endParaRPr lang="en-US" sz="2650" dirty="0"/>
          </a:p>
        </p:txBody>
      </p:sp>
      <p:sp>
        <p:nvSpPr>
          <p:cNvPr id="14" name="Text 11"/>
          <p:cNvSpPr/>
          <p:nvPr/>
        </p:nvSpPr>
        <p:spPr>
          <a:xfrm>
            <a:off x="1216820" y="3886131"/>
            <a:ext cx="4413171" cy="354330"/>
          </a:xfrm>
          <a:prstGeom prst="rect">
            <a:avLst/>
          </a:prstGeom>
          <a:noFill/>
          <a:ln/>
        </p:spPr>
        <p:txBody>
          <a:bodyPr wrap="none" lIns="0" tIns="0" rIns="0" bIns="0" rtlCol="0" anchor="t"/>
          <a:lstStyle/>
          <a:p>
            <a:pPr marL="0" indent="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Капітальний ремонт освітлення</a:t>
            </a:r>
            <a:endParaRPr lang="en-US" sz="2200" dirty="0"/>
          </a:p>
        </p:txBody>
      </p:sp>
      <p:sp>
        <p:nvSpPr>
          <p:cNvPr id="15" name="Text 12"/>
          <p:cNvSpPr/>
          <p:nvPr/>
        </p:nvSpPr>
        <p:spPr>
          <a:xfrm>
            <a:off x="1184137" y="4390311"/>
            <a:ext cx="6819305" cy="725805"/>
          </a:xfrm>
          <a:prstGeom prst="rect">
            <a:avLst/>
          </a:prstGeom>
          <a:noFill/>
          <a:ln/>
        </p:spPr>
        <p:txBody>
          <a:bodyPr wrap="square" lIns="0" tIns="0" rIns="0" bIns="0" rtlCol="0" anchor="t"/>
          <a:lstStyle/>
          <a:p>
            <a:pPr marL="0" indent="0">
              <a:lnSpc>
                <a:spcPts val="2850"/>
              </a:lnSpc>
              <a:buNone/>
            </a:pPr>
            <a:r>
              <a:rPr lang="en-US" sz="1750" dirty="0">
                <a:solidFill>
                  <a:srgbClr val="746558"/>
                </a:solidFill>
                <a:latin typeface="Gelasio" pitchFamily="34" charset="0"/>
                <a:ea typeface="Gelasio" pitchFamily="34" charset="-122"/>
                <a:cs typeface="Gelasio" pitchFamily="34" charset="-120"/>
              </a:rPr>
              <a:t>Капітальний ремонт вуличного освітлення на лініях, де енергетики проводили ремонтні роботи.</a:t>
            </a:r>
            <a:endParaRPr lang="en-US" sz="1750" dirty="0"/>
          </a:p>
        </p:txBody>
      </p:sp>
      <p:pic>
        <p:nvPicPr>
          <p:cNvPr id="16" name="Рисунок 15" descr="кпіт рем освіт благ т.jpg"/>
          <p:cNvPicPr>
            <a:picLocks noChangeAspect="1"/>
          </p:cNvPicPr>
          <p:nvPr/>
        </p:nvPicPr>
        <p:blipFill>
          <a:blip r:embed="rId2"/>
          <a:srcRect t="7916" b="12643"/>
          <a:stretch>
            <a:fillRect/>
          </a:stretch>
        </p:blipFill>
        <p:spPr>
          <a:xfrm>
            <a:off x="12045757" y="510592"/>
            <a:ext cx="2419950" cy="4164113"/>
          </a:xfrm>
          <a:prstGeom prst="rect">
            <a:avLst/>
          </a:prstGeom>
          <a:ln>
            <a:noFill/>
          </a:ln>
          <a:effectLst/>
        </p:spPr>
      </p:pic>
      <p:pic>
        <p:nvPicPr>
          <p:cNvPr id="17" name="Picture 2"/>
          <p:cNvPicPr>
            <a:picLocks noChangeAspect="1" noChangeArrowheads="1"/>
          </p:cNvPicPr>
          <p:nvPr/>
        </p:nvPicPr>
        <p:blipFill>
          <a:blip r:embed="rId3"/>
          <a:srcRect/>
          <a:stretch>
            <a:fillRect/>
          </a:stretch>
        </p:blipFill>
        <p:spPr bwMode="auto">
          <a:xfrm>
            <a:off x="12003734" y="7681018"/>
            <a:ext cx="2626666" cy="467321"/>
          </a:xfrm>
          <a:prstGeom prst="rect">
            <a:avLst/>
          </a:prstGeom>
          <a:noFill/>
          <a:ln w="9525">
            <a:noFill/>
            <a:miter lim="800000"/>
            <a:headEnd/>
            <a:tailEnd/>
          </a:ln>
          <a:effectLst/>
        </p:spPr>
      </p:pic>
      <p:pic>
        <p:nvPicPr>
          <p:cNvPr id="18" name="Рисунок 17" descr="служба місцев догр.jpg"/>
          <p:cNvPicPr>
            <a:picLocks noChangeAspect="1"/>
          </p:cNvPicPr>
          <p:nvPr/>
        </p:nvPicPr>
        <p:blipFill>
          <a:blip r:embed="rId4"/>
          <a:srcRect b="20559"/>
          <a:stretch>
            <a:fillRect/>
          </a:stretch>
        </p:blipFill>
        <p:spPr>
          <a:xfrm>
            <a:off x="9498514" y="510592"/>
            <a:ext cx="2436083" cy="4164113"/>
          </a:xfrm>
          <a:prstGeom prst="rect">
            <a:avLst/>
          </a:prstGeom>
          <a:ln>
            <a:noFill/>
          </a:ln>
          <a:effectLst/>
        </p:spPr>
      </p:pic>
      <p:pic>
        <p:nvPicPr>
          <p:cNvPr id="19" name="Рисунок 18" descr="німці фап.jpg"/>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t="14145"/>
          <a:stretch>
            <a:fillRect/>
          </a:stretch>
        </p:blipFill>
        <p:spPr>
          <a:xfrm>
            <a:off x="8906337" y="4831198"/>
            <a:ext cx="5062220" cy="3259633"/>
          </a:xfrm>
          <a:prstGeom prst="rect">
            <a:avLst/>
          </a:prstGeom>
          <a:ln>
            <a:noFill/>
          </a:ln>
          <a:effectLst/>
        </p:spPr>
      </p:pic>
      <p:pic>
        <p:nvPicPr>
          <p:cNvPr id="21" name="Рисунок 20" descr="служба місц доріг1.jpg"/>
          <p:cNvPicPr>
            <a:picLocks noChangeAspect="1"/>
          </p:cNvPicPr>
          <p:nvPr/>
        </p:nvPicPr>
        <p:blipFill>
          <a:blip r:embed="rId7"/>
          <a:stretch>
            <a:fillRect/>
          </a:stretch>
        </p:blipFill>
        <p:spPr>
          <a:xfrm>
            <a:off x="7378243" y="510592"/>
            <a:ext cx="2009111" cy="4164112"/>
          </a:xfrm>
          <a:prstGeom prst="rect">
            <a:avLst/>
          </a:prstGeom>
          <a:ln>
            <a:noFill/>
          </a:ln>
          <a:effectLst/>
        </p:spPr>
      </p:pic>
      <p:pic>
        <p:nvPicPr>
          <p:cNvPr id="22" name="Рисунок 21" descr="473281450_10236680180813217_4179736789139490788_n.jpg"/>
          <p:cNvPicPr>
            <a:picLocks noChangeAspect="1"/>
          </p:cNvPicPr>
          <p:nvPr/>
        </p:nvPicPr>
        <p:blipFill>
          <a:blip r:embed="rId8"/>
          <a:srcRect t="43704" r="22682" b="19961"/>
          <a:stretch>
            <a:fillRect/>
          </a:stretch>
        </p:blipFill>
        <p:spPr>
          <a:xfrm>
            <a:off x="4565465" y="5693753"/>
            <a:ext cx="4092297" cy="2111084"/>
          </a:xfrm>
          <a:prstGeom prst="rect">
            <a:avLst/>
          </a:prstGeom>
          <a:ln>
            <a:noFill/>
          </a:ln>
          <a:effectLst/>
        </p:spPr>
      </p:pic>
      <p:pic>
        <p:nvPicPr>
          <p:cNvPr id="23" name="Рисунок 22" descr="448024733_10233823399355466_8887554835077016746_n (1).jpg"/>
          <p:cNvPicPr>
            <a:picLocks noChangeAspect="1"/>
          </p:cNvPicPr>
          <p:nvPr/>
        </p:nvPicPr>
        <p:blipFill>
          <a:blip r:embed="rId9"/>
          <a:srcRect l="18046" t="40111" r="31372" b="26953"/>
          <a:stretch>
            <a:fillRect/>
          </a:stretch>
        </p:blipFill>
        <p:spPr>
          <a:xfrm>
            <a:off x="1077160" y="5695354"/>
            <a:ext cx="3239730" cy="2109483"/>
          </a:xfrm>
          <a:prstGeom prst="rect">
            <a:avLst/>
          </a:prstGeom>
          <a:ln>
            <a:noFill/>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10">
            <a:extLst>
              <a:ext uri="{FF2B5EF4-FFF2-40B4-BE49-F238E27FC236}">
                <a16:creationId xmlns:a16="http://schemas.microsoft.com/office/drawing/2014/main" id="{8C0373C1-D3A5-4C12-9721-5821B4490967}"/>
              </a:ext>
            </a:extLst>
          </p:cNvPr>
          <p:cNvSpPr/>
          <p:nvPr/>
        </p:nvSpPr>
        <p:spPr>
          <a:xfrm>
            <a:off x="315168" y="1179138"/>
            <a:ext cx="3973309" cy="6719298"/>
          </a:xfrm>
          <a:prstGeom prst="roundRect">
            <a:avLst>
              <a:gd name="adj" fmla="val 0"/>
            </a:avLst>
          </a:prstGeom>
          <a:solidFill>
            <a:srgbClr val="EEE8DD"/>
          </a:solidFill>
          <a:ln/>
        </p:spPr>
      </p:sp>
      <p:sp>
        <p:nvSpPr>
          <p:cNvPr id="3" name="Text 0"/>
          <p:cNvSpPr/>
          <p:nvPr/>
        </p:nvSpPr>
        <p:spPr>
          <a:xfrm>
            <a:off x="213003" y="189428"/>
            <a:ext cx="5670590" cy="708779"/>
          </a:xfrm>
          <a:prstGeom prst="rect">
            <a:avLst/>
          </a:prstGeom>
          <a:noFill/>
          <a:ln/>
        </p:spPr>
        <p:txBody>
          <a:bodyPr wrap="none" lIns="0" tIns="0" rIns="0" bIns="0" rtlCol="0" anchor="t"/>
          <a:lstStyle/>
          <a:p>
            <a:pPr marL="0" indent="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Осінній благоустрій</a:t>
            </a:r>
            <a:endParaRPr lang="en-US" sz="4450" dirty="0"/>
          </a:p>
        </p:txBody>
      </p:sp>
      <p:pic>
        <p:nvPicPr>
          <p:cNvPr id="4" name="Image 1" descr="preencoded.png"/>
          <p:cNvPicPr>
            <a:picLocks noChangeAspect="1"/>
          </p:cNvPicPr>
          <p:nvPr/>
        </p:nvPicPr>
        <p:blipFill>
          <a:blip r:embed="rId2"/>
          <a:stretch>
            <a:fillRect/>
          </a:stretch>
        </p:blipFill>
        <p:spPr>
          <a:xfrm>
            <a:off x="5395971" y="190082"/>
            <a:ext cx="566976" cy="566976"/>
          </a:xfrm>
          <a:prstGeom prst="rect">
            <a:avLst/>
          </a:prstGeom>
        </p:spPr>
      </p:pic>
      <p:sp>
        <p:nvSpPr>
          <p:cNvPr id="5" name="Text 1"/>
          <p:cNvSpPr/>
          <p:nvPr/>
        </p:nvSpPr>
        <p:spPr>
          <a:xfrm>
            <a:off x="755736" y="3633920"/>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746558"/>
                </a:solidFill>
                <a:latin typeface="Gelasio Semi Bold" pitchFamily="34" charset="0"/>
                <a:ea typeface="Gelasio Semi Bold" pitchFamily="34" charset="-122"/>
                <a:cs typeface="Gelasio Semi Bold" pitchFamily="34" charset="-120"/>
              </a:rPr>
              <a:t>Обрізка дерев</a:t>
            </a:r>
            <a:endParaRPr lang="en-US" sz="2800" b="1" dirty="0"/>
          </a:p>
        </p:txBody>
      </p:sp>
      <p:sp>
        <p:nvSpPr>
          <p:cNvPr id="6" name="Text 2"/>
          <p:cNvSpPr/>
          <p:nvPr/>
        </p:nvSpPr>
        <p:spPr>
          <a:xfrm>
            <a:off x="755736" y="4124338"/>
            <a:ext cx="2607091" cy="1088708"/>
          </a:xfrm>
          <a:prstGeom prst="rect">
            <a:avLst/>
          </a:prstGeom>
          <a:noFill/>
          <a:ln/>
        </p:spPr>
        <p:txBody>
          <a:bodyPr wrap="square" lIns="0" tIns="0" rIns="0" bIns="0" rtlCol="0" anchor="t"/>
          <a:lstStyle/>
          <a:p>
            <a:pPr marL="0" indent="0" algn="l">
              <a:lnSpc>
                <a:spcPts val="2850"/>
              </a:lnSpc>
              <a:buNone/>
            </a:pPr>
            <a:r>
              <a:rPr lang="en-US" sz="2000" dirty="0">
                <a:solidFill>
                  <a:srgbClr val="746558"/>
                </a:solidFill>
                <a:latin typeface="Gelasio" pitchFamily="34" charset="0"/>
                <a:ea typeface="Gelasio" pitchFamily="34" charset="-122"/>
                <a:cs typeface="Gelasio" pitchFamily="34" charset="-120"/>
              </a:rPr>
              <a:t>Проводять роботу з обрізки сухого гілля та збору опалого листя.</a:t>
            </a:r>
            <a:endParaRPr lang="en-US" sz="2000" dirty="0"/>
          </a:p>
        </p:txBody>
      </p:sp>
      <p:sp>
        <p:nvSpPr>
          <p:cNvPr id="8" name="Text 3"/>
          <p:cNvSpPr/>
          <p:nvPr/>
        </p:nvSpPr>
        <p:spPr>
          <a:xfrm>
            <a:off x="778147" y="5729200"/>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746558"/>
                </a:solidFill>
                <a:latin typeface="Gelasio Semi Bold" pitchFamily="34" charset="0"/>
                <a:ea typeface="Gelasio Semi Bold" pitchFamily="34" charset="-122"/>
                <a:cs typeface="Gelasio Semi Bold" pitchFamily="34" charset="-120"/>
              </a:rPr>
              <a:t>Дитячі майданчики</a:t>
            </a:r>
            <a:endParaRPr lang="en-US" sz="2800" b="1" dirty="0"/>
          </a:p>
        </p:txBody>
      </p:sp>
      <p:sp>
        <p:nvSpPr>
          <p:cNvPr id="9" name="Text 4"/>
          <p:cNvSpPr/>
          <p:nvPr/>
        </p:nvSpPr>
        <p:spPr>
          <a:xfrm>
            <a:off x="778147" y="6219618"/>
            <a:ext cx="2607091" cy="1088708"/>
          </a:xfrm>
          <a:prstGeom prst="rect">
            <a:avLst/>
          </a:prstGeom>
          <a:noFill/>
          <a:ln/>
        </p:spPr>
        <p:txBody>
          <a:bodyPr wrap="square" lIns="0" tIns="0" rIns="0" bIns="0" rtlCol="0" anchor="t"/>
          <a:lstStyle/>
          <a:p>
            <a:pPr marL="0" indent="0" algn="l">
              <a:lnSpc>
                <a:spcPts val="2850"/>
              </a:lnSpc>
              <a:buNone/>
            </a:pPr>
            <a:r>
              <a:rPr lang="en-US" sz="2000" dirty="0">
                <a:solidFill>
                  <a:srgbClr val="746558"/>
                </a:solidFill>
                <a:latin typeface="Gelasio" pitchFamily="34" charset="0"/>
                <a:ea typeface="Gelasio" pitchFamily="34" charset="-122"/>
                <a:cs typeface="Gelasio" pitchFamily="34" charset="-120"/>
              </a:rPr>
              <a:t>Приводять в належний стан дитячі та спортивні майданчики.</a:t>
            </a:r>
            <a:endParaRPr lang="en-US" sz="2000" dirty="0"/>
          </a:p>
        </p:txBody>
      </p:sp>
      <p:pic>
        <p:nvPicPr>
          <p:cNvPr id="13" name="Picture 2"/>
          <p:cNvPicPr>
            <a:picLocks noChangeAspect="1" noChangeArrowheads="1"/>
          </p:cNvPicPr>
          <p:nvPr/>
        </p:nvPicPr>
        <p:blipFill>
          <a:blip r:embed="rId3"/>
          <a:srcRect/>
          <a:stretch>
            <a:fillRect/>
          </a:stretch>
        </p:blipFill>
        <p:spPr bwMode="auto">
          <a:xfrm>
            <a:off x="12003734" y="7681018"/>
            <a:ext cx="2626666" cy="467321"/>
          </a:xfrm>
          <a:prstGeom prst="rect">
            <a:avLst/>
          </a:prstGeom>
          <a:noFill/>
          <a:ln w="9525">
            <a:noFill/>
            <a:miter lim="800000"/>
            <a:headEnd/>
            <a:tailEnd/>
          </a:ln>
          <a:effectLst/>
        </p:spPr>
      </p:pic>
      <p:pic>
        <p:nvPicPr>
          <p:cNvPr id="14" name="Рисунок 13" descr="благоустрій 6.jpg"/>
          <p:cNvPicPr>
            <a:picLocks noChangeAspect="1"/>
          </p:cNvPicPr>
          <p:nvPr/>
        </p:nvPicPr>
        <p:blipFill>
          <a:blip r:embed="rId4"/>
          <a:stretch>
            <a:fillRect/>
          </a:stretch>
        </p:blipFill>
        <p:spPr>
          <a:xfrm>
            <a:off x="11297920" y="3786312"/>
            <a:ext cx="3180080" cy="4240107"/>
          </a:xfrm>
          <a:prstGeom prst="rect">
            <a:avLst/>
          </a:prstGeom>
          <a:ln>
            <a:noFill/>
          </a:ln>
          <a:effectLst/>
        </p:spPr>
      </p:pic>
      <p:pic>
        <p:nvPicPr>
          <p:cNvPr id="15" name="Рисунок 14" descr="осінь благ перодол п.jpg"/>
          <p:cNvPicPr>
            <a:picLocks noChangeAspect="1"/>
          </p:cNvPicPr>
          <p:nvPr/>
        </p:nvPicPr>
        <p:blipFill>
          <a:blip r:embed="rId5"/>
          <a:stretch>
            <a:fillRect/>
          </a:stretch>
        </p:blipFill>
        <p:spPr>
          <a:xfrm>
            <a:off x="8138834" y="3786313"/>
            <a:ext cx="2900595" cy="4240106"/>
          </a:xfrm>
          <a:prstGeom prst="rect">
            <a:avLst/>
          </a:prstGeom>
          <a:ln>
            <a:noFill/>
          </a:ln>
          <a:effectLst/>
        </p:spPr>
      </p:pic>
      <p:pic>
        <p:nvPicPr>
          <p:cNvPr id="16" name="Рисунок 15" descr="осінь благо петрод.jpg"/>
          <p:cNvPicPr>
            <a:picLocks noChangeAspect="1"/>
          </p:cNvPicPr>
          <p:nvPr/>
        </p:nvPicPr>
        <p:blipFill>
          <a:blip r:embed="rId6"/>
          <a:stretch>
            <a:fillRect/>
          </a:stretch>
        </p:blipFill>
        <p:spPr>
          <a:xfrm>
            <a:off x="9786314" y="276133"/>
            <a:ext cx="2359660" cy="3248925"/>
          </a:xfrm>
          <a:prstGeom prst="rect">
            <a:avLst/>
          </a:prstGeom>
          <a:ln>
            <a:noFill/>
          </a:ln>
          <a:effectLst/>
        </p:spPr>
      </p:pic>
      <p:pic>
        <p:nvPicPr>
          <p:cNvPr id="17" name="Рисунок 16" descr="осінь благоус пер.jpg"/>
          <p:cNvPicPr>
            <a:picLocks noChangeAspect="1"/>
          </p:cNvPicPr>
          <p:nvPr/>
        </p:nvPicPr>
        <p:blipFill>
          <a:blip r:embed="rId7"/>
          <a:srcRect l="15144" t="13486" r="31235" b="987"/>
          <a:stretch>
            <a:fillRect/>
          </a:stretch>
        </p:blipFill>
        <p:spPr>
          <a:xfrm>
            <a:off x="12416800" y="276134"/>
            <a:ext cx="2000597" cy="3248925"/>
          </a:xfrm>
          <a:prstGeom prst="rect">
            <a:avLst/>
          </a:prstGeom>
          <a:ln>
            <a:noFill/>
          </a:ln>
          <a:effectLst/>
        </p:spPr>
      </p:pic>
      <p:pic>
        <p:nvPicPr>
          <p:cNvPr id="18" name="Рисунок 17" descr="осінь благо перодол.jpg"/>
          <p:cNvPicPr>
            <a:picLocks noChangeAspect="1"/>
          </p:cNvPicPr>
          <p:nvPr/>
        </p:nvPicPr>
        <p:blipFill>
          <a:blip r:embed="rId8"/>
          <a:stretch>
            <a:fillRect/>
          </a:stretch>
        </p:blipFill>
        <p:spPr>
          <a:xfrm>
            <a:off x="6935483" y="276134"/>
            <a:ext cx="2580005" cy="3248924"/>
          </a:xfrm>
          <a:prstGeom prst="rect">
            <a:avLst/>
          </a:prstGeom>
          <a:ln>
            <a:noFill/>
          </a:ln>
          <a:effectLst/>
        </p:spPr>
      </p:pic>
      <p:pic>
        <p:nvPicPr>
          <p:cNvPr id="19" name="Рисунок 18" descr="апарат благоу.jpg"/>
          <p:cNvPicPr>
            <a:picLocks noChangeAspect="1"/>
          </p:cNvPicPr>
          <p:nvPr/>
        </p:nvPicPr>
        <p:blipFill>
          <a:blip r:embed="rId9"/>
          <a:stretch>
            <a:fillRect/>
          </a:stretch>
        </p:blipFill>
        <p:spPr>
          <a:xfrm>
            <a:off x="4522489" y="1118120"/>
            <a:ext cx="2313940" cy="2368894"/>
          </a:xfrm>
          <a:prstGeom prst="rect">
            <a:avLst/>
          </a:prstGeom>
          <a:ln>
            <a:noFill/>
          </a:ln>
          <a:effectLst/>
        </p:spPr>
      </p:pic>
      <p:sp>
        <p:nvSpPr>
          <p:cNvPr id="20" name="Text 1"/>
          <p:cNvSpPr/>
          <p:nvPr/>
        </p:nvSpPr>
        <p:spPr>
          <a:xfrm>
            <a:off x="778146" y="1574390"/>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746558"/>
                </a:solidFill>
                <a:latin typeface="Gelasio Semi Bold" pitchFamily="34" charset="0"/>
                <a:ea typeface="Gelasio Semi Bold" pitchFamily="34" charset="-122"/>
                <a:cs typeface="Gelasio Semi Bold" pitchFamily="34" charset="-120"/>
              </a:rPr>
              <a:t>Заготівля дров</a:t>
            </a:r>
            <a:endParaRPr lang="en-US" sz="2800" b="1" dirty="0"/>
          </a:p>
        </p:txBody>
      </p:sp>
      <p:sp>
        <p:nvSpPr>
          <p:cNvPr id="21" name="Text 2"/>
          <p:cNvSpPr/>
          <p:nvPr/>
        </p:nvSpPr>
        <p:spPr>
          <a:xfrm>
            <a:off x="778147" y="2064808"/>
            <a:ext cx="2641036" cy="725805"/>
          </a:xfrm>
          <a:prstGeom prst="rect">
            <a:avLst/>
          </a:prstGeom>
          <a:noFill/>
          <a:ln/>
        </p:spPr>
        <p:txBody>
          <a:bodyPr wrap="square" lIns="0" tIns="0" rIns="0" bIns="0" rtlCol="0" anchor="t"/>
          <a:lstStyle/>
          <a:p>
            <a:pPr marL="0" indent="0" algn="l">
              <a:lnSpc>
                <a:spcPts val="2850"/>
              </a:lnSpc>
              <a:buNone/>
            </a:pPr>
            <a:r>
              <a:rPr lang="en-US" sz="2000" dirty="0">
                <a:solidFill>
                  <a:srgbClr val="746558"/>
                </a:solidFill>
                <a:latin typeface="Gelasio" pitchFamily="34" charset="0"/>
                <a:ea typeface="Gelasio" pitchFamily="34" charset="-122"/>
                <a:cs typeface="Gelasio" pitchFamily="34" charset="-120"/>
              </a:rPr>
              <a:t>Продовжується заготівля дров для осіб з вразливої категорії населення.</a:t>
            </a:r>
            <a:endParaRPr lang="en-US" sz="2000" dirty="0"/>
          </a:p>
        </p:txBody>
      </p:sp>
      <p:pic>
        <p:nvPicPr>
          <p:cNvPr id="22" name="Рисунок 21" descr="photo_2024-11-27_23-50-38.jpg"/>
          <p:cNvPicPr>
            <a:picLocks noChangeAspect="1"/>
          </p:cNvPicPr>
          <p:nvPr/>
        </p:nvPicPr>
        <p:blipFill>
          <a:blip r:embed="rId10"/>
          <a:stretch>
            <a:fillRect/>
          </a:stretch>
        </p:blipFill>
        <p:spPr>
          <a:xfrm>
            <a:off x="4559303" y="3744971"/>
            <a:ext cx="3156372" cy="4208495"/>
          </a:xfrm>
          <a:prstGeom prst="rect">
            <a:avLst/>
          </a:prstGeom>
          <a:ln>
            <a:noFill/>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
            <a:extLst>
              <a:ext uri="{FF2B5EF4-FFF2-40B4-BE49-F238E27FC236}">
                <a16:creationId xmlns:a16="http://schemas.microsoft.com/office/drawing/2014/main" id="{910B19AE-2809-47FE-AB91-80BD95878755}"/>
              </a:ext>
            </a:extLst>
          </p:cNvPr>
          <p:cNvSpPr/>
          <p:nvPr/>
        </p:nvSpPr>
        <p:spPr>
          <a:xfrm>
            <a:off x="6087427" y="6470023"/>
            <a:ext cx="4509787" cy="889000"/>
          </a:xfrm>
          <a:prstGeom prst="roundRect">
            <a:avLst>
              <a:gd name="adj" fmla="val 0"/>
            </a:avLst>
          </a:prstGeom>
          <a:solidFill>
            <a:srgbClr val="EEE8DD"/>
          </a:solidFill>
          <a:ln/>
        </p:spPr>
      </p:sp>
      <p:sp>
        <p:nvSpPr>
          <p:cNvPr id="5" name="Shape 10">
            <a:extLst>
              <a:ext uri="{FF2B5EF4-FFF2-40B4-BE49-F238E27FC236}">
                <a16:creationId xmlns:a16="http://schemas.microsoft.com/office/drawing/2014/main" id="{CE7E3486-D8F6-47A7-8BB3-53C12C34CF4D}"/>
              </a:ext>
            </a:extLst>
          </p:cNvPr>
          <p:cNvSpPr/>
          <p:nvPr/>
        </p:nvSpPr>
        <p:spPr>
          <a:xfrm>
            <a:off x="4502476" y="4227731"/>
            <a:ext cx="4451283" cy="889000"/>
          </a:xfrm>
          <a:prstGeom prst="roundRect">
            <a:avLst>
              <a:gd name="adj" fmla="val 0"/>
            </a:avLst>
          </a:prstGeom>
          <a:solidFill>
            <a:srgbClr val="EEE8DD"/>
          </a:solidFill>
          <a:ln/>
        </p:spPr>
      </p:sp>
      <p:sp>
        <p:nvSpPr>
          <p:cNvPr id="4" name="Shape 10">
            <a:extLst>
              <a:ext uri="{FF2B5EF4-FFF2-40B4-BE49-F238E27FC236}">
                <a16:creationId xmlns:a16="http://schemas.microsoft.com/office/drawing/2014/main" id="{0025344A-578C-4069-8090-616D562FEEF9}"/>
              </a:ext>
            </a:extLst>
          </p:cNvPr>
          <p:cNvSpPr/>
          <p:nvPr/>
        </p:nvSpPr>
        <p:spPr>
          <a:xfrm>
            <a:off x="3476336" y="2415407"/>
            <a:ext cx="4607407" cy="889000"/>
          </a:xfrm>
          <a:prstGeom prst="roundRect">
            <a:avLst>
              <a:gd name="adj" fmla="val 0"/>
            </a:avLst>
          </a:prstGeom>
          <a:solidFill>
            <a:srgbClr val="EEE8DD"/>
          </a:solidFill>
          <a:ln/>
        </p:spPr>
      </p:sp>
      <p:sp>
        <p:nvSpPr>
          <p:cNvPr id="3" name="Shape 10">
            <a:extLst>
              <a:ext uri="{FF2B5EF4-FFF2-40B4-BE49-F238E27FC236}">
                <a16:creationId xmlns:a16="http://schemas.microsoft.com/office/drawing/2014/main" id="{DC805FFE-3947-475A-8880-B145CB834BC0}"/>
              </a:ext>
            </a:extLst>
          </p:cNvPr>
          <p:cNvSpPr/>
          <p:nvPr/>
        </p:nvSpPr>
        <p:spPr>
          <a:xfrm>
            <a:off x="2264436" y="843894"/>
            <a:ext cx="3776996" cy="889000"/>
          </a:xfrm>
          <a:prstGeom prst="roundRect">
            <a:avLst>
              <a:gd name="adj" fmla="val 0"/>
            </a:avLst>
          </a:prstGeom>
          <a:solidFill>
            <a:srgbClr val="EEE8DD"/>
          </a:solidFill>
          <a:ln/>
        </p:spPr>
      </p:sp>
      <p:sp>
        <p:nvSpPr>
          <p:cNvPr id="2" name="TextBox 1">
            <a:extLst>
              <a:ext uri="{FF2B5EF4-FFF2-40B4-BE49-F238E27FC236}">
                <a16:creationId xmlns:a16="http://schemas.microsoft.com/office/drawing/2014/main" id="{590FE2BE-A2AA-47BA-A4BB-BA74850D6BEE}"/>
              </a:ext>
            </a:extLst>
          </p:cNvPr>
          <p:cNvSpPr txBox="1"/>
          <p:nvPr/>
        </p:nvSpPr>
        <p:spPr>
          <a:xfrm>
            <a:off x="2191777" y="174954"/>
            <a:ext cx="3915682" cy="1717778"/>
          </a:xfrm>
          <a:prstGeom prst="rect">
            <a:avLst/>
          </a:prstGeom>
          <a:noFill/>
        </p:spPr>
        <p:txBody>
          <a:bodyPr wrap="square" rtlCol="0">
            <a:spAutoFit/>
            <a:scene3d>
              <a:camera prst="orthographicFront"/>
              <a:lightRig rig="threePt" dir="t"/>
            </a:scene3d>
            <a:sp3d extrusionH="57150">
              <a:bevelT w="38100" h="38100" prst="relaxedInset"/>
            </a:sp3d>
          </a:bodyPr>
          <a:lstStyle/>
          <a:p>
            <a:pPr>
              <a:lnSpc>
                <a:spcPct val="150000"/>
              </a:lnSpc>
            </a:pPr>
            <a:r>
              <a:rPr lang="uk-UA" sz="8000" b="1" dirty="0">
                <a:ln w="22225">
                  <a:solidFill>
                    <a:srgbClr val="002060"/>
                  </a:solidFill>
                  <a:prstDash val="solid"/>
                </a:ln>
                <a:solidFill>
                  <a:srgbClr val="00B0F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Єдність</a:t>
            </a:r>
            <a:endParaRPr lang="uk-UA" sz="8000" dirty="0">
              <a:ln w="22225">
                <a:solidFill>
                  <a:srgbClr val="002060"/>
                </a:solidFill>
                <a:prstDash val="solid"/>
              </a:ln>
              <a:solidFill>
                <a:srgbClr val="00B0F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B048981-8592-4F27-AB04-870A5C46E430}"/>
              </a:ext>
            </a:extLst>
          </p:cNvPr>
          <p:cNvSpPr txBox="1"/>
          <p:nvPr/>
        </p:nvSpPr>
        <p:spPr>
          <a:xfrm>
            <a:off x="3476336" y="2152482"/>
            <a:ext cx="4669163" cy="1600438"/>
          </a:xfrm>
          <a:prstGeom prst="rect">
            <a:avLst/>
          </a:prstGeom>
          <a:noFill/>
        </p:spPr>
        <p:txBody>
          <a:bodyPr wrap="none" rtlCol="0">
            <a:spAutoFit/>
          </a:bodyPr>
          <a:lstStyle/>
          <a:p>
            <a:r>
              <a:rPr lang="uk-UA" sz="8000" b="1" dirty="0">
                <a:ln w="22225">
                  <a:solidFill>
                    <a:srgbClr val="002060"/>
                  </a:solidFill>
                  <a:prstDash val="solid"/>
                </a:ln>
                <a:solidFill>
                  <a:srgbClr val="00B0F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Стійкість</a:t>
            </a:r>
            <a:endParaRPr lang="uk-UA" sz="8000" dirty="0">
              <a:ln w="22225">
                <a:solidFill>
                  <a:srgbClr val="002060"/>
                </a:solidFill>
                <a:prstDash val="solid"/>
              </a:ln>
              <a:solidFill>
                <a:srgbClr val="00B0F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endParaRPr>
          </a:p>
          <a:p>
            <a:endParaRPr lang="uk-UA" dirty="0">
              <a:ln>
                <a:solidFill>
                  <a:srgbClr val="0070C0"/>
                </a:solidFill>
              </a:ln>
              <a:solidFill>
                <a:srgbClr val="00B0F0"/>
              </a:solidFill>
            </a:endParaRPr>
          </a:p>
        </p:txBody>
      </p:sp>
      <p:sp>
        <p:nvSpPr>
          <p:cNvPr id="9" name="TextBox 8">
            <a:extLst>
              <a:ext uri="{FF2B5EF4-FFF2-40B4-BE49-F238E27FC236}">
                <a16:creationId xmlns:a16="http://schemas.microsoft.com/office/drawing/2014/main" id="{239D68B5-F6B2-45B7-8FA6-6819AC356E0C}"/>
              </a:ext>
            </a:extLst>
          </p:cNvPr>
          <p:cNvSpPr txBox="1"/>
          <p:nvPr/>
        </p:nvSpPr>
        <p:spPr>
          <a:xfrm>
            <a:off x="4502476" y="3970661"/>
            <a:ext cx="4451283" cy="1600438"/>
          </a:xfrm>
          <a:prstGeom prst="rect">
            <a:avLst/>
          </a:prstGeom>
          <a:noFill/>
        </p:spPr>
        <p:txBody>
          <a:bodyPr wrap="none" rtlCol="0">
            <a:spAutoFit/>
            <a:scene3d>
              <a:camera prst="orthographicFront"/>
              <a:lightRig rig="threePt" dir="t"/>
            </a:scene3d>
            <a:sp3d extrusionH="57150">
              <a:bevelT w="38100" h="38100"/>
            </a:sp3d>
          </a:bodyPr>
          <a:lstStyle/>
          <a:p>
            <a:r>
              <a:rPr lang="uk-UA" sz="8000" b="1" dirty="0">
                <a:ln w="22225">
                  <a:solidFill>
                    <a:srgbClr val="002060"/>
                  </a:solidFill>
                  <a:prstDash val="solid"/>
                </a:ln>
                <a:solidFill>
                  <a:srgbClr val="00B0F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Розвиток</a:t>
            </a:r>
            <a:endParaRPr lang="uk-UA" sz="8000" dirty="0">
              <a:ln w="22225">
                <a:solidFill>
                  <a:srgbClr val="002060"/>
                </a:solidFill>
                <a:prstDash val="solid"/>
              </a:ln>
              <a:solidFill>
                <a:srgbClr val="00B0F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endParaRPr>
          </a:p>
          <a:p>
            <a:endParaRPr lang="uk-UA" dirty="0">
              <a:ln>
                <a:solidFill>
                  <a:srgbClr val="0070C0"/>
                </a:solidFill>
              </a:ln>
              <a:solidFill>
                <a:srgbClr val="00B0F0"/>
              </a:solidFill>
            </a:endParaRPr>
          </a:p>
        </p:txBody>
      </p:sp>
      <p:sp>
        <p:nvSpPr>
          <p:cNvPr id="10" name="TextBox 9">
            <a:extLst>
              <a:ext uri="{FF2B5EF4-FFF2-40B4-BE49-F238E27FC236}">
                <a16:creationId xmlns:a16="http://schemas.microsoft.com/office/drawing/2014/main" id="{D617664F-447E-4F9C-A459-46CD52C31225}"/>
              </a:ext>
            </a:extLst>
          </p:cNvPr>
          <p:cNvSpPr txBox="1"/>
          <p:nvPr/>
        </p:nvSpPr>
        <p:spPr>
          <a:xfrm>
            <a:off x="6107459" y="6114304"/>
            <a:ext cx="4489755" cy="1600438"/>
          </a:xfrm>
          <a:prstGeom prst="rect">
            <a:avLst/>
          </a:prstGeom>
          <a:noFill/>
        </p:spPr>
        <p:txBody>
          <a:bodyPr wrap="none" rtlCol="0">
            <a:spAutoFit/>
          </a:bodyPr>
          <a:lstStyle/>
          <a:p>
            <a:r>
              <a:rPr lang="uk-UA" sz="8000" b="1" dirty="0">
                <a:ln w="22225">
                  <a:solidFill>
                    <a:srgbClr val="002060"/>
                  </a:solidFill>
                  <a:prstDash val="solid"/>
                </a:ln>
                <a:solidFill>
                  <a:srgbClr val="00B0F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Добробут</a:t>
            </a:r>
            <a:endParaRPr lang="uk-UA" sz="8000" dirty="0">
              <a:ln w="22225">
                <a:solidFill>
                  <a:srgbClr val="002060"/>
                </a:solidFill>
                <a:prstDash val="solid"/>
              </a:ln>
              <a:solidFill>
                <a:srgbClr val="00B0F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endParaRPr>
          </a:p>
          <a:p>
            <a:endParaRPr lang="uk-UA" dirty="0"/>
          </a:p>
        </p:txBody>
      </p:sp>
      <p:pic>
        <p:nvPicPr>
          <p:cNvPr id="12" name="Рисунок 11">
            <a:extLst>
              <a:ext uri="{FF2B5EF4-FFF2-40B4-BE49-F238E27FC236}">
                <a16:creationId xmlns:a16="http://schemas.microsoft.com/office/drawing/2014/main" id="{A1C0CF0F-D16F-458E-A35D-5AA665715131}"/>
              </a:ext>
            </a:extLst>
          </p:cNvPr>
          <p:cNvPicPr>
            <a:picLocks noChangeAspect="1"/>
          </p:cNvPicPr>
          <p:nvPr/>
        </p:nvPicPr>
        <p:blipFill>
          <a:blip r:embed="rId2"/>
          <a:stretch>
            <a:fillRect/>
          </a:stretch>
        </p:blipFill>
        <p:spPr>
          <a:xfrm>
            <a:off x="8929456" y="4051938"/>
            <a:ext cx="3915682" cy="2202572"/>
          </a:xfrm>
          <a:prstGeom prst="rect">
            <a:avLst/>
          </a:prstGeom>
        </p:spPr>
      </p:pic>
      <p:pic>
        <p:nvPicPr>
          <p:cNvPr id="14" name="Рисунок 13">
            <a:extLst>
              <a:ext uri="{FF2B5EF4-FFF2-40B4-BE49-F238E27FC236}">
                <a16:creationId xmlns:a16="http://schemas.microsoft.com/office/drawing/2014/main" id="{9844F206-108A-41CA-8372-CE5D389CE048}"/>
              </a:ext>
            </a:extLst>
          </p:cNvPr>
          <p:cNvPicPr>
            <a:picLocks noChangeAspect="1"/>
          </p:cNvPicPr>
          <p:nvPr/>
        </p:nvPicPr>
        <p:blipFill>
          <a:blip r:embed="rId3"/>
          <a:stretch>
            <a:fillRect/>
          </a:stretch>
        </p:blipFill>
        <p:spPr>
          <a:xfrm>
            <a:off x="191277" y="3085390"/>
            <a:ext cx="3215264" cy="1910121"/>
          </a:xfrm>
          <a:prstGeom prst="rect">
            <a:avLst/>
          </a:prstGeom>
        </p:spPr>
      </p:pic>
      <p:pic>
        <p:nvPicPr>
          <p:cNvPr id="16" name="Рисунок 15">
            <a:extLst>
              <a:ext uri="{FF2B5EF4-FFF2-40B4-BE49-F238E27FC236}">
                <a16:creationId xmlns:a16="http://schemas.microsoft.com/office/drawing/2014/main" id="{34CCBB81-FFC7-420C-BD8D-F4733566DD0C}"/>
              </a:ext>
            </a:extLst>
          </p:cNvPr>
          <p:cNvPicPr>
            <a:picLocks noChangeAspect="1"/>
          </p:cNvPicPr>
          <p:nvPr/>
        </p:nvPicPr>
        <p:blipFill>
          <a:blip r:embed="rId4"/>
          <a:stretch>
            <a:fillRect/>
          </a:stretch>
        </p:blipFill>
        <p:spPr>
          <a:xfrm>
            <a:off x="10793465" y="-67810"/>
            <a:ext cx="3672591" cy="2600549"/>
          </a:xfrm>
          <a:prstGeom prst="rect">
            <a:avLst/>
          </a:prstGeom>
        </p:spPr>
      </p:pic>
      <p:pic>
        <p:nvPicPr>
          <p:cNvPr id="18" name="Рисунок 17">
            <a:extLst>
              <a:ext uri="{FF2B5EF4-FFF2-40B4-BE49-F238E27FC236}">
                <a16:creationId xmlns:a16="http://schemas.microsoft.com/office/drawing/2014/main" id="{81D57211-EC6B-4D66-8A8C-70262C4188C3}"/>
              </a:ext>
            </a:extLst>
          </p:cNvPr>
          <p:cNvPicPr>
            <a:picLocks noChangeAspect="1"/>
          </p:cNvPicPr>
          <p:nvPr/>
        </p:nvPicPr>
        <p:blipFill>
          <a:blip r:embed="rId5"/>
          <a:stretch>
            <a:fillRect/>
          </a:stretch>
        </p:blipFill>
        <p:spPr>
          <a:xfrm>
            <a:off x="11445724" y="2415407"/>
            <a:ext cx="2322860" cy="1742146"/>
          </a:xfrm>
          <a:prstGeom prst="rect">
            <a:avLst/>
          </a:prstGeom>
        </p:spPr>
      </p:pic>
      <p:pic>
        <p:nvPicPr>
          <p:cNvPr id="1026" name="Picture 2" descr="Нет описания фото.">
            <a:extLst>
              <a:ext uri="{FF2B5EF4-FFF2-40B4-BE49-F238E27FC236}">
                <a16:creationId xmlns:a16="http://schemas.microsoft.com/office/drawing/2014/main" id="{2819667B-D5A2-4EBD-817A-2A00F30E9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3349" y="1235486"/>
            <a:ext cx="2112339" cy="2816452"/>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a:extLst>
              <a:ext uri="{FF2B5EF4-FFF2-40B4-BE49-F238E27FC236}">
                <a16:creationId xmlns:a16="http://schemas.microsoft.com/office/drawing/2014/main" id="{FA8CE724-07B0-4C4B-BB1A-09E796C9C2EE}"/>
              </a:ext>
            </a:extLst>
          </p:cNvPr>
          <p:cNvPicPr>
            <a:picLocks noChangeAspect="1"/>
          </p:cNvPicPr>
          <p:nvPr/>
        </p:nvPicPr>
        <p:blipFill>
          <a:blip r:embed="rId7"/>
          <a:stretch>
            <a:fillRect/>
          </a:stretch>
        </p:blipFill>
        <p:spPr>
          <a:xfrm>
            <a:off x="7007306" y="78555"/>
            <a:ext cx="3589908" cy="1828609"/>
          </a:xfrm>
          <a:prstGeom prst="rect">
            <a:avLst/>
          </a:prstGeom>
        </p:spPr>
      </p:pic>
      <p:pic>
        <p:nvPicPr>
          <p:cNvPr id="22" name="Рисунок 21">
            <a:extLst>
              <a:ext uri="{FF2B5EF4-FFF2-40B4-BE49-F238E27FC236}">
                <a16:creationId xmlns:a16="http://schemas.microsoft.com/office/drawing/2014/main" id="{A53F7D61-2457-4530-8F07-843788F3CF82}"/>
              </a:ext>
            </a:extLst>
          </p:cNvPr>
          <p:cNvPicPr>
            <a:picLocks noChangeAspect="1"/>
          </p:cNvPicPr>
          <p:nvPr/>
        </p:nvPicPr>
        <p:blipFill>
          <a:blip r:embed="rId8"/>
          <a:stretch>
            <a:fillRect/>
          </a:stretch>
        </p:blipFill>
        <p:spPr>
          <a:xfrm>
            <a:off x="164344" y="5153224"/>
            <a:ext cx="2927797" cy="2901422"/>
          </a:xfrm>
          <a:prstGeom prst="rect">
            <a:avLst/>
          </a:prstGeom>
        </p:spPr>
      </p:pic>
      <p:pic>
        <p:nvPicPr>
          <p:cNvPr id="1028" name="Picture 4" descr="Нет описания фото.">
            <a:extLst>
              <a:ext uri="{FF2B5EF4-FFF2-40B4-BE49-F238E27FC236}">
                <a16:creationId xmlns:a16="http://schemas.microsoft.com/office/drawing/2014/main" id="{51A5A28B-A57E-4E86-9044-4B74C76B64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30035" y="3776104"/>
            <a:ext cx="2236021" cy="22360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Нет описания фото.">
            <a:extLst>
              <a:ext uri="{FF2B5EF4-FFF2-40B4-BE49-F238E27FC236}">
                <a16:creationId xmlns:a16="http://schemas.microsoft.com/office/drawing/2014/main" id="{6657889C-DDDB-4E03-967A-A829311577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1731" y="5515317"/>
            <a:ext cx="1720909" cy="25393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Нет описания фото.">
            <a:extLst>
              <a:ext uri="{FF2B5EF4-FFF2-40B4-BE49-F238E27FC236}">
                <a16:creationId xmlns:a16="http://schemas.microsoft.com/office/drawing/2014/main" id="{6020A6CD-C04F-4AF9-9C64-E3E9E1B3B1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71" y="733853"/>
            <a:ext cx="1690669" cy="20651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Возможно, это изображение 4 человека">
            <a:extLst>
              <a:ext uri="{FF2B5EF4-FFF2-40B4-BE49-F238E27FC236}">
                <a16:creationId xmlns:a16="http://schemas.microsoft.com/office/drawing/2014/main" id="{53B3DBE0-96EA-4470-8DBC-C588C4BF5A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06580" y="6068212"/>
            <a:ext cx="2767905" cy="2075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31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10">
            <a:extLst>
              <a:ext uri="{FF2B5EF4-FFF2-40B4-BE49-F238E27FC236}">
                <a16:creationId xmlns:a16="http://schemas.microsoft.com/office/drawing/2014/main" id="{F6DF26F4-551C-4741-ADB9-5C3098746413}"/>
              </a:ext>
            </a:extLst>
          </p:cNvPr>
          <p:cNvSpPr/>
          <p:nvPr/>
        </p:nvSpPr>
        <p:spPr>
          <a:xfrm>
            <a:off x="12249150" y="7568718"/>
            <a:ext cx="2381250" cy="659436"/>
          </a:xfrm>
          <a:prstGeom prst="roundRect">
            <a:avLst>
              <a:gd name="adj" fmla="val 0"/>
            </a:avLst>
          </a:prstGeom>
          <a:solidFill>
            <a:srgbClr val="F9F6F0"/>
          </a:solidFill>
          <a:ln/>
        </p:spPr>
      </p:sp>
      <p:pic>
        <p:nvPicPr>
          <p:cNvPr id="2064" name="Picture 16" descr="Нет описания фото.">
            <a:extLst>
              <a:ext uri="{FF2B5EF4-FFF2-40B4-BE49-F238E27FC236}">
                <a16:creationId xmlns:a16="http://schemas.microsoft.com/office/drawing/2014/main" id="{295ED2AF-B4B7-4195-BCFA-63D76ED11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0" y="0"/>
            <a:ext cx="4819650" cy="402343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QR-код з посиланням на Viber-бот громади">
            <a:extLst>
              <a:ext uri="{FF2B5EF4-FFF2-40B4-BE49-F238E27FC236}">
                <a16:creationId xmlns:a16="http://schemas.microsoft.com/office/drawing/2014/main" id="{A92B3D4F-0AD1-485D-BE87-F7AAB5761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253077"/>
            <a:ext cx="2381250" cy="2381251"/>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QR-код з посиланням на Telegram-бот громади">
            <a:extLst>
              <a:ext uri="{FF2B5EF4-FFF2-40B4-BE49-F238E27FC236}">
                <a16:creationId xmlns:a16="http://schemas.microsoft.com/office/drawing/2014/main" id="{E8F112AF-F756-4A03-ABCA-431D882F5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250" y="5325387"/>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347834-352F-4960-BEB1-A454886E2433}"/>
              </a:ext>
            </a:extLst>
          </p:cNvPr>
          <p:cNvSpPr txBox="1"/>
          <p:nvPr/>
        </p:nvSpPr>
        <p:spPr>
          <a:xfrm>
            <a:off x="690562" y="84945"/>
            <a:ext cx="11572875" cy="5210209"/>
          </a:xfrm>
          <a:prstGeom prst="rect">
            <a:avLst/>
          </a:prstGeom>
          <a:noFill/>
        </p:spPr>
        <p:txBody>
          <a:bodyPr wrap="square">
            <a:spAutoFit/>
          </a:bodyPr>
          <a:lstStyle/>
          <a:p>
            <a:pPr>
              <a:lnSpc>
                <a:spcPts val="2880"/>
              </a:lnSpc>
            </a:pPr>
            <a:endParaRPr lang="ru-RU" dirty="0"/>
          </a:p>
          <a:p>
            <a:pPr>
              <a:lnSpc>
                <a:spcPts val="2880"/>
              </a:lnSpc>
            </a:pPr>
            <a:r>
              <a:rPr lang="ru-RU" sz="2800" b="1" dirty="0" err="1"/>
              <a:t>Великодальницька</a:t>
            </a:r>
            <a:r>
              <a:rPr lang="ru-RU" sz="2800" b="1" dirty="0"/>
              <a:t> </a:t>
            </a:r>
            <a:r>
              <a:rPr lang="ru-RU" sz="2800" b="1" dirty="0" err="1"/>
              <a:t>територіальна</a:t>
            </a:r>
            <a:r>
              <a:rPr lang="ru-RU" sz="2800" b="1" dirty="0"/>
              <a:t> громада</a:t>
            </a:r>
          </a:p>
          <a:p>
            <a:pPr>
              <a:lnSpc>
                <a:spcPts val="2880"/>
              </a:lnSpc>
            </a:pPr>
            <a:endParaRPr lang="ru-RU" sz="2800" b="1" dirty="0"/>
          </a:p>
          <a:p>
            <a:pPr>
              <a:lnSpc>
                <a:spcPts val="2880"/>
              </a:lnSpc>
            </a:pPr>
            <a:r>
              <a:rPr lang="ru-RU" sz="2800" b="1" dirty="0" err="1"/>
              <a:t>Офіційний</a:t>
            </a:r>
            <a:r>
              <a:rPr lang="ru-RU" sz="2800" b="1" dirty="0"/>
              <a:t> вебсайт</a:t>
            </a:r>
          </a:p>
          <a:p>
            <a:pPr>
              <a:lnSpc>
                <a:spcPts val="2880"/>
              </a:lnSpc>
            </a:pPr>
            <a:endParaRPr lang="ru-RU" sz="2800" b="1" dirty="0"/>
          </a:p>
          <a:p>
            <a:pPr>
              <a:lnSpc>
                <a:spcPts val="2880"/>
              </a:lnSpc>
            </a:pPr>
            <a:r>
              <a:rPr lang="en-US" sz="2800" b="1" dirty="0"/>
              <a:t>http://velykodalnycka-gromada.toolkit.in.ua/</a:t>
            </a:r>
            <a:endParaRPr lang="uk-UA" sz="2800" b="1" dirty="0"/>
          </a:p>
          <a:p>
            <a:pPr>
              <a:lnSpc>
                <a:spcPts val="2880"/>
              </a:lnSpc>
            </a:pPr>
            <a:endParaRPr lang="ru-RU" sz="2800" b="1" dirty="0"/>
          </a:p>
          <a:p>
            <a:r>
              <a:rPr lang="ru-RU" sz="2800" b="1" dirty="0"/>
              <a:t>Богдана </a:t>
            </a:r>
            <a:r>
              <a:rPr lang="ru-RU" sz="2800" b="1" dirty="0" err="1"/>
              <a:t>Хмельницького</a:t>
            </a:r>
            <a:r>
              <a:rPr lang="ru-RU" sz="2800" b="1" dirty="0"/>
              <a:t> 3Д</a:t>
            </a:r>
          </a:p>
          <a:p>
            <a:endParaRPr lang="ru-RU" sz="2800" b="1" dirty="0"/>
          </a:p>
          <a:p>
            <a:r>
              <a:rPr lang="ru-RU" sz="2800" b="1" dirty="0"/>
              <a:t>Тел. 098 354 9281</a:t>
            </a:r>
          </a:p>
          <a:p>
            <a:endParaRPr lang="ru-RU" sz="2800" b="1" dirty="0"/>
          </a:p>
          <a:p>
            <a:r>
              <a:rPr lang="ru-RU" sz="2800" b="1" dirty="0"/>
              <a:t>Ел. </a:t>
            </a:r>
            <a:r>
              <a:rPr lang="ru-RU" sz="2800" b="1" dirty="0" err="1"/>
              <a:t>Пошта</a:t>
            </a:r>
            <a:r>
              <a:rPr lang="ru-RU" sz="2800" b="1" dirty="0"/>
              <a:t>: v-dalnik-gromada.gov.ua</a:t>
            </a:r>
          </a:p>
          <a:p>
            <a:pPr>
              <a:lnSpc>
                <a:spcPts val="2880"/>
              </a:lnSpc>
            </a:pPr>
            <a:endParaRPr lang="uk-UA" sz="2400" b="1" dirty="0"/>
          </a:p>
        </p:txBody>
      </p:sp>
      <p:sp>
        <p:nvSpPr>
          <p:cNvPr id="29" name="TextBox 28">
            <a:extLst>
              <a:ext uri="{FF2B5EF4-FFF2-40B4-BE49-F238E27FC236}">
                <a16:creationId xmlns:a16="http://schemas.microsoft.com/office/drawing/2014/main" id="{E42C7BE5-FBB0-4A8A-8EF8-E7346228D210}"/>
              </a:ext>
            </a:extLst>
          </p:cNvPr>
          <p:cNvSpPr txBox="1"/>
          <p:nvPr/>
        </p:nvSpPr>
        <p:spPr>
          <a:xfrm>
            <a:off x="8858250" y="4572765"/>
            <a:ext cx="3657600" cy="830997"/>
          </a:xfrm>
          <a:prstGeom prst="rect">
            <a:avLst/>
          </a:prstGeom>
          <a:noFill/>
        </p:spPr>
        <p:txBody>
          <a:bodyPr wrap="square">
            <a:spAutoFit/>
          </a:bodyPr>
          <a:lstStyle/>
          <a:p>
            <a:pPr algn="ctr"/>
            <a:r>
              <a:rPr lang="uk-UA" sz="2400" b="1" dirty="0"/>
              <a:t>Наша громада у смартфоні:</a:t>
            </a:r>
          </a:p>
        </p:txBody>
      </p:sp>
      <p:sp>
        <p:nvSpPr>
          <p:cNvPr id="33" name="TextBox 32">
            <a:extLst>
              <a:ext uri="{FF2B5EF4-FFF2-40B4-BE49-F238E27FC236}">
                <a16:creationId xmlns:a16="http://schemas.microsoft.com/office/drawing/2014/main" id="{B8883B98-96B3-41CF-9B22-4CF6B89D2F18}"/>
              </a:ext>
            </a:extLst>
          </p:cNvPr>
          <p:cNvSpPr txBox="1"/>
          <p:nvPr/>
        </p:nvSpPr>
        <p:spPr>
          <a:xfrm>
            <a:off x="6486525" y="7678262"/>
            <a:ext cx="2371725" cy="400110"/>
          </a:xfrm>
          <a:prstGeom prst="rect">
            <a:avLst/>
          </a:prstGeom>
          <a:noFill/>
        </p:spPr>
        <p:txBody>
          <a:bodyPr wrap="square">
            <a:spAutoFit/>
          </a:bodyPr>
          <a:lstStyle/>
          <a:p>
            <a:r>
              <a:rPr lang="en-US" sz="2000" b="1" dirty="0"/>
              <a:t>Viber</a:t>
            </a:r>
            <a:endParaRPr lang="uk-UA" sz="2000" b="1" dirty="0"/>
          </a:p>
        </p:txBody>
      </p:sp>
      <p:sp>
        <p:nvSpPr>
          <p:cNvPr id="37" name="TextBox 36">
            <a:extLst>
              <a:ext uri="{FF2B5EF4-FFF2-40B4-BE49-F238E27FC236}">
                <a16:creationId xmlns:a16="http://schemas.microsoft.com/office/drawing/2014/main" id="{2A90CA33-56B5-46BA-98B9-BBC05FE751AC}"/>
              </a:ext>
            </a:extLst>
          </p:cNvPr>
          <p:cNvSpPr txBox="1"/>
          <p:nvPr/>
        </p:nvSpPr>
        <p:spPr>
          <a:xfrm>
            <a:off x="11906250" y="7769621"/>
            <a:ext cx="2095500" cy="400110"/>
          </a:xfrm>
          <a:prstGeom prst="rect">
            <a:avLst/>
          </a:prstGeom>
          <a:noFill/>
        </p:spPr>
        <p:txBody>
          <a:bodyPr wrap="square">
            <a:spAutoFit/>
          </a:bodyPr>
          <a:lstStyle/>
          <a:p>
            <a:r>
              <a:rPr lang="en-US" sz="2000" b="1" dirty="0"/>
              <a:t>Telegram</a:t>
            </a:r>
            <a:endParaRPr lang="uk-UA" sz="2000" b="1" dirty="0"/>
          </a:p>
        </p:txBody>
      </p:sp>
    </p:spTree>
    <p:extLst>
      <p:ext uri="{BB962C8B-B14F-4D97-AF65-F5344CB8AC3E}">
        <p14:creationId xmlns:p14="http://schemas.microsoft.com/office/powerpoint/2010/main" val="773408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1">
            <a:extLst>
              <a:ext uri="{FF2B5EF4-FFF2-40B4-BE49-F238E27FC236}">
                <a16:creationId xmlns:a16="http://schemas.microsoft.com/office/drawing/2014/main" id="{D2744495-BA23-4655-BFD7-B48212803845}"/>
              </a:ext>
            </a:extLst>
          </p:cNvPr>
          <p:cNvSpPr/>
          <p:nvPr/>
        </p:nvSpPr>
        <p:spPr>
          <a:xfrm>
            <a:off x="1516207" y="179870"/>
            <a:ext cx="11343443" cy="906983"/>
          </a:xfrm>
          <a:prstGeom prst="roundRect">
            <a:avLst>
              <a:gd name="adj" fmla="val 1674"/>
            </a:avLst>
          </a:prstGeom>
          <a:solidFill>
            <a:srgbClr val="EEE8DD"/>
          </a:solidFill>
          <a:ln/>
        </p:spPr>
      </p:sp>
      <p:sp>
        <p:nvSpPr>
          <p:cNvPr id="4" name="TextBox 3">
            <a:extLst>
              <a:ext uri="{FF2B5EF4-FFF2-40B4-BE49-F238E27FC236}">
                <a16:creationId xmlns:a16="http://schemas.microsoft.com/office/drawing/2014/main" id="{A694CCFF-8BC3-4F1C-8E23-0B3CF55DCC3A}"/>
              </a:ext>
            </a:extLst>
          </p:cNvPr>
          <p:cNvSpPr txBox="1"/>
          <p:nvPr/>
        </p:nvSpPr>
        <p:spPr>
          <a:xfrm>
            <a:off x="3657600" y="403991"/>
            <a:ext cx="7315200" cy="484428"/>
          </a:xfrm>
          <a:prstGeom prst="rect">
            <a:avLst/>
          </a:prstGeom>
          <a:noFill/>
        </p:spPr>
        <p:txBody>
          <a:bodyPr wrap="square">
            <a:spAutoFit/>
          </a:bodyPr>
          <a:lstStyle/>
          <a:p>
            <a:pPr marL="0" indent="0" algn="ctr">
              <a:lnSpc>
                <a:spcPts val="2750"/>
              </a:lnSpc>
              <a:buNone/>
            </a:pPr>
            <a:r>
              <a:rPr lang="en-US" sz="3200" b="1" dirty="0" err="1">
                <a:solidFill>
                  <a:srgbClr val="484237"/>
                </a:solidFill>
                <a:latin typeface="Gelasio Semi Bold" pitchFamily="34" charset="0"/>
                <a:ea typeface="Gelasio Semi Bold" pitchFamily="34" charset="-122"/>
                <a:cs typeface="Gelasio Semi Bold" pitchFamily="34" charset="-120"/>
              </a:rPr>
              <a:t>Найбільші</a:t>
            </a:r>
            <a:r>
              <a:rPr lang="en-US" sz="3200" b="1" dirty="0">
                <a:solidFill>
                  <a:srgbClr val="484237"/>
                </a:solidFill>
                <a:latin typeface="Gelasio Semi Bold" pitchFamily="34" charset="0"/>
                <a:ea typeface="Gelasio Semi Bold" pitchFamily="34" charset="-122"/>
                <a:cs typeface="Gelasio Semi Bold" pitchFamily="34" charset="-120"/>
              </a:rPr>
              <a:t> </a:t>
            </a:r>
            <a:r>
              <a:rPr lang="en-US" sz="3200" b="1" dirty="0" err="1">
                <a:solidFill>
                  <a:srgbClr val="484237"/>
                </a:solidFill>
                <a:latin typeface="Gelasio Semi Bold" pitchFamily="34" charset="0"/>
                <a:ea typeface="Gelasio Semi Bold" pitchFamily="34" charset="-122"/>
                <a:cs typeface="Gelasio Semi Bold" pitchFamily="34" charset="-120"/>
              </a:rPr>
              <a:t>платники</a:t>
            </a:r>
            <a:r>
              <a:rPr lang="en-US" sz="3200" b="1" dirty="0">
                <a:solidFill>
                  <a:srgbClr val="484237"/>
                </a:solidFill>
                <a:latin typeface="Gelasio Semi Bold" pitchFamily="34" charset="0"/>
                <a:ea typeface="Gelasio Semi Bold" pitchFamily="34" charset="-122"/>
                <a:cs typeface="Gelasio Semi Bold" pitchFamily="34" charset="-120"/>
              </a:rPr>
              <a:t> </a:t>
            </a:r>
            <a:r>
              <a:rPr lang="en-US" sz="3200" b="1" dirty="0" err="1">
                <a:solidFill>
                  <a:srgbClr val="484237"/>
                </a:solidFill>
                <a:latin typeface="Gelasio Semi Bold" pitchFamily="34" charset="0"/>
                <a:ea typeface="Gelasio Semi Bold" pitchFamily="34" charset="-122"/>
                <a:cs typeface="Gelasio Semi Bold" pitchFamily="34" charset="-120"/>
              </a:rPr>
              <a:t>податків</a:t>
            </a:r>
            <a:endParaRPr lang="en-US" sz="3200" b="1" dirty="0"/>
          </a:p>
        </p:txBody>
      </p:sp>
      <p:sp>
        <p:nvSpPr>
          <p:cNvPr id="5" name="Shape 1">
            <a:extLst>
              <a:ext uri="{FF2B5EF4-FFF2-40B4-BE49-F238E27FC236}">
                <a16:creationId xmlns:a16="http://schemas.microsoft.com/office/drawing/2014/main" id="{9C69E441-72A8-4A90-B7A2-80B953D23A67}"/>
              </a:ext>
            </a:extLst>
          </p:cNvPr>
          <p:cNvSpPr/>
          <p:nvPr/>
        </p:nvSpPr>
        <p:spPr>
          <a:xfrm>
            <a:off x="10020737" y="7052313"/>
            <a:ext cx="4648200" cy="1181100"/>
          </a:xfrm>
          <a:prstGeom prst="roundRect">
            <a:avLst>
              <a:gd name="adj" fmla="val 1674"/>
            </a:avLst>
          </a:prstGeom>
          <a:solidFill>
            <a:srgbClr val="F9F6F0"/>
          </a:solidFill>
          <a:ln/>
        </p:spPr>
      </p:sp>
      <p:pic>
        <p:nvPicPr>
          <p:cNvPr id="1026" name="Picture 2" descr="Фото: minus">
            <a:extLst>
              <a:ext uri="{FF2B5EF4-FFF2-40B4-BE49-F238E27FC236}">
                <a16:creationId xmlns:a16="http://schemas.microsoft.com/office/drawing/2014/main" id="{D6C759A3-9D29-4F05-8C8D-2F15080A5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79" y="1416944"/>
            <a:ext cx="3319721" cy="18649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Управління освіти, культури, молоді та спорту Великодальницької с/р">
            <a:extLst>
              <a:ext uri="{FF2B5EF4-FFF2-40B4-BE49-F238E27FC236}">
                <a16:creationId xmlns:a16="http://schemas.microsoft.com/office/drawing/2014/main" id="{9D882940-BA69-4A20-807E-B5CE3B1F4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4971" y="1498685"/>
            <a:ext cx="3257550" cy="14001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Группа 2">
            <a:extLst>
              <a:ext uri="{FF2B5EF4-FFF2-40B4-BE49-F238E27FC236}">
                <a16:creationId xmlns:a16="http://schemas.microsoft.com/office/drawing/2014/main" id="{9DFA5019-1A72-4FC0-9787-AA3CB6F02B98}"/>
              </a:ext>
            </a:extLst>
          </p:cNvPr>
          <p:cNvGrpSpPr/>
          <p:nvPr/>
        </p:nvGrpSpPr>
        <p:grpSpPr>
          <a:xfrm>
            <a:off x="10943025" y="4079765"/>
            <a:ext cx="3257550" cy="1772696"/>
            <a:chOff x="9902825" y="3815975"/>
            <a:chExt cx="3098800" cy="1772696"/>
          </a:xfrm>
        </p:grpSpPr>
        <p:pic>
          <p:nvPicPr>
            <p:cNvPr id="1034" name="Picture 10" descr="Фото">
              <a:extLst>
                <a:ext uri="{FF2B5EF4-FFF2-40B4-BE49-F238E27FC236}">
                  <a16:creationId xmlns:a16="http://schemas.microsoft.com/office/drawing/2014/main" id="{76A12D19-3A45-4878-A35E-93E797F4CF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2825" y="3815975"/>
              <a:ext cx="3098800" cy="17726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Фотография профиля">
              <a:extLst>
                <a:ext uri="{FF2B5EF4-FFF2-40B4-BE49-F238E27FC236}">
                  <a16:creationId xmlns:a16="http://schemas.microsoft.com/office/drawing/2014/main" id="{DF86BD5F-FBC2-40C7-9A28-D63097854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06300" y="4927895"/>
              <a:ext cx="571500" cy="571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descr="КП «В.ДАЛЬНИЦЬКЕ ВУЖКГ» :: Інформація про діючі тарифи">
            <a:extLst>
              <a:ext uri="{FF2B5EF4-FFF2-40B4-BE49-F238E27FC236}">
                <a16:creationId xmlns:a16="http://schemas.microsoft.com/office/drawing/2014/main" id="{792F90FC-7253-45A1-A456-0907856370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659" y="3869663"/>
            <a:ext cx="3381376" cy="22524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8E695A8-C7DC-4012-B7A3-260A237DE74D}"/>
              </a:ext>
            </a:extLst>
          </p:cNvPr>
          <p:cNvSpPr txBox="1"/>
          <p:nvPr/>
        </p:nvSpPr>
        <p:spPr>
          <a:xfrm>
            <a:off x="429825" y="4114800"/>
            <a:ext cx="2941084" cy="646331"/>
          </a:xfrm>
          <a:prstGeom prst="rect">
            <a:avLst/>
          </a:prstGeom>
          <a:noFill/>
        </p:spPr>
        <p:txBody>
          <a:bodyPr wrap="square">
            <a:spAutoFit/>
          </a:bodyPr>
          <a:lstStyle/>
          <a:p>
            <a:pPr algn="l"/>
            <a:r>
              <a:rPr lang="uk-UA" b="1" i="0" dirty="0">
                <a:solidFill>
                  <a:srgbClr val="202020"/>
                </a:solidFill>
                <a:effectLst/>
                <a:latin typeface="Open Sans" panose="020B0606030504020204" pitchFamily="34" charset="0"/>
              </a:rPr>
              <a:t>КП В. </a:t>
            </a:r>
            <a:r>
              <a:rPr lang="uk-UA" b="1" i="0" dirty="0" err="1">
                <a:solidFill>
                  <a:srgbClr val="202020"/>
                </a:solidFill>
                <a:effectLst/>
                <a:latin typeface="Open Sans" panose="020B0606030504020204" pitchFamily="34" charset="0"/>
              </a:rPr>
              <a:t>Дальницьке</a:t>
            </a:r>
            <a:r>
              <a:rPr lang="uk-UA" b="1" i="0" dirty="0">
                <a:solidFill>
                  <a:srgbClr val="202020"/>
                </a:solidFill>
                <a:effectLst/>
                <a:latin typeface="Open Sans" panose="020B0606030504020204" pitchFamily="34" charset="0"/>
              </a:rPr>
              <a:t> ВУЖКГ</a:t>
            </a:r>
          </a:p>
        </p:txBody>
      </p:sp>
      <p:grpSp>
        <p:nvGrpSpPr>
          <p:cNvPr id="8" name="Группа 7">
            <a:extLst>
              <a:ext uri="{FF2B5EF4-FFF2-40B4-BE49-F238E27FC236}">
                <a16:creationId xmlns:a16="http://schemas.microsoft.com/office/drawing/2014/main" id="{4097F5C9-0AF4-4E86-A30A-F54947C6EB8F}"/>
              </a:ext>
            </a:extLst>
          </p:cNvPr>
          <p:cNvGrpSpPr/>
          <p:nvPr/>
        </p:nvGrpSpPr>
        <p:grpSpPr>
          <a:xfrm>
            <a:off x="5481782" y="3814438"/>
            <a:ext cx="3941215" cy="2307701"/>
            <a:chOff x="4368799" y="4436657"/>
            <a:chExt cx="3860513" cy="2252477"/>
          </a:xfrm>
        </p:grpSpPr>
        <p:pic>
          <p:nvPicPr>
            <p:cNvPr id="1042" name="Picture 18" descr="КП «Одескомунтранс» — Комунальні підприємства — Міська влада — Офіційний  сайт міста Одеса">
              <a:extLst>
                <a:ext uri="{FF2B5EF4-FFF2-40B4-BE49-F238E27FC236}">
                  <a16:creationId xmlns:a16="http://schemas.microsoft.com/office/drawing/2014/main" id="{495410AA-9B83-4004-B4F5-39C36328E9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847936" y="4436657"/>
              <a:ext cx="3381376" cy="2252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Всі публічні закупівлі УкраїниКП Одескомунтранс">
              <a:extLst>
                <a:ext uri="{FF2B5EF4-FFF2-40B4-BE49-F238E27FC236}">
                  <a16:creationId xmlns:a16="http://schemas.microsoft.com/office/drawing/2014/main" id="{4AFA9A21-D8B5-4F9C-8476-9C1FD15ED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8799" y="4436658"/>
              <a:ext cx="1976507" cy="22524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Группа 8">
            <a:extLst>
              <a:ext uri="{FF2B5EF4-FFF2-40B4-BE49-F238E27FC236}">
                <a16:creationId xmlns:a16="http://schemas.microsoft.com/office/drawing/2014/main" id="{EA6A680D-C5A9-48E1-B2CD-58203BFAC561}"/>
              </a:ext>
            </a:extLst>
          </p:cNvPr>
          <p:cNvGrpSpPr/>
          <p:nvPr/>
        </p:nvGrpSpPr>
        <p:grpSpPr>
          <a:xfrm>
            <a:off x="5227436" y="1389928"/>
            <a:ext cx="4237699" cy="1919466"/>
            <a:chOff x="7247950" y="1702259"/>
            <a:chExt cx="4561986" cy="2277287"/>
          </a:xfrm>
        </p:grpSpPr>
        <p:pic>
          <p:nvPicPr>
            <p:cNvPr id="1046" name="Picture 22" descr="Petrodolyna – Agriculture Company">
              <a:extLst>
                <a:ext uri="{FF2B5EF4-FFF2-40B4-BE49-F238E27FC236}">
                  <a16:creationId xmlns:a16="http://schemas.microsoft.com/office/drawing/2014/main" id="{8B19DF72-E354-4AB8-BAA9-45262D1BC3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5559" y="1702259"/>
              <a:ext cx="3364377" cy="22524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05528958 — ТОВ СТОВ АГРОФІРМА ПЕТРОДОЛИНСЬКЕ">
              <a:extLst>
                <a:ext uri="{FF2B5EF4-FFF2-40B4-BE49-F238E27FC236}">
                  <a16:creationId xmlns:a16="http://schemas.microsoft.com/office/drawing/2014/main" id="{B4EBAF36-2403-4EC1-BD99-83343FBC7D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7950" y="1702259"/>
              <a:ext cx="2395217" cy="2277287"/>
            </a:xfrm>
            <a:prstGeom prst="rect">
              <a:avLst/>
            </a:prstGeom>
            <a:noFill/>
            <a:extLst>
              <a:ext uri="{909E8E84-426E-40DD-AFC4-6F175D3DCCD1}">
                <a14:hiddenFill xmlns:a14="http://schemas.microsoft.com/office/drawing/2010/main">
                  <a:solidFill>
                    <a:srgbClr val="FFFFFF"/>
                  </a:solidFill>
                </a14:hiddenFill>
              </a:ext>
            </a:extLst>
          </p:spPr>
        </p:pic>
      </p:grpSp>
      <p:pic>
        <p:nvPicPr>
          <p:cNvPr id="1048" name="Picture 24" descr="СТОВ «АФ Факел» — КУРКУЛЬ">
            <a:extLst>
              <a:ext uri="{FF2B5EF4-FFF2-40B4-BE49-F238E27FC236}">
                <a16:creationId xmlns:a16="http://schemas.microsoft.com/office/drawing/2014/main" id="{A537DDB4-ED0E-46FB-9ECB-C9A3E8557D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1234" y="6307412"/>
            <a:ext cx="2633560" cy="175570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54">
            <a:extLst>
              <a:ext uri="{FF2B5EF4-FFF2-40B4-BE49-F238E27FC236}">
                <a16:creationId xmlns:a16="http://schemas.microsoft.com/office/drawing/2014/main" id="{3A00493C-EF23-4592-9AD3-26A6668752D7}"/>
              </a:ext>
            </a:extLst>
          </p:cNvPr>
          <p:cNvSpPr/>
          <p:nvPr/>
        </p:nvSpPr>
        <p:spPr>
          <a:xfrm>
            <a:off x="3728035" y="6433476"/>
            <a:ext cx="3074313" cy="245745"/>
          </a:xfrm>
          <a:prstGeom prst="rect">
            <a:avLst/>
          </a:prstGeom>
          <a:noFill/>
          <a:ln/>
        </p:spPr>
        <p:txBody>
          <a:bodyPr wrap="none" lIns="0" tIns="0" rIns="0" bIns="0" rtlCol="0" anchor="t"/>
          <a:lstStyle/>
          <a:p>
            <a:pPr marL="0" indent="0">
              <a:lnSpc>
                <a:spcPts val="1900"/>
              </a:lnSpc>
              <a:buNone/>
            </a:pPr>
            <a:r>
              <a:rPr lang="en-US" sz="2000" b="1" dirty="0">
                <a:latin typeface="Gelasio" pitchFamily="34" charset="0"/>
                <a:ea typeface="Gelasio" pitchFamily="34" charset="-122"/>
                <a:cs typeface="Gelasio" pitchFamily="34" charset="-120"/>
              </a:rPr>
              <a:t>СТОВ «Факел»</a:t>
            </a:r>
            <a:endParaRPr lang="en-US" sz="2000" b="1" dirty="0"/>
          </a:p>
        </p:txBody>
      </p:sp>
      <p:pic>
        <p:nvPicPr>
          <p:cNvPr id="1052" name="Picture 28" descr="Кліaр Енерджі">
            <a:extLst>
              <a:ext uri="{FF2B5EF4-FFF2-40B4-BE49-F238E27FC236}">
                <a16:creationId xmlns:a16="http://schemas.microsoft.com/office/drawing/2014/main" id="{3F891426-2E40-465B-B298-E03B35A014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39599" y="6466496"/>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66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a:extLst>
              <a:ext uri="{FF2B5EF4-FFF2-40B4-BE49-F238E27FC236}">
                <a16:creationId xmlns:a16="http://schemas.microsoft.com/office/drawing/2014/main" id="{734B3A5B-A490-4E81-8A46-479BB1C1FBFE}"/>
              </a:ext>
            </a:extLst>
          </p:cNvPr>
          <p:cNvSpPr/>
          <p:nvPr/>
        </p:nvSpPr>
        <p:spPr>
          <a:xfrm>
            <a:off x="1424137" y="323851"/>
            <a:ext cx="11782121" cy="1235314"/>
          </a:xfrm>
          <a:prstGeom prst="roundRect">
            <a:avLst>
              <a:gd name="adj" fmla="val 1674"/>
            </a:avLst>
          </a:prstGeom>
          <a:solidFill>
            <a:srgbClr val="EEE8DD"/>
          </a:solidFill>
          <a:ln/>
        </p:spPr>
      </p:sp>
      <p:sp>
        <p:nvSpPr>
          <p:cNvPr id="4" name="TextBox 3">
            <a:extLst>
              <a:ext uri="{FF2B5EF4-FFF2-40B4-BE49-F238E27FC236}">
                <a16:creationId xmlns:a16="http://schemas.microsoft.com/office/drawing/2014/main" id="{9212C7DE-8007-494F-A810-37F0D23523D8}"/>
              </a:ext>
            </a:extLst>
          </p:cNvPr>
          <p:cNvSpPr txBox="1"/>
          <p:nvPr/>
        </p:nvSpPr>
        <p:spPr>
          <a:xfrm>
            <a:off x="2575060" y="507842"/>
            <a:ext cx="9480273" cy="954107"/>
          </a:xfrm>
          <a:prstGeom prst="rect">
            <a:avLst/>
          </a:prstGeom>
          <a:noFill/>
        </p:spPr>
        <p:txBody>
          <a:bodyPr wrap="square">
            <a:spAutoFit/>
          </a:bodyPr>
          <a:lstStyle/>
          <a:p>
            <a:pPr marL="0" indent="450000" algn="ctr">
              <a:buNone/>
            </a:pPr>
            <a:r>
              <a:rPr lang="uk-UA" sz="2800" b="1" dirty="0" err="1">
                <a:solidFill>
                  <a:srgbClr val="746558"/>
                </a:solidFill>
                <a:latin typeface="Times New Roman" panose="02020603050405020304" pitchFamily="18" charset="0"/>
                <a:ea typeface="Gelasio" pitchFamily="34" charset="-122"/>
                <a:cs typeface="Times New Roman" panose="02020603050405020304" pitchFamily="18" charset="0"/>
              </a:rPr>
              <a:t>Релаковане</a:t>
            </a:r>
            <a:r>
              <a:rPr lang="uk-UA" sz="2800" b="1" dirty="0">
                <a:solidFill>
                  <a:srgbClr val="746558"/>
                </a:solidFill>
                <a:latin typeface="Times New Roman" panose="02020603050405020304" pitchFamily="18" charset="0"/>
                <a:ea typeface="Gelasio" pitchFamily="34" charset="-122"/>
                <a:cs typeface="Times New Roman" panose="02020603050405020304" pitchFamily="18" charset="0"/>
              </a:rPr>
              <a:t> підприємство з Херсонської області </a:t>
            </a:r>
          </a:p>
          <a:p>
            <a:pPr marL="0" indent="450000" algn="ctr">
              <a:buNone/>
            </a:pPr>
            <a:r>
              <a:rPr lang="en-US" sz="2800" b="1" dirty="0">
                <a:solidFill>
                  <a:srgbClr val="746558"/>
                </a:solidFill>
                <a:latin typeface="Times New Roman" panose="02020603050405020304" pitchFamily="18" charset="0"/>
                <a:ea typeface="Gelasio" pitchFamily="34" charset="-122"/>
                <a:cs typeface="Times New Roman" panose="02020603050405020304" pitchFamily="18" charset="0"/>
              </a:rPr>
              <a:t>ТОВ «</a:t>
            </a:r>
            <a:r>
              <a:rPr lang="en-US" sz="2800" b="1" dirty="0" err="1">
                <a:solidFill>
                  <a:srgbClr val="746558"/>
                </a:solidFill>
                <a:latin typeface="Times New Roman" panose="02020603050405020304" pitchFamily="18" charset="0"/>
                <a:ea typeface="Gelasio" pitchFamily="34" charset="-122"/>
                <a:cs typeface="Times New Roman" panose="02020603050405020304" pitchFamily="18" charset="0"/>
              </a:rPr>
              <a:t>Лібра</a:t>
            </a:r>
            <a:r>
              <a:rPr lang="en-US" sz="2800" b="1" dirty="0">
                <a:solidFill>
                  <a:srgbClr val="746558"/>
                </a:solidFill>
                <a:latin typeface="Times New Roman" panose="02020603050405020304" pitchFamily="18" charset="0"/>
                <a:ea typeface="Gelasio" pitchFamily="34" charset="-122"/>
                <a:cs typeface="Times New Roman" panose="02020603050405020304" pitchFamily="18" charset="0"/>
              </a:rPr>
              <a:t> </a:t>
            </a:r>
            <a:r>
              <a:rPr lang="en-US" sz="2800" b="1" dirty="0" err="1">
                <a:solidFill>
                  <a:srgbClr val="746558"/>
                </a:solidFill>
                <a:latin typeface="Times New Roman" panose="02020603050405020304" pitchFamily="18" charset="0"/>
                <a:ea typeface="Gelasio" pitchFamily="34" charset="-122"/>
                <a:cs typeface="Times New Roman" panose="02020603050405020304" pitchFamily="18" charset="0"/>
              </a:rPr>
              <a:t>агро</a:t>
            </a:r>
            <a:r>
              <a:rPr lang="en-US" sz="2800" b="1" dirty="0">
                <a:solidFill>
                  <a:srgbClr val="746558"/>
                </a:solidFill>
                <a:latin typeface="Times New Roman" panose="02020603050405020304" pitchFamily="18" charset="0"/>
                <a:ea typeface="Gelasio" pitchFamily="34" charset="-122"/>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41827B4F-1DD7-4458-B0D2-A83805D88B13}"/>
              </a:ext>
            </a:extLst>
          </p:cNvPr>
          <p:cNvPicPr>
            <a:picLocks noChangeAspect="1"/>
          </p:cNvPicPr>
          <p:nvPr/>
        </p:nvPicPr>
        <p:blipFill>
          <a:blip r:embed="rId2"/>
          <a:stretch>
            <a:fillRect/>
          </a:stretch>
        </p:blipFill>
        <p:spPr>
          <a:xfrm>
            <a:off x="11844543" y="4591838"/>
            <a:ext cx="1617650" cy="2620621"/>
          </a:xfrm>
          <a:prstGeom prst="rect">
            <a:avLst/>
          </a:prstGeom>
        </p:spPr>
      </p:pic>
      <p:pic>
        <p:nvPicPr>
          <p:cNvPr id="10" name="Рисунок 9">
            <a:extLst>
              <a:ext uri="{FF2B5EF4-FFF2-40B4-BE49-F238E27FC236}">
                <a16:creationId xmlns:a16="http://schemas.microsoft.com/office/drawing/2014/main" id="{039DF130-467E-4AB3-80D9-91E47DA365BC}"/>
              </a:ext>
            </a:extLst>
          </p:cNvPr>
          <p:cNvPicPr>
            <a:picLocks noChangeAspect="1"/>
          </p:cNvPicPr>
          <p:nvPr/>
        </p:nvPicPr>
        <p:blipFill>
          <a:blip r:embed="rId3"/>
          <a:stretch>
            <a:fillRect/>
          </a:stretch>
        </p:blipFill>
        <p:spPr>
          <a:xfrm>
            <a:off x="129294" y="3152761"/>
            <a:ext cx="2317751" cy="3090334"/>
          </a:xfrm>
          <a:prstGeom prst="rect">
            <a:avLst/>
          </a:prstGeom>
        </p:spPr>
      </p:pic>
      <p:pic>
        <p:nvPicPr>
          <p:cNvPr id="12" name="Рисунок 11">
            <a:extLst>
              <a:ext uri="{FF2B5EF4-FFF2-40B4-BE49-F238E27FC236}">
                <a16:creationId xmlns:a16="http://schemas.microsoft.com/office/drawing/2014/main" id="{70FBCEFA-D12F-46C5-86EE-2F737BAEFCEB}"/>
              </a:ext>
            </a:extLst>
          </p:cNvPr>
          <p:cNvPicPr>
            <a:picLocks noChangeAspect="1"/>
          </p:cNvPicPr>
          <p:nvPr/>
        </p:nvPicPr>
        <p:blipFill>
          <a:blip r:embed="rId4"/>
          <a:stretch>
            <a:fillRect/>
          </a:stretch>
        </p:blipFill>
        <p:spPr>
          <a:xfrm>
            <a:off x="2554389" y="4591838"/>
            <a:ext cx="2075727" cy="3170811"/>
          </a:xfrm>
          <a:prstGeom prst="rect">
            <a:avLst/>
          </a:prstGeom>
        </p:spPr>
      </p:pic>
      <p:pic>
        <p:nvPicPr>
          <p:cNvPr id="14" name="Рисунок 13">
            <a:extLst>
              <a:ext uri="{FF2B5EF4-FFF2-40B4-BE49-F238E27FC236}">
                <a16:creationId xmlns:a16="http://schemas.microsoft.com/office/drawing/2014/main" id="{73107336-0085-4E5D-8F01-82BBFD8594B9}"/>
              </a:ext>
            </a:extLst>
          </p:cNvPr>
          <p:cNvPicPr>
            <a:picLocks noChangeAspect="1"/>
          </p:cNvPicPr>
          <p:nvPr/>
        </p:nvPicPr>
        <p:blipFill>
          <a:blip r:embed="rId5"/>
          <a:stretch>
            <a:fillRect/>
          </a:stretch>
        </p:blipFill>
        <p:spPr>
          <a:xfrm>
            <a:off x="2554390" y="1939455"/>
            <a:ext cx="2083020" cy="2542908"/>
          </a:xfrm>
          <a:prstGeom prst="rect">
            <a:avLst/>
          </a:prstGeom>
        </p:spPr>
      </p:pic>
      <p:pic>
        <p:nvPicPr>
          <p:cNvPr id="16" name="Рисунок 15">
            <a:extLst>
              <a:ext uri="{FF2B5EF4-FFF2-40B4-BE49-F238E27FC236}">
                <a16:creationId xmlns:a16="http://schemas.microsoft.com/office/drawing/2014/main" id="{2C1D193A-5E54-4335-8AE6-A7225B2A6366}"/>
              </a:ext>
            </a:extLst>
          </p:cNvPr>
          <p:cNvPicPr>
            <a:picLocks noChangeAspect="1"/>
          </p:cNvPicPr>
          <p:nvPr/>
        </p:nvPicPr>
        <p:blipFill>
          <a:blip r:embed="rId6"/>
          <a:stretch>
            <a:fillRect/>
          </a:stretch>
        </p:blipFill>
        <p:spPr>
          <a:xfrm>
            <a:off x="4920593" y="4986248"/>
            <a:ext cx="3801220" cy="2513693"/>
          </a:xfrm>
          <a:prstGeom prst="rect">
            <a:avLst/>
          </a:prstGeom>
        </p:spPr>
      </p:pic>
      <p:pic>
        <p:nvPicPr>
          <p:cNvPr id="18" name="Рисунок 17">
            <a:extLst>
              <a:ext uri="{FF2B5EF4-FFF2-40B4-BE49-F238E27FC236}">
                <a16:creationId xmlns:a16="http://schemas.microsoft.com/office/drawing/2014/main" id="{981D671A-296A-4476-8B7E-70B973F14636}"/>
              </a:ext>
            </a:extLst>
          </p:cNvPr>
          <p:cNvPicPr>
            <a:picLocks noChangeAspect="1"/>
          </p:cNvPicPr>
          <p:nvPr/>
        </p:nvPicPr>
        <p:blipFill>
          <a:blip r:embed="rId7"/>
          <a:stretch>
            <a:fillRect/>
          </a:stretch>
        </p:blipFill>
        <p:spPr>
          <a:xfrm>
            <a:off x="9127505" y="1955880"/>
            <a:ext cx="2362148" cy="2393761"/>
          </a:xfrm>
          <a:prstGeom prst="rect">
            <a:avLst/>
          </a:prstGeom>
        </p:spPr>
      </p:pic>
      <p:pic>
        <p:nvPicPr>
          <p:cNvPr id="20" name="Рисунок 19">
            <a:extLst>
              <a:ext uri="{FF2B5EF4-FFF2-40B4-BE49-F238E27FC236}">
                <a16:creationId xmlns:a16="http://schemas.microsoft.com/office/drawing/2014/main" id="{E9FA13A9-0350-42AE-A180-5E7CDEAB6D86}"/>
              </a:ext>
            </a:extLst>
          </p:cNvPr>
          <p:cNvPicPr>
            <a:picLocks noChangeAspect="1"/>
          </p:cNvPicPr>
          <p:nvPr/>
        </p:nvPicPr>
        <p:blipFill>
          <a:blip r:embed="rId8"/>
          <a:stretch>
            <a:fillRect/>
          </a:stretch>
        </p:blipFill>
        <p:spPr>
          <a:xfrm>
            <a:off x="9127504" y="4591838"/>
            <a:ext cx="2362148" cy="3170811"/>
          </a:xfrm>
          <a:prstGeom prst="rect">
            <a:avLst/>
          </a:prstGeom>
        </p:spPr>
      </p:pic>
      <p:pic>
        <p:nvPicPr>
          <p:cNvPr id="22" name="Рисунок 21">
            <a:extLst>
              <a:ext uri="{FF2B5EF4-FFF2-40B4-BE49-F238E27FC236}">
                <a16:creationId xmlns:a16="http://schemas.microsoft.com/office/drawing/2014/main" id="{A484E318-72F6-4332-94BD-641DA2B880FA}"/>
              </a:ext>
            </a:extLst>
          </p:cNvPr>
          <p:cNvPicPr>
            <a:picLocks noChangeAspect="1"/>
          </p:cNvPicPr>
          <p:nvPr/>
        </p:nvPicPr>
        <p:blipFill>
          <a:blip r:embed="rId9"/>
          <a:stretch>
            <a:fillRect/>
          </a:stretch>
        </p:blipFill>
        <p:spPr>
          <a:xfrm>
            <a:off x="4920593" y="2106267"/>
            <a:ext cx="3801220" cy="2550367"/>
          </a:xfrm>
          <a:prstGeom prst="rect">
            <a:avLst/>
          </a:prstGeom>
        </p:spPr>
      </p:pic>
      <p:pic>
        <p:nvPicPr>
          <p:cNvPr id="24" name="Рисунок 23">
            <a:extLst>
              <a:ext uri="{FF2B5EF4-FFF2-40B4-BE49-F238E27FC236}">
                <a16:creationId xmlns:a16="http://schemas.microsoft.com/office/drawing/2014/main" id="{98E26D89-4C6B-429F-BDAE-7B06829D6EE0}"/>
              </a:ext>
            </a:extLst>
          </p:cNvPr>
          <p:cNvPicPr>
            <a:picLocks noChangeAspect="1"/>
          </p:cNvPicPr>
          <p:nvPr/>
        </p:nvPicPr>
        <p:blipFill>
          <a:blip r:embed="rId10"/>
          <a:stretch>
            <a:fillRect/>
          </a:stretch>
        </p:blipFill>
        <p:spPr>
          <a:xfrm>
            <a:off x="11895345" y="2400300"/>
            <a:ext cx="2605761" cy="1860703"/>
          </a:xfrm>
          <a:prstGeom prst="rect">
            <a:avLst/>
          </a:prstGeom>
        </p:spPr>
      </p:pic>
      <p:sp>
        <p:nvSpPr>
          <p:cNvPr id="25" name="Shape 1">
            <a:extLst>
              <a:ext uri="{FF2B5EF4-FFF2-40B4-BE49-F238E27FC236}">
                <a16:creationId xmlns:a16="http://schemas.microsoft.com/office/drawing/2014/main" id="{D361E4F6-FB6E-4BAA-828B-ACFFEEB34DBD}"/>
              </a:ext>
            </a:extLst>
          </p:cNvPr>
          <p:cNvSpPr/>
          <p:nvPr/>
        </p:nvSpPr>
        <p:spPr>
          <a:xfrm>
            <a:off x="12674600" y="7499941"/>
            <a:ext cx="1955800" cy="715613"/>
          </a:xfrm>
          <a:prstGeom prst="roundRect">
            <a:avLst>
              <a:gd name="adj" fmla="val 0"/>
            </a:avLst>
          </a:prstGeom>
          <a:solidFill>
            <a:srgbClr val="F9F6F0"/>
          </a:solidFill>
          <a:ln/>
        </p:spPr>
      </p:sp>
    </p:spTree>
    <p:extLst>
      <p:ext uri="{BB962C8B-B14F-4D97-AF65-F5344CB8AC3E}">
        <p14:creationId xmlns:p14="http://schemas.microsoft.com/office/powerpoint/2010/main" val="4243286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37329" y="422196"/>
            <a:ext cx="9487138" cy="479822"/>
          </a:xfrm>
          <a:prstGeom prst="rect">
            <a:avLst/>
          </a:prstGeom>
          <a:noFill/>
          <a:ln/>
        </p:spPr>
        <p:txBody>
          <a:bodyPr wrap="none" lIns="0" tIns="0" rIns="0" bIns="0" rtlCol="0" anchor="t"/>
          <a:lstStyle/>
          <a:p>
            <a:pPr marL="0" indent="0">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Найбільші платники податків до бюджету громади</a:t>
            </a:r>
            <a:endParaRPr lang="en-US" sz="3000" dirty="0"/>
          </a:p>
        </p:txBody>
      </p:sp>
      <p:sp>
        <p:nvSpPr>
          <p:cNvPr id="3" name="Shape 1"/>
          <p:cNvSpPr/>
          <p:nvPr/>
        </p:nvSpPr>
        <p:spPr>
          <a:xfrm>
            <a:off x="537329" y="1209080"/>
            <a:ext cx="13555742" cy="6185178"/>
          </a:xfrm>
          <a:prstGeom prst="roundRect">
            <a:avLst>
              <a:gd name="adj" fmla="val 372"/>
            </a:avLst>
          </a:prstGeom>
          <a:noFill/>
          <a:ln w="7620">
            <a:solidFill>
              <a:srgbClr val="000000">
                <a:alpha val="8000"/>
              </a:srgbClr>
            </a:solidFill>
            <a:prstDash val="solid"/>
          </a:ln>
        </p:spPr>
      </p:sp>
      <p:sp>
        <p:nvSpPr>
          <p:cNvPr id="4" name="Shape 2"/>
          <p:cNvSpPr/>
          <p:nvPr/>
        </p:nvSpPr>
        <p:spPr>
          <a:xfrm>
            <a:off x="544949" y="1216700"/>
            <a:ext cx="13540502" cy="782836"/>
          </a:xfrm>
          <a:prstGeom prst="rect">
            <a:avLst/>
          </a:prstGeom>
          <a:solidFill>
            <a:srgbClr val="FFFFFF">
              <a:alpha val="4000"/>
            </a:srgbClr>
          </a:solidFill>
          <a:ln/>
        </p:spPr>
      </p:sp>
      <p:sp>
        <p:nvSpPr>
          <p:cNvPr id="5" name="Text 3"/>
          <p:cNvSpPr/>
          <p:nvPr/>
        </p:nvSpPr>
        <p:spPr>
          <a:xfrm>
            <a:off x="698659" y="1316355"/>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Назва</a:t>
            </a:r>
            <a:endParaRPr lang="en-US" sz="1200" dirty="0"/>
          </a:p>
        </p:txBody>
      </p:sp>
      <p:sp>
        <p:nvSpPr>
          <p:cNvPr id="6" name="Text 4"/>
          <p:cNvSpPr/>
          <p:nvPr/>
        </p:nvSpPr>
        <p:spPr>
          <a:xfrm>
            <a:off x="4087535" y="1316355"/>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Податок з доходів фізичних осіб</a:t>
            </a:r>
            <a:endParaRPr lang="en-US" sz="1200" dirty="0"/>
          </a:p>
        </p:txBody>
      </p:sp>
      <p:sp>
        <p:nvSpPr>
          <p:cNvPr id="7" name="Text 5"/>
          <p:cNvSpPr/>
          <p:nvPr/>
        </p:nvSpPr>
        <p:spPr>
          <a:xfrm>
            <a:off x="4087535" y="1654135"/>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(64% від загальної суми)</a:t>
            </a:r>
            <a:endParaRPr lang="en-US" sz="1200" dirty="0"/>
          </a:p>
        </p:txBody>
      </p:sp>
      <p:sp>
        <p:nvSpPr>
          <p:cNvPr id="8" name="Text 6"/>
          <p:cNvSpPr/>
          <p:nvPr/>
        </p:nvSpPr>
        <p:spPr>
          <a:xfrm>
            <a:off x="7472601" y="1316355"/>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Плата за землю</a:t>
            </a:r>
            <a:endParaRPr lang="en-US" sz="1200" dirty="0"/>
          </a:p>
        </p:txBody>
      </p:sp>
      <p:sp>
        <p:nvSpPr>
          <p:cNvPr id="9" name="Text 7"/>
          <p:cNvSpPr/>
          <p:nvPr/>
        </p:nvSpPr>
        <p:spPr>
          <a:xfrm>
            <a:off x="10857667" y="1316355"/>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Акцизний податок</a:t>
            </a:r>
            <a:endParaRPr lang="en-US" sz="1200" dirty="0"/>
          </a:p>
        </p:txBody>
      </p:sp>
      <p:sp>
        <p:nvSpPr>
          <p:cNvPr id="10" name="Shape 8"/>
          <p:cNvSpPr/>
          <p:nvPr/>
        </p:nvSpPr>
        <p:spPr>
          <a:xfrm>
            <a:off x="544949" y="1999536"/>
            <a:ext cx="13540502" cy="690801"/>
          </a:xfrm>
          <a:prstGeom prst="rect">
            <a:avLst/>
          </a:prstGeom>
          <a:solidFill>
            <a:srgbClr val="000000">
              <a:alpha val="4000"/>
            </a:srgbClr>
          </a:solidFill>
          <a:ln/>
        </p:spPr>
      </p:sp>
      <p:sp>
        <p:nvSpPr>
          <p:cNvPr id="11" name="Text 9"/>
          <p:cNvSpPr/>
          <p:nvPr/>
        </p:nvSpPr>
        <p:spPr>
          <a:xfrm>
            <a:off x="698659" y="2099191"/>
            <a:ext cx="3074313" cy="491490"/>
          </a:xfrm>
          <a:prstGeom prst="rect">
            <a:avLst/>
          </a:prstGeom>
          <a:noFill/>
          <a:ln/>
        </p:spPr>
        <p:txBody>
          <a:bodyPr wrap="squar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Управління ОКМС Великодальницької с/р</a:t>
            </a:r>
            <a:endParaRPr lang="en-US" sz="1200" dirty="0"/>
          </a:p>
        </p:txBody>
      </p:sp>
      <p:sp>
        <p:nvSpPr>
          <p:cNvPr id="12" name="Text 10"/>
          <p:cNvSpPr/>
          <p:nvPr/>
        </p:nvSpPr>
        <p:spPr>
          <a:xfrm>
            <a:off x="4087535" y="2099191"/>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7983,1</a:t>
            </a:r>
            <a:endParaRPr lang="en-US" sz="1200" dirty="0"/>
          </a:p>
        </p:txBody>
      </p:sp>
      <p:sp>
        <p:nvSpPr>
          <p:cNvPr id="13" name="Text 11"/>
          <p:cNvSpPr/>
          <p:nvPr/>
        </p:nvSpPr>
        <p:spPr>
          <a:xfrm>
            <a:off x="7472601" y="2099191"/>
            <a:ext cx="307050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14" name="Text 12"/>
          <p:cNvSpPr/>
          <p:nvPr/>
        </p:nvSpPr>
        <p:spPr>
          <a:xfrm>
            <a:off x="10857667" y="2099191"/>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15" name="Shape 13"/>
          <p:cNvSpPr/>
          <p:nvPr/>
        </p:nvSpPr>
        <p:spPr>
          <a:xfrm>
            <a:off x="544949" y="2690336"/>
            <a:ext cx="13540502" cy="445056"/>
          </a:xfrm>
          <a:prstGeom prst="rect">
            <a:avLst/>
          </a:prstGeom>
          <a:solidFill>
            <a:srgbClr val="FFFFFF">
              <a:alpha val="4000"/>
            </a:srgbClr>
          </a:solidFill>
          <a:ln/>
        </p:spPr>
      </p:sp>
      <p:sp>
        <p:nvSpPr>
          <p:cNvPr id="16" name="Text 14"/>
          <p:cNvSpPr/>
          <p:nvPr/>
        </p:nvSpPr>
        <p:spPr>
          <a:xfrm>
            <a:off x="698659" y="2789992"/>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СТОВ АФ «Петродолинське»</a:t>
            </a:r>
            <a:endParaRPr lang="en-US" sz="1200" dirty="0"/>
          </a:p>
        </p:txBody>
      </p:sp>
      <p:sp>
        <p:nvSpPr>
          <p:cNvPr id="17" name="Text 15"/>
          <p:cNvSpPr/>
          <p:nvPr/>
        </p:nvSpPr>
        <p:spPr>
          <a:xfrm>
            <a:off x="4087535" y="2789992"/>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1220,2</a:t>
            </a:r>
            <a:endParaRPr lang="en-US" sz="1200" dirty="0"/>
          </a:p>
        </p:txBody>
      </p:sp>
      <p:sp>
        <p:nvSpPr>
          <p:cNvPr id="18" name="Text 16"/>
          <p:cNvSpPr/>
          <p:nvPr/>
        </p:nvSpPr>
        <p:spPr>
          <a:xfrm>
            <a:off x="7472601" y="2789992"/>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918,5</a:t>
            </a:r>
            <a:endParaRPr lang="en-US" sz="1200" dirty="0"/>
          </a:p>
        </p:txBody>
      </p:sp>
      <p:sp>
        <p:nvSpPr>
          <p:cNvPr id="19" name="Text 17"/>
          <p:cNvSpPr/>
          <p:nvPr/>
        </p:nvSpPr>
        <p:spPr>
          <a:xfrm>
            <a:off x="10857667" y="2789992"/>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20" name="Shape 18"/>
          <p:cNvSpPr/>
          <p:nvPr/>
        </p:nvSpPr>
        <p:spPr>
          <a:xfrm>
            <a:off x="544949" y="3135392"/>
            <a:ext cx="13540502" cy="445056"/>
          </a:xfrm>
          <a:prstGeom prst="rect">
            <a:avLst/>
          </a:prstGeom>
          <a:solidFill>
            <a:srgbClr val="000000">
              <a:alpha val="4000"/>
            </a:srgbClr>
          </a:solidFill>
          <a:ln/>
        </p:spPr>
      </p:sp>
      <p:sp>
        <p:nvSpPr>
          <p:cNvPr id="21" name="Text 19"/>
          <p:cNvSpPr/>
          <p:nvPr/>
        </p:nvSpPr>
        <p:spPr>
          <a:xfrm>
            <a:off x="698659" y="3235047"/>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Великодальницька с/р</a:t>
            </a:r>
            <a:endParaRPr lang="en-US" sz="1200" dirty="0"/>
          </a:p>
        </p:txBody>
      </p:sp>
      <p:sp>
        <p:nvSpPr>
          <p:cNvPr id="22" name="Text 20"/>
          <p:cNvSpPr/>
          <p:nvPr/>
        </p:nvSpPr>
        <p:spPr>
          <a:xfrm>
            <a:off x="4087535" y="3235047"/>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1062,4</a:t>
            </a:r>
            <a:endParaRPr lang="en-US" sz="1200" dirty="0"/>
          </a:p>
        </p:txBody>
      </p:sp>
      <p:sp>
        <p:nvSpPr>
          <p:cNvPr id="23" name="Text 21"/>
          <p:cNvSpPr/>
          <p:nvPr/>
        </p:nvSpPr>
        <p:spPr>
          <a:xfrm>
            <a:off x="7472601" y="3235047"/>
            <a:ext cx="307050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24" name="Text 22"/>
          <p:cNvSpPr/>
          <p:nvPr/>
        </p:nvSpPr>
        <p:spPr>
          <a:xfrm>
            <a:off x="10857667" y="3235047"/>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25" name="Shape 23"/>
          <p:cNvSpPr/>
          <p:nvPr/>
        </p:nvSpPr>
        <p:spPr>
          <a:xfrm>
            <a:off x="544949" y="3580448"/>
            <a:ext cx="13540502" cy="445056"/>
          </a:xfrm>
          <a:prstGeom prst="rect">
            <a:avLst/>
          </a:prstGeom>
          <a:solidFill>
            <a:srgbClr val="FFFFFF">
              <a:alpha val="4000"/>
            </a:srgbClr>
          </a:solidFill>
          <a:ln/>
        </p:spPr>
      </p:sp>
      <p:sp>
        <p:nvSpPr>
          <p:cNvPr id="26" name="Text 24"/>
          <p:cNvSpPr/>
          <p:nvPr/>
        </p:nvSpPr>
        <p:spPr>
          <a:xfrm>
            <a:off x="698659" y="3680103"/>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ТОВ «АТБ-маркет»</a:t>
            </a:r>
            <a:endParaRPr lang="en-US" sz="1200" dirty="0"/>
          </a:p>
        </p:txBody>
      </p:sp>
      <p:sp>
        <p:nvSpPr>
          <p:cNvPr id="27" name="Text 25"/>
          <p:cNvSpPr/>
          <p:nvPr/>
        </p:nvSpPr>
        <p:spPr>
          <a:xfrm>
            <a:off x="4087535" y="3680103"/>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928,3</a:t>
            </a:r>
            <a:endParaRPr lang="en-US" sz="1200" dirty="0"/>
          </a:p>
        </p:txBody>
      </p:sp>
      <p:sp>
        <p:nvSpPr>
          <p:cNvPr id="28" name="Text 26"/>
          <p:cNvSpPr/>
          <p:nvPr/>
        </p:nvSpPr>
        <p:spPr>
          <a:xfrm>
            <a:off x="7472601" y="3680103"/>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42,7</a:t>
            </a:r>
            <a:endParaRPr lang="en-US" sz="1200" dirty="0"/>
          </a:p>
        </p:txBody>
      </p:sp>
      <p:sp>
        <p:nvSpPr>
          <p:cNvPr id="29" name="Text 27"/>
          <p:cNvSpPr/>
          <p:nvPr/>
        </p:nvSpPr>
        <p:spPr>
          <a:xfrm>
            <a:off x="10857667" y="3680103"/>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929,7</a:t>
            </a:r>
            <a:endParaRPr lang="en-US" sz="1200" dirty="0"/>
          </a:p>
        </p:txBody>
      </p:sp>
      <p:sp>
        <p:nvSpPr>
          <p:cNvPr id="30" name="Shape 28"/>
          <p:cNvSpPr/>
          <p:nvPr/>
        </p:nvSpPr>
        <p:spPr>
          <a:xfrm>
            <a:off x="544949" y="4025503"/>
            <a:ext cx="13540502" cy="445056"/>
          </a:xfrm>
          <a:prstGeom prst="rect">
            <a:avLst/>
          </a:prstGeom>
          <a:solidFill>
            <a:srgbClr val="000000">
              <a:alpha val="4000"/>
            </a:srgbClr>
          </a:solidFill>
          <a:ln/>
        </p:spPr>
      </p:sp>
      <p:sp>
        <p:nvSpPr>
          <p:cNvPr id="31" name="Text 29"/>
          <p:cNvSpPr/>
          <p:nvPr/>
        </p:nvSpPr>
        <p:spPr>
          <a:xfrm>
            <a:off x="698659" y="4125158"/>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ТОВ «Агромеханізм- плюс»</a:t>
            </a:r>
            <a:endParaRPr lang="en-US" sz="1200" dirty="0"/>
          </a:p>
        </p:txBody>
      </p:sp>
      <p:sp>
        <p:nvSpPr>
          <p:cNvPr id="32" name="Text 30"/>
          <p:cNvSpPr/>
          <p:nvPr/>
        </p:nvSpPr>
        <p:spPr>
          <a:xfrm>
            <a:off x="4087535" y="4125158"/>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790,0</a:t>
            </a:r>
            <a:endParaRPr lang="en-US" sz="1200" dirty="0"/>
          </a:p>
        </p:txBody>
      </p:sp>
      <p:sp>
        <p:nvSpPr>
          <p:cNvPr id="33" name="Text 31"/>
          <p:cNvSpPr/>
          <p:nvPr/>
        </p:nvSpPr>
        <p:spPr>
          <a:xfrm>
            <a:off x="7472601" y="4125158"/>
            <a:ext cx="307050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34" name="Text 32"/>
          <p:cNvSpPr/>
          <p:nvPr/>
        </p:nvSpPr>
        <p:spPr>
          <a:xfrm>
            <a:off x="10857667" y="4125158"/>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35" name="Shape 33"/>
          <p:cNvSpPr/>
          <p:nvPr/>
        </p:nvSpPr>
        <p:spPr>
          <a:xfrm>
            <a:off x="544949" y="4470559"/>
            <a:ext cx="13540502" cy="690801"/>
          </a:xfrm>
          <a:prstGeom prst="rect">
            <a:avLst/>
          </a:prstGeom>
          <a:solidFill>
            <a:srgbClr val="FFFFFF">
              <a:alpha val="4000"/>
            </a:srgbClr>
          </a:solidFill>
          <a:ln/>
        </p:spPr>
      </p:sp>
      <p:sp>
        <p:nvSpPr>
          <p:cNvPr id="36" name="Text 34"/>
          <p:cNvSpPr/>
          <p:nvPr/>
        </p:nvSpPr>
        <p:spPr>
          <a:xfrm>
            <a:off x="698659" y="4570214"/>
            <a:ext cx="3074313" cy="491490"/>
          </a:xfrm>
          <a:prstGeom prst="rect">
            <a:avLst/>
          </a:prstGeom>
          <a:noFill/>
          <a:ln/>
        </p:spPr>
        <p:txBody>
          <a:bodyPr wrap="squar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КП «Одескомунтранс» (Одеське міське звалище)</a:t>
            </a:r>
            <a:endParaRPr lang="en-US" sz="1200" dirty="0"/>
          </a:p>
        </p:txBody>
      </p:sp>
      <p:sp>
        <p:nvSpPr>
          <p:cNvPr id="37" name="Text 35"/>
          <p:cNvSpPr/>
          <p:nvPr/>
        </p:nvSpPr>
        <p:spPr>
          <a:xfrm>
            <a:off x="4087535" y="4570214"/>
            <a:ext cx="307050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38" name="Text 36"/>
          <p:cNvSpPr/>
          <p:nvPr/>
        </p:nvSpPr>
        <p:spPr>
          <a:xfrm>
            <a:off x="7472601" y="4570214"/>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788,2</a:t>
            </a:r>
            <a:endParaRPr lang="en-US" sz="1200" dirty="0"/>
          </a:p>
        </p:txBody>
      </p:sp>
      <p:sp>
        <p:nvSpPr>
          <p:cNvPr id="39" name="Text 37"/>
          <p:cNvSpPr/>
          <p:nvPr/>
        </p:nvSpPr>
        <p:spPr>
          <a:xfrm>
            <a:off x="10857667" y="4570214"/>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40" name="Shape 38"/>
          <p:cNvSpPr/>
          <p:nvPr/>
        </p:nvSpPr>
        <p:spPr>
          <a:xfrm>
            <a:off x="544949" y="5161359"/>
            <a:ext cx="13540502" cy="445056"/>
          </a:xfrm>
          <a:prstGeom prst="rect">
            <a:avLst/>
          </a:prstGeom>
          <a:solidFill>
            <a:srgbClr val="000000">
              <a:alpha val="4000"/>
            </a:srgbClr>
          </a:solidFill>
          <a:ln/>
        </p:spPr>
      </p:sp>
      <p:sp>
        <p:nvSpPr>
          <p:cNvPr id="41" name="Text 39"/>
          <p:cNvSpPr/>
          <p:nvPr/>
        </p:nvSpPr>
        <p:spPr>
          <a:xfrm>
            <a:off x="698659" y="5261015"/>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Соц.страх.Усатівський центр ПМСД</a:t>
            </a:r>
            <a:endParaRPr lang="en-US" sz="1200" dirty="0"/>
          </a:p>
        </p:txBody>
      </p:sp>
      <p:sp>
        <p:nvSpPr>
          <p:cNvPr id="42" name="Text 40"/>
          <p:cNvSpPr/>
          <p:nvPr/>
        </p:nvSpPr>
        <p:spPr>
          <a:xfrm>
            <a:off x="4087535" y="5261015"/>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775,3</a:t>
            </a:r>
            <a:endParaRPr lang="en-US" sz="1200" dirty="0"/>
          </a:p>
        </p:txBody>
      </p:sp>
      <p:sp>
        <p:nvSpPr>
          <p:cNvPr id="43" name="Text 41"/>
          <p:cNvSpPr/>
          <p:nvPr/>
        </p:nvSpPr>
        <p:spPr>
          <a:xfrm>
            <a:off x="7472601" y="5261015"/>
            <a:ext cx="307050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44" name="Text 42"/>
          <p:cNvSpPr/>
          <p:nvPr/>
        </p:nvSpPr>
        <p:spPr>
          <a:xfrm>
            <a:off x="10857667" y="5261015"/>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45" name="Shape 43"/>
          <p:cNvSpPr/>
          <p:nvPr/>
        </p:nvSpPr>
        <p:spPr>
          <a:xfrm>
            <a:off x="544949" y="5606415"/>
            <a:ext cx="13540502" cy="445056"/>
          </a:xfrm>
          <a:prstGeom prst="rect">
            <a:avLst/>
          </a:prstGeom>
          <a:solidFill>
            <a:srgbClr val="FFFFFF">
              <a:alpha val="4000"/>
            </a:srgbClr>
          </a:solidFill>
          <a:ln/>
        </p:spPr>
      </p:sp>
      <p:sp>
        <p:nvSpPr>
          <p:cNvPr id="46" name="Text 44"/>
          <p:cNvSpPr/>
          <p:nvPr/>
        </p:nvSpPr>
        <p:spPr>
          <a:xfrm>
            <a:off x="698659" y="5706070"/>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КП «Великодальницьке ВУЖКГ»</a:t>
            </a:r>
            <a:endParaRPr lang="en-US" sz="1200" dirty="0"/>
          </a:p>
        </p:txBody>
      </p:sp>
      <p:sp>
        <p:nvSpPr>
          <p:cNvPr id="47" name="Text 45"/>
          <p:cNvSpPr/>
          <p:nvPr/>
        </p:nvSpPr>
        <p:spPr>
          <a:xfrm>
            <a:off x="4087535" y="5706070"/>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697,4</a:t>
            </a:r>
            <a:endParaRPr lang="en-US" sz="1200" dirty="0"/>
          </a:p>
        </p:txBody>
      </p:sp>
      <p:sp>
        <p:nvSpPr>
          <p:cNvPr id="48" name="Text 46"/>
          <p:cNvSpPr/>
          <p:nvPr/>
        </p:nvSpPr>
        <p:spPr>
          <a:xfrm>
            <a:off x="7472601" y="5706070"/>
            <a:ext cx="307050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49" name="Text 47"/>
          <p:cNvSpPr/>
          <p:nvPr/>
        </p:nvSpPr>
        <p:spPr>
          <a:xfrm>
            <a:off x="10857667" y="5706070"/>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50" name="Shape 48"/>
          <p:cNvSpPr/>
          <p:nvPr/>
        </p:nvSpPr>
        <p:spPr>
          <a:xfrm>
            <a:off x="544949" y="6051471"/>
            <a:ext cx="13540502" cy="445056"/>
          </a:xfrm>
          <a:prstGeom prst="rect">
            <a:avLst/>
          </a:prstGeom>
          <a:solidFill>
            <a:srgbClr val="000000">
              <a:alpha val="4000"/>
            </a:srgbClr>
          </a:solidFill>
          <a:ln/>
        </p:spPr>
      </p:sp>
      <p:sp>
        <p:nvSpPr>
          <p:cNvPr id="51" name="Text 49"/>
          <p:cNvSpPr/>
          <p:nvPr/>
        </p:nvSpPr>
        <p:spPr>
          <a:xfrm>
            <a:off x="698659" y="6151126"/>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ТОВ «Лібра агро»</a:t>
            </a:r>
            <a:endParaRPr lang="en-US" sz="1200" dirty="0"/>
          </a:p>
        </p:txBody>
      </p:sp>
      <p:sp>
        <p:nvSpPr>
          <p:cNvPr id="52" name="Text 50"/>
          <p:cNvSpPr/>
          <p:nvPr/>
        </p:nvSpPr>
        <p:spPr>
          <a:xfrm>
            <a:off x="4087535" y="6151126"/>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405,4</a:t>
            </a:r>
            <a:endParaRPr lang="en-US" sz="1200" dirty="0"/>
          </a:p>
        </p:txBody>
      </p:sp>
      <p:sp>
        <p:nvSpPr>
          <p:cNvPr id="53" name="Text 51"/>
          <p:cNvSpPr/>
          <p:nvPr/>
        </p:nvSpPr>
        <p:spPr>
          <a:xfrm>
            <a:off x="7472601" y="6151126"/>
            <a:ext cx="307050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54" name="Text 52"/>
          <p:cNvSpPr/>
          <p:nvPr/>
        </p:nvSpPr>
        <p:spPr>
          <a:xfrm>
            <a:off x="10857667" y="6151126"/>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55" name="Shape 53"/>
          <p:cNvSpPr/>
          <p:nvPr/>
        </p:nvSpPr>
        <p:spPr>
          <a:xfrm>
            <a:off x="544949" y="6496526"/>
            <a:ext cx="13540502" cy="445056"/>
          </a:xfrm>
          <a:prstGeom prst="rect">
            <a:avLst/>
          </a:prstGeom>
          <a:solidFill>
            <a:srgbClr val="FFFFFF">
              <a:alpha val="4000"/>
            </a:srgbClr>
          </a:solidFill>
          <a:ln/>
        </p:spPr>
      </p:sp>
      <p:sp>
        <p:nvSpPr>
          <p:cNvPr id="56" name="Text 54"/>
          <p:cNvSpPr/>
          <p:nvPr/>
        </p:nvSpPr>
        <p:spPr>
          <a:xfrm>
            <a:off x="698659" y="6596182"/>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СТОВ «Факел»</a:t>
            </a:r>
            <a:endParaRPr lang="en-US" sz="1200" dirty="0"/>
          </a:p>
        </p:txBody>
      </p:sp>
      <p:sp>
        <p:nvSpPr>
          <p:cNvPr id="57" name="Text 55"/>
          <p:cNvSpPr/>
          <p:nvPr/>
        </p:nvSpPr>
        <p:spPr>
          <a:xfrm>
            <a:off x="4087535" y="6596182"/>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378,3</a:t>
            </a:r>
            <a:endParaRPr lang="en-US" sz="1200" dirty="0"/>
          </a:p>
        </p:txBody>
      </p:sp>
      <p:sp>
        <p:nvSpPr>
          <p:cNvPr id="58" name="Text 56"/>
          <p:cNvSpPr/>
          <p:nvPr/>
        </p:nvSpPr>
        <p:spPr>
          <a:xfrm>
            <a:off x="7472601" y="6596182"/>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888,6</a:t>
            </a:r>
            <a:endParaRPr lang="en-US" sz="1200" dirty="0"/>
          </a:p>
        </p:txBody>
      </p:sp>
      <p:sp>
        <p:nvSpPr>
          <p:cNvPr id="59" name="Text 57"/>
          <p:cNvSpPr/>
          <p:nvPr/>
        </p:nvSpPr>
        <p:spPr>
          <a:xfrm>
            <a:off x="10857667" y="6596182"/>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60" name="Shape 58"/>
          <p:cNvSpPr/>
          <p:nvPr/>
        </p:nvSpPr>
        <p:spPr>
          <a:xfrm>
            <a:off x="544949" y="6941582"/>
            <a:ext cx="13540502" cy="445056"/>
          </a:xfrm>
          <a:prstGeom prst="rect">
            <a:avLst/>
          </a:prstGeom>
          <a:solidFill>
            <a:srgbClr val="000000">
              <a:alpha val="4000"/>
            </a:srgbClr>
          </a:solidFill>
          <a:ln/>
        </p:spPr>
      </p:sp>
      <p:sp>
        <p:nvSpPr>
          <p:cNvPr id="61" name="Text 59"/>
          <p:cNvSpPr/>
          <p:nvPr/>
        </p:nvSpPr>
        <p:spPr>
          <a:xfrm>
            <a:off x="698659" y="7041237"/>
            <a:ext cx="307431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ТОВ «Кліар енерджі Одеса»</a:t>
            </a:r>
            <a:endParaRPr lang="en-US" sz="1200" dirty="0"/>
          </a:p>
        </p:txBody>
      </p:sp>
      <p:sp>
        <p:nvSpPr>
          <p:cNvPr id="62" name="Text 60"/>
          <p:cNvSpPr/>
          <p:nvPr/>
        </p:nvSpPr>
        <p:spPr>
          <a:xfrm>
            <a:off x="4087535" y="7041237"/>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276,5</a:t>
            </a:r>
            <a:endParaRPr lang="en-US" sz="1200" dirty="0"/>
          </a:p>
        </p:txBody>
      </p:sp>
      <p:sp>
        <p:nvSpPr>
          <p:cNvPr id="63" name="Text 61"/>
          <p:cNvSpPr/>
          <p:nvPr/>
        </p:nvSpPr>
        <p:spPr>
          <a:xfrm>
            <a:off x="7472601" y="7041237"/>
            <a:ext cx="3070503" cy="245745"/>
          </a:xfrm>
          <a:prstGeom prst="rect">
            <a:avLst/>
          </a:prstGeom>
          <a:noFill/>
          <a:ln/>
        </p:spPr>
        <p:txBody>
          <a:bodyPr wrap="none" lIns="0" tIns="0" rIns="0" bIns="0" rtlCol="0" anchor="t"/>
          <a:lstStyle/>
          <a:p>
            <a:pPr marL="0" indent="0">
              <a:lnSpc>
                <a:spcPts val="1900"/>
              </a:lnSpc>
              <a:buNone/>
            </a:pPr>
            <a:r>
              <a:rPr lang="en-US" sz="1200" dirty="0">
                <a:solidFill>
                  <a:srgbClr val="746558"/>
                </a:solidFill>
                <a:latin typeface="Gelasio" pitchFamily="34" charset="0"/>
                <a:ea typeface="Gelasio" pitchFamily="34" charset="-122"/>
                <a:cs typeface="Gelasio" pitchFamily="34" charset="-120"/>
              </a:rPr>
              <a:t>14,8</a:t>
            </a:r>
            <a:endParaRPr lang="en-US" sz="1200" dirty="0"/>
          </a:p>
        </p:txBody>
      </p:sp>
      <p:sp>
        <p:nvSpPr>
          <p:cNvPr id="64" name="Text 62"/>
          <p:cNvSpPr/>
          <p:nvPr/>
        </p:nvSpPr>
        <p:spPr>
          <a:xfrm>
            <a:off x="10857667" y="7041237"/>
            <a:ext cx="3074313" cy="245745"/>
          </a:xfrm>
          <a:prstGeom prst="rect">
            <a:avLst/>
          </a:prstGeom>
          <a:noFill/>
          <a:ln/>
        </p:spPr>
        <p:txBody>
          <a:bodyPr wrap="none" lIns="0" tIns="0" rIns="0" bIns="0" rtlCol="0" anchor="t"/>
          <a:lstStyle/>
          <a:p>
            <a:pPr marL="0" indent="0">
              <a:lnSpc>
                <a:spcPts val="1900"/>
              </a:lnSpc>
              <a:buNone/>
            </a:pPr>
            <a:endParaRPr lang="en-US" sz="1200" dirty="0"/>
          </a:p>
        </p:txBody>
      </p:sp>
      <p:sp>
        <p:nvSpPr>
          <p:cNvPr id="65" name="Text 63"/>
          <p:cNvSpPr/>
          <p:nvPr/>
        </p:nvSpPr>
        <p:spPr>
          <a:xfrm>
            <a:off x="537329" y="7566898"/>
            <a:ext cx="13555742" cy="245745"/>
          </a:xfrm>
          <a:prstGeom prst="rect">
            <a:avLst/>
          </a:prstGeom>
          <a:noFill/>
          <a:ln/>
        </p:spPr>
        <p:txBody>
          <a:bodyPr wrap="none" lIns="0" tIns="0" rIns="0" bIns="0" rtlCol="0" anchor="t"/>
          <a:lstStyle/>
          <a:p>
            <a:pPr marL="0" indent="0">
              <a:lnSpc>
                <a:spcPts val="1900"/>
              </a:lnSpc>
              <a:buNone/>
            </a:pPr>
            <a:endParaRPr lang="en-US" sz="1200" dirty="0"/>
          </a:p>
        </p:txBody>
      </p:sp>
      <p:pic>
        <p:nvPicPr>
          <p:cNvPr id="66" name="Picture 2"/>
          <p:cNvPicPr>
            <a:picLocks noChangeAspect="1" noChangeArrowheads="1"/>
          </p:cNvPicPr>
          <p:nvPr/>
        </p:nvPicPr>
        <p:blipFill>
          <a:blip r:embed="rId2"/>
          <a:srcRect/>
          <a:stretch>
            <a:fillRect/>
          </a:stretch>
        </p:blipFill>
        <p:spPr bwMode="auto">
          <a:xfrm>
            <a:off x="12003734" y="7762279"/>
            <a:ext cx="2626666" cy="467321"/>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1">
            <a:extLst>
              <a:ext uri="{FF2B5EF4-FFF2-40B4-BE49-F238E27FC236}">
                <a16:creationId xmlns:a16="http://schemas.microsoft.com/office/drawing/2014/main" id="{9FB638B7-0870-4118-AF48-828EF98079FD}"/>
              </a:ext>
            </a:extLst>
          </p:cNvPr>
          <p:cNvSpPr/>
          <p:nvPr/>
        </p:nvSpPr>
        <p:spPr>
          <a:xfrm>
            <a:off x="10058400" y="6699106"/>
            <a:ext cx="3615028" cy="816415"/>
          </a:xfrm>
          <a:prstGeom prst="roundRect">
            <a:avLst>
              <a:gd name="adj" fmla="val 1674"/>
            </a:avLst>
          </a:prstGeom>
          <a:solidFill>
            <a:srgbClr val="EEE8DD"/>
          </a:solidFill>
          <a:ln/>
        </p:spPr>
      </p:sp>
      <p:sp>
        <p:nvSpPr>
          <p:cNvPr id="48" name="Shape 1">
            <a:extLst>
              <a:ext uri="{FF2B5EF4-FFF2-40B4-BE49-F238E27FC236}">
                <a16:creationId xmlns:a16="http://schemas.microsoft.com/office/drawing/2014/main" id="{E6E0BD4E-16A2-47E2-8A2E-54C83EB8757B}"/>
              </a:ext>
            </a:extLst>
          </p:cNvPr>
          <p:cNvSpPr/>
          <p:nvPr/>
        </p:nvSpPr>
        <p:spPr>
          <a:xfrm>
            <a:off x="10128253" y="3750469"/>
            <a:ext cx="3615028" cy="816415"/>
          </a:xfrm>
          <a:prstGeom prst="roundRect">
            <a:avLst>
              <a:gd name="adj" fmla="val 1674"/>
            </a:avLst>
          </a:prstGeom>
          <a:solidFill>
            <a:srgbClr val="EEE8DD"/>
          </a:solidFill>
          <a:ln/>
        </p:spPr>
      </p:sp>
      <p:sp>
        <p:nvSpPr>
          <p:cNvPr id="47" name="Shape 1">
            <a:extLst>
              <a:ext uri="{FF2B5EF4-FFF2-40B4-BE49-F238E27FC236}">
                <a16:creationId xmlns:a16="http://schemas.microsoft.com/office/drawing/2014/main" id="{A4EE77EF-8C81-4360-ACAE-92E464767249}"/>
              </a:ext>
            </a:extLst>
          </p:cNvPr>
          <p:cNvSpPr/>
          <p:nvPr/>
        </p:nvSpPr>
        <p:spPr>
          <a:xfrm>
            <a:off x="6273232" y="6749948"/>
            <a:ext cx="3615028" cy="816415"/>
          </a:xfrm>
          <a:prstGeom prst="roundRect">
            <a:avLst>
              <a:gd name="adj" fmla="val 1674"/>
            </a:avLst>
          </a:prstGeom>
          <a:solidFill>
            <a:srgbClr val="EEE8DD"/>
          </a:solidFill>
          <a:ln/>
        </p:spPr>
      </p:sp>
      <p:sp>
        <p:nvSpPr>
          <p:cNvPr id="45" name="Shape 1">
            <a:extLst>
              <a:ext uri="{FF2B5EF4-FFF2-40B4-BE49-F238E27FC236}">
                <a16:creationId xmlns:a16="http://schemas.microsoft.com/office/drawing/2014/main" id="{03B5CE8D-FEA5-4372-B95B-ECA4F089FB07}"/>
              </a:ext>
            </a:extLst>
          </p:cNvPr>
          <p:cNvSpPr/>
          <p:nvPr/>
        </p:nvSpPr>
        <p:spPr>
          <a:xfrm>
            <a:off x="6171974" y="3750469"/>
            <a:ext cx="3615028" cy="816415"/>
          </a:xfrm>
          <a:prstGeom prst="roundRect">
            <a:avLst>
              <a:gd name="adj" fmla="val 1674"/>
            </a:avLst>
          </a:prstGeom>
          <a:solidFill>
            <a:srgbClr val="EEE8DD"/>
          </a:solidFill>
          <a:ln/>
        </p:spPr>
      </p:sp>
      <p:sp>
        <p:nvSpPr>
          <p:cNvPr id="44" name="Shape 1">
            <a:extLst>
              <a:ext uri="{FF2B5EF4-FFF2-40B4-BE49-F238E27FC236}">
                <a16:creationId xmlns:a16="http://schemas.microsoft.com/office/drawing/2014/main" id="{0781AFA3-E96A-4C7A-B23F-84DFADF052E5}"/>
              </a:ext>
            </a:extLst>
          </p:cNvPr>
          <p:cNvSpPr/>
          <p:nvPr/>
        </p:nvSpPr>
        <p:spPr>
          <a:xfrm>
            <a:off x="351259" y="6075813"/>
            <a:ext cx="4508124" cy="1166706"/>
          </a:xfrm>
          <a:prstGeom prst="roundRect">
            <a:avLst>
              <a:gd name="adj" fmla="val 1674"/>
            </a:avLst>
          </a:prstGeom>
          <a:solidFill>
            <a:srgbClr val="EEE8DD"/>
          </a:solidFill>
          <a:ln/>
        </p:spPr>
      </p:sp>
      <p:sp>
        <p:nvSpPr>
          <p:cNvPr id="43" name="Shape 1">
            <a:extLst>
              <a:ext uri="{FF2B5EF4-FFF2-40B4-BE49-F238E27FC236}">
                <a16:creationId xmlns:a16="http://schemas.microsoft.com/office/drawing/2014/main" id="{06A5F280-2F4A-4C30-8A85-EEDCF0C0B777}"/>
              </a:ext>
            </a:extLst>
          </p:cNvPr>
          <p:cNvSpPr/>
          <p:nvPr/>
        </p:nvSpPr>
        <p:spPr>
          <a:xfrm>
            <a:off x="335276" y="4302969"/>
            <a:ext cx="4508124" cy="1166706"/>
          </a:xfrm>
          <a:prstGeom prst="roundRect">
            <a:avLst>
              <a:gd name="adj" fmla="val 1674"/>
            </a:avLst>
          </a:prstGeom>
          <a:solidFill>
            <a:srgbClr val="EEE8DD"/>
          </a:solidFill>
          <a:ln/>
        </p:spPr>
      </p:sp>
      <p:sp>
        <p:nvSpPr>
          <p:cNvPr id="39" name="Shape 1">
            <a:extLst>
              <a:ext uri="{FF2B5EF4-FFF2-40B4-BE49-F238E27FC236}">
                <a16:creationId xmlns:a16="http://schemas.microsoft.com/office/drawing/2014/main" id="{3F06092D-4336-4B2E-8A7C-0FA4F2D12E3C}"/>
              </a:ext>
            </a:extLst>
          </p:cNvPr>
          <p:cNvSpPr/>
          <p:nvPr/>
        </p:nvSpPr>
        <p:spPr>
          <a:xfrm>
            <a:off x="351259" y="2811046"/>
            <a:ext cx="4508124" cy="1166706"/>
          </a:xfrm>
          <a:prstGeom prst="roundRect">
            <a:avLst>
              <a:gd name="adj" fmla="val 1674"/>
            </a:avLst>
          </a:prstGeom>
          <a:solidFill>
            <a:srgbClr val="EEE8DD"/>
          </a:solidFill>
          <a:ln/>
        </p:spPr>
      </p:sp>
      <p:sp>
        <p:nvSpPr>
          <p:cNvPr id="3" name="Text 0"/>
          <p:cNvSpPr/>
          <p:nvPr/>
        </p:nvSpPr>
        <p:spPr>
          <a:xfrm>
            <a:off x="6280190" y="708541"/>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484237"/>
                </a:solidFill>
                <a:latin typeface="Times New Roman" panose="02020603050405020304" pitchFamily="18" charset="0"/>
                <a:ea typeface="Gelasio Semi Bold" pitchFamily="34" charset="-122"/>
                <a:cs typeface="Times New Roman" panose="02020603050405020304" pitchFamily="18" charset="0"/>
              </a:rPr>
              <a:t>Економічний розвиток та інвестиції</a:t>
            </a:r>
            <a:endParaRPr lang="en-US" sz="445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2"/>
          <a:stretch>
            <a:fillRect/>
          </a:stretch>
        </p:blipFill>
        <p:spPr>
          <a:xfrm>
            <a:off x="6280190" y="2466261"/>
            <a:ext cx="566976" cy="566976"/>
          </a:xfrm>
          <a:prstGeom prst="rect">
            <a:avLst/>
          </a:prstGeom>
        </p:spPr>
      </p:pic>
      <p:sp>
        <p:nvSpPr>
          <p:cNvPr id="5" name="Text 1"/>
          <p:cNvSpPr/>
          <p:nvPr/>
        </p:nvSpPr>
        <p:spPr>
          <a:xfrm>
            <a:off x="6280190" y="3260050"/>
            <a:ext cx="2835235" cy="354330"/>
          </a:xfrm>
          <a:prstGeom prst="rect">
            <a:avLst/>
          </a:prstGeom>
          <a:noFill/>
          <a:ln/>
        </p:spPr>
        <p:txBody>
          <a:bodyPr wrap="none" lIns="0" tIns="0" rIns="0" bIns="0" rtlCol="0" anchor="t"/>
          <a:lstStyle/>
          <a:p>
            <a:pPr marL="0" indent="0" algn="l">
              <a:lnSpc>
                <a:spcPts val="2750"/>
              </a:lnSpc>
              <a:buNone/>
            </a:pPr>
            <a:r>
              <a:rPr lang="en-US" sz="2200" dirty="0">
                <a:latin typeface="Times New Roman" panose="02020603050405020304" pitchFamily="18" charset="0"/>
                <a:ea typeface="Gelasio Semi Bold" pitchFamily="34" charset="-122"/>
                <a:cs typeface="Times New Roman" panose="02020603050405020304" pitchFamily="18" charset="0"/>
              </a:rPr>
              <a:t>ТОВ «Лібра агро»</a:t>
            </a:r>
            <a:endParaRPr lang="en-US" sz="2200" dirty="0">
              <a:latin typeface="Times New Roman" panose="02020603050405020304" pitchFamily="18" charset="0"/>
              <a:cs typeface="Times New Roman" panose="02020603050405020304" pitchFamily="18" charset="0"/>
            </a:endParaRPr>
          </a:p>
        </p:txBody>
      </p:sp>
      <p:sp>
        <p:nvSpPr>
          <p:cNvPr id="6" name="Text 2"/>
          <p:cNvSpPr/>
          <p:nvPr/>
        </p:nvSpPr>
        <p:spPr>
          <a:xfrm>
            <a:off x="6280190" y="3750469"/>
            <a:ext cx="3608070" cy="725805"/>
          </a:xfrm>
          <a:prstGeom prst="rect">
            <a:avLst/>
          </a:prstGeom>
          <a:noFill/>
          <a:ln/>
        </p:spPr>
        <p:txBody>
          <a:bodyPr wrap="square" lIns="0" tIns="0" rIns="0" bIns="0" rtlCol="0" anchor="t"/>
          <a:lstStyle/>
          <a:p>
            <a:pPr marL="0" indent="0" algn="l">
              <a:lnSpc>
                <a:spcPts val="2850"/>
              </a:lnSpc>
              <a:buNone/>
            </a:pPr>
            <a:r>
              <a:rPr lang="en-US" sz="1600" dirty="0">
                <a:latin typeface="Times New Roman" panose="02020603050405020304" pitchFamily="18" charset="0"/>
                <a:ea typeface="Gelasio" pitchFamily="34" charset="-122"/>
                <a:cs typeface="Times New Roman" panose="02020603050405020304" pitchFamily="18" charset="0"/>
              </a:rPr>
              <a:t>Надходження</a:t>
            </a:r>
            <a:r>
              <a:rPr lang="en-US" sz="1750" dirty="0">
                <a:latin typeface="Times New Roman" panose="02020603050405020304" pitchFamily="18" charset="0"/>
                <a:ea typeface="Gelasio" pitchFamily="34" charset="-122"/>
                <a:cs typeface="Times New Roman" panose="02020603050405020304" pitchFamily="18" charset="0"/>
              </a:rPr>
              <a:t> за 2024 рік – 427,0 тис. грн.</a:t>
            </a:r>
            <a:endParaRPr lang="en-US" sz="175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3"/>
          <a:stretch>
            <a:fillRect/>
          </a:stretch>
        </p:blipFill>
        <p:spPr>
          <a:xfrm>
            <a:off x="10228421" y="2466261"/>
            <a:ext cx="566976" cy="566976"/>
          </a:xfrm>
          <a:prstGeom prst="rect">
            <a:avLst/>
          </a:prstGeom>
        </p:spPr>
      </p:pic>
      <p:sp>
        <p:nvSpPr>
          <p:cNvPr id="8" name="Text 3"/>
          <p:cNvSpPr/>
          <p:nvPr/>
        </p:nvSpPr>
        <p:spPr>
          <a:xfrm>
            <a:off x="10228421" y="3260050"/>
            <a:ext cx="2835235" cy="354330"/>
          </a:xfrm>
          <a:prstGeom prst="rect">
            <a:avLst/>
          </a:prstGeom>
          <a:noFill/>
          <a:ln/>
        </p:spPr>
        <p:txBody>
          <a:bodyPr wrap="none" lIns="0" tIns="0" rIns="0" bIns="0" rtlCol="0" anchor="t"/>
          <a:lstStyle/>
          <a:p>
            <a:pPr marL="0" indent="0" algn="l">
              <a:lnSpc>
                <a:spcPts val="2750"/>
              </a:lnSpc>
              <a:buNone/>
            </a:pPr>
            <a:r>
              <a:rPr lang="en-US" sz="2200" dirty="0">
                <a:latin typeface="Times New Roman" panose="02020603050405020304" pitchFamily="18" charset="0"/>
                <a:ea typeface="Gelasio Semi Bold" pitchFamily="34" charset="-122"/>
                <a:cs typeface="Times New Roman" panose="02020603050405020304" pitchFamily="18" charset="0"/>
              </a:rPr>
              <a:t>ТОВ «Ланвел»</a:t>
            </a:r>
            <a:endParaRPr lang="en-US" sz="2200" dirty="0">
              <a:latin typeface="Times New Roman" panose="02020603050405020304" pitchFamily="18" charset="0"/>
              <a:cs typeface="Times New Roman" panose="02020603050405020304" pitchFamily="18" charset="0"/>
            </a:endParaRPr>
          </a:p>
        </p:txBody>
      </p:sp>
      <p:sp>
        <p:nvSpPr>
          <p:cNvPr id="9" name="Text 4"/>
          <p:cNvSpPr/>
          <p:nvPr/>
        </p:nvSpPr>
        <p:spPr>
          <a:xfrm>
            <a:off x="10228421" y="3750469"/>
            <a:ext cx="3608189" cy="725805"/>
          </a:xfrm>
          <a:prstGeom prst="rect">
            <a:avLst/>
          </a:prstGeom>
          <a:noFill/>
          <a:ln/>
        </p:spPr>
        <p:txBody>
          <a:bodyPr wrap="square" lIns="0" tIns="0" rIns="0" bIns="0" rtlCol="0" anchor="t"/>
          <a:lstStyle/>
          <a:p>
            <a:pPr marL="0" indent="0" algn="l">
              <a:lnSpc>
                <a:spcPts val="2850"/>
              </a:lnSpc>
              <a:buNone/>
            </a:pPr>
            <a:r>
              <a:rPr lang="en-US" sz="1750" dirty="0">
                <a:latin typeface="Times New Roman" panose="02020603050405020304" pitchFamily="18" charset="0"/>
                <a:ea typeface="Gelasio" pitchFamily="34" charset="-122"/>
                <a:cs typeface="Times New Roman" panose="02020603050405020304" pitchFamily="18" charset="0"/>
              </a:rPr>
              <a:t>Надходження за </a:t>
            </a:r>
            <a:r>
              <a:rPr lang="en-US" sz="1600" dirty="0">
                <a:latin typeface="Times New Roman" panose="02020603050405020304" pitchFamily="18" charset="0"/>
                <a:ea typeface="Gelasio" pitchFamily="34" charset="-122"/>
                <a:cs typeface="Times New Roman" panose="02020603050405020304" pitchFamily="18" charset="0"/>
              </a:rPr>
              <a:t>2024</a:t>
            </a:r>
            <a:r>
              <a:rPr lang="en-US" sz="1750" dirty="0">
                <a:latin typeface="Times New Roman" panose="02020603050405020304" pitchFamily="18" charset="0"/>
                <a:ea typeface="Gelasio" pitchFamily="34" charset="-122"/>
                <a:cs typeface="Times New Roman" panose="02020603050405020304" pitchFamily="18" charset="0"/>
              </a:rPr>
              <a:t> рік – 214,0 тис. грн.</a:t>
            </a:r>
            <a:endParaRPr lang="en-US" sz="175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4"/>
          <a:stretch>
            <a:fillRect/>
          </a:stretch>
        </p:blipFill>
        <p:spPr>
          <a:xfrm>
            <a:off x="6280190" y="5156716"/>
            <a:ext cx="566976" cy="566976"/>
          </a:xfrm>
          <a:prstGeom prst="rect">
            <a:avLst/>
          </a:prstGeom>
        </p:spPr>
      </p:pic>
      <p:sp>
        <p:nvSpPr>
          <p:cNvPr id="11" name="Text 5"/>
          <p:cNvSpPr/>
          <p:nvPr/>
        </p:nvSpPr>
        <p:spPr>
          <a:xfrm>
            <a:off x="6280190" y="5950506"/>
            <a:ext cx="3608070" cy="708660"/>
          </a:xfrm>
          <a:prstGeom prst="rect">
            <a:avLst/>
          </a:prstGeom>
          <a:noFill/>
          <a:ln/>
        </p:spPr>
        <p:txBody>
          <a:bodyPr wrap="square" lIns="0" tIns="0" rIns="0" bIns="0" rtlCol="0" anchor="t"/>
          <a:lstStyle/>
          <a:p>
            <a:pPr marL="0" indent="0" algn="l">
              <a:lnSpc>
                <a:spcPts val="2750"/>
              </a:lnSpc>
              <a:buNone/>
            </a:pPr>
            <a:r>
              <a:rPr lang="en-US" sz="2200" dirty="0">
                <a:latin typeface="Times New Roman" panose="02020603050405020304" pitchFamily="18" charset="0"/>
                <a:ea typeface="Gelasio Semi Bold" pitchFamily="34" charset="-122"/>
                <a:cs typeface="Times New Roman" panose="02020603050405020304" pitchFamily="18" charset="0"/>
              </a:rPr>
              <a:t>ТОВ «Віталглобал логістік»</a:t>
            </a:r>
            <a:endParaRPr lang="en-US" sz="2200" dirty="0">
              <a:latin typeface="Times New Roman" panose="02020603050405020304" pitchFamily="18" charset="0"/>
              <a:cs typeface="Times New Roman" panose="02020603050405020304" pitchFamily="18" charset="0"/>
            </a:endParaRPr>
          </a:p>
        </p:txBody>
      </p:sp>
      <p:sp>
        <p:nvSpPr>
          <p:cNvPr id="12" name="Text 6"/>
          <p:cNvSpPr/>
          <p:nvPr/>
        </p:nvSpPr>
        <p:spPr>
          <a:xfrm>
            <a:off x="6280190" y="6795254"/>
            <a:ext cx="3608070" cy="725805"/>
          </a:xfrm>
          <a:prstGeom prst="rect">
            <a:avLst/>
          </a:prstGeom>
          <a:noFill/>
          <a:ln/>
        </p:spPr>
        <p:txBody>
          <a:bodyPr wrap="square" lIns="0" tIns="0" rIns="0" bIns="0" rtlCol="0" anchor="t"/>
          <a:lstStyle/>
          <a:p>
            <a:pPr marL="0" indent="0" algn="l">
              <a:lnSpc>
                <a:spcPts val="2850"/>
              </a:lnSpc>
              <a:buNone/>
            </a:pPr>
            <a:r>
              <a:rPr lang="en-US" sz="1750" dirty="0">
                <a:latin typeface="Times New Roman" panose="02020603050405020304" pitchFamily="18" charset="0"/>
                <a:ea typeface="Gelasio" pitchFamily="34" charset="-122"/>
                <a:cs typeface="Times New Roman" panose="02020603050405020304" pitchFamily="18" charset="0"/>
              </a:rPr>
              <a:t>Надходження за 2024 рік – 493,0 тис. грн.</a:t>
            </a:r>
            <a:endParaRPr lang="en-US" sz="1750" dirty="0">
              <a:latin typeface="Times New Roman" panose="02020603050405020304" pitchFamily="18" charset="0"/>
              <a:cs typeface="Times New Roman" panose="02020603050405020304" pitchFamily="18" charset="0"/>
            </a:endParaRPr>
          </a:p>
        </p:txBody>
      </p:sp>
      <p:pic>
        <p:nvPicPr>
          <p:cNvPr id="13" name="Image 4" descr="preencoded.png"/>
          <p:cNvPicPr>
            <a:picLocks noChangeAspect="1"/>
          </p:cNvPicPr>
          <p:nvPr/>
        </p:nvPicPr>
        <p:blipFill>
          <a:blip r:embed="rId5"/>
          <a:stretch>
            <a:fillRect/>
          </a:stretch>
        </p:blipFill>
        <p:spPr>
          <a:xfrm>
            <a:off x="10228421" y="5156716"/>
            <a:ext cx="566976" cy="566976"/>
          </a:xfrm>
          <a:prstGeom prst="rect">
            <a:avLst/>
          </a:prstGeom>
        </p:spPr>
      </p:pic>
      <p:sp>
        <p:nvSpPr>
          <p:cNvPr id="14" name="Text 7"/>
          <p:cNvSpPr/>
          <p:nvPr/>
        </p:nvSpPr>
        <p:spPr>
          <a:xfrm>
            <a:off x="10228421" y="5950506"/>
            <a:ext cx="3608189" cy="708660"/>
          </a:xfrm>
          <a:prstGeom prst="rect">
            <a:avLst/>
          </a:prstGeom>
          <a:noFill/>
          <a:ln/>
        </p:spPr>
        <p:txBody>
          <a:bodyPr wrap="square" lIns="0" tIns="0" rIns="0" bIns="0" rtlCol="0" anchor="t"/>
          <a:lstStyle/>
          <a:p>
            <a:pPr marL="0" indent="0" algn="l">
              <a:lnSpc>
                <a:spcPts val="2750"/>
              </a:lnSpc>
              <a:buNone/>
            </a:pPr>
            <a:r>
              <a:rPr lang="en-US" sz="2200" dirty="0">
                <a:latin typeface="Times New Roman" panose="02020603050405020304" pitchFamily="18" charset="0"/>
                <a:ea typeface="Gelasio Semi Bold" pitchFamily="34" charset="-122"/>
                <a:cs typeface="Times New Roman" panose="02020603050405020304" pitchFamily="18" charset="0"/>
              </a:rPr>
              <a:t>ТОВ «Євростандарт трак сервіс»</a:t>
            </a:r>
            <a:endParaRPr lang="en-US" sz="2200" dirty="0">
              <a:latin typeface="Times New Roman" panose="02020603050405020304" pitchFamily="18" charset="0"/>
              <a:cs typeface="Times New Roman" panose="02020603050405020304" pitchFamily="18" charset="0"/>
            </a:endParaRPr>
          </a:p>
        </p:txBody>
      </p:sp>
      <p:sp>
        <p:nvSpPr>
          <p:cNvPr id="15" name="Text 8"/>
          <p:cNvSpPr/>
          <p:nvPr/>
        </p:nvSpPr>
        <p:spPr>
          <a:xfrm>
            <a:off x="10228421" y="6795254"/>
            <a:ext cx="3608189" cy="725805"/>
          </a:xfrm>
          <a:prstGeom prst="rect">
            <a:avLst/>
          </a:prstGeom>
          <a:noFill/>
          <a:ln/>
        </p:spPr>
        <p:txBody>
          <a:bodyPr wrap="square" lIns="0" tIns="0" rIns="0" bIns="0" rtlCol="0" anchor="t"/>
          <a:lstStyle/>
          <a:p>
            <a:pPr marL="0" indent="0" algn="l">
              <a:lnSpc>
                <a:spcPts val="2850"/>
              </a:lnSpc>
              <a:buNone/>
            </a:pPr>
            <a:r>
              <a:rPr lang="en-US" sz="1600" dirty="0">
                <a:latin typeface="Times New Roman" panose="02020603050405020304" pitchFamily="18" charset="0"/>
                <a:ea typeface="Gelasio" pitchFamily="34" charset="-122"/>
                <a:cs typeface="Times New Roman" panose="02020603050405020304" pitchFamily="18" charset="0"/>
              </a:rPr>
              <a:t>Надходження</a:t>
            </a:r>
            <a:r>
              <a:rPr lang="en-US" sz="1750" dirty="0">
                <a:latin typeface="Times New Roman" panose="02020603050405020304" pitchFamily="18" charset="0"/>
                <a:ea typeface="Gelasio" pitchFamily="34" charset="-122"/>
                <a:cs typeface="Times New Roman" panose="02020603050405020304" pitchFamily="18" charset="0"/>
              </a:rPr>
              <a:t> за 2024 рік – 83,6 тис. грн.</a:t>
            </a:r>
            <a:endParaRPr lang="en-US" sz="1750" dirty="0">
              <a:latin typeface="Times New Roman" panose="02020603050405020304" pitchFamily="18" charset="0"/>
              <a:cs typeface="Times New Roman" panose="02020603050405020304" pitchFamily="18" charset="0"/>
            </a:endParaRPr>
          </a:p>
        </p:txBody>
      </p:sp>
      <p:pic>
        <p:nvPicPr>
          <p:cNvPr id="16" name="Picture 2"/>
          <p:cNvPicPr>
            <a:picLocks noChangeAspect="1" noChangeArrowheads="1"/>
          </p:cNvPicPr>
          <p:nvPr/>
        </p:nvPicPr>
        <p:blipFill>
          <a:blip r:embed="rId6"/>
          <a:srcRect/>
          <a:stretch>
            <a:fillRect/>
          </a:stretch>
        </p:blipFill>
        <p:spPr bwMode="auto">
          <a:xfrm>
            <a:off x="12003734" y="7762279"/>
            <a:ext cx="2626666" cy="467321"/>
          </a:xfrm>
          <a:prstGeom prst="rect">
            <a:avLst/>
          </a:prstGeom>
          <a:noFill/>
          <a:ln w="9525">
            <a:noFill/>
            <a:miter lim="800000"/>
            <a:headEnd/>
            <a:tailEnd/>
          </a:ln>
          <a:effectLst/>
        </p:spPr>
      </p:pic>
      <p:sp>
        <p:nvSpPr>
          <p:cNvPr id="18" name="Прямоугольник 17">
            <a:extLst>
              <a:ext uri="{FF2B5EF4-FFF2-40B4-BE49-F238E27FC236}">
                <a16:creationId xmlns:a16="http://schemas.microsoft.com/office/drawing/2014/main" id="{2446D9AD-921D-44D7-904A-8AE761C939FF}"/>
              </a:ext>
            </a:extLst>
          </p:cNvPr>
          <p:cNvSpPr/>
          <p:nvPr/>
        </p:nvSpPr>
        <p:spPr>
          <a:xfrm>
            <a:off x="279715" y="698493"/>
            <a:ext cx="5166351" cy="810478"/>
          </a:xfrm>
          <a:prstGeom prst="rect">
            <a:avLst/>
          </a:prstGeom>
        </p:spPr>
        <p:txBody>
          <a:bodyPr wrap="none">
            <a:spAutoFit/>
          </a:bodyPr>
          <a:lstStyle/>
          <a:p>
            <a:pPr>
              <a:lnSpc>
                <a:spcPts val="5550"/>
              </a:lnSpc>
            </a:pPr>
            <a:r>
              <a:rPr lang="en-US" sz="4800" dirty="0" err="1">
                <a:solidFill>
                  <a:srgbClr val="443728"/>
                </a:solidFill>
                <a:latin typeface="Times New Roman" panose="02020603050405020304" pitchFamily="18" charset="0"/>
                <a:ea typeface="Crimson Pro Bold" pitchFamily="34" charset="-122"/>
                <a:cs typeface="Times New Roman" panose="02020603050405020304" pitchFamily="18" charset="0"/>
              </a:rPr>
              <a:t>Визначні</a:t>
            </a:r>
            <a:r>
              <a:rPr lang="en-US" sz="4800" dirty="0">
                <a:solidFill>
                  <a:srgbClr val="443728"/>
                </a:solidFill>
                <a:latin typeface="Times New Roman" panose="02020603050405020304" pitchFamily="18" charset="0"/>
                <a:ea typeface="Crimson Pro Bold" pitchFamily="34" charset="-122"/>
                <a:cs typeface="Times New Roman" panose="02020603050405020304" pitchFamily="18" charset="0"/>
              </a:rPr>
              <a:t> </a:t>
            </a:r>
            <a:r>
              <a:rPr lang="en-US" sz="4800" dirty="0" err="1">
                <a:solidFill>
                  <a:srgbClr val="443728"/>
                </a:solidFill>
                <a:latin typeface="Times New Roman" panose="02020603050405020304" pitchFamily="18" charset="0"/>
                <a:ea typeface="Crimson Pro Bold" pitchFamily="34" charset="-122"/>
                <a:cs typeface="Times New Roman" panose="02020603050405020304" pitchFamily="18" charset="0"/>
              </a:rPr>
              <a:t>платники</a:t>
            </a:r>
            <a:endParaRPr lang="en-US" sz="4800" dirty="0">
              <a:latin typeface="Times New Roman" panose="02020603050405020304" pitchFamily="18" charset="0"/>
              <a:cs typeface="Times New Roman" panose="02020603050405020304" pitchFamily="18" charset="0"/>
            </a:endParaRPr>
          </a:p>
        </p:txBody>
      </p:sp>
      <p:pic>
        <p:nvPicPr>
          <p:cNvPr id="19" name="Image 1" descr="preencoded.png">
            <a:extLst>
              <a:ext uri="{FF2B5EF4-FFF2-40B4-BE49-F238E27FC236}">
                <a16:creationId xmlns:a16="http://schemas.microsoft.com/office/drawing/2014/main" id="{6E35F52E-2630-4519-B757-E4E9029BB3ED}"/>
              </a:ext>
            </a:extLst>
          </p:cNvPr>
          <p:cNvPicPr>
            <a:picLocks noChangeAspect="1"/>
          </p:cNvPicPr>
          <p:nvPr/>
        </p:nvPicPr>
        <p:blipFill>
          <a:blip r:embed="rId7"/>
          <a:stretch>
            <a:fillRect/>
          </a:stretch>
        </p:blipFill>
        <p:spPr>
          <a:xfrm>
            <a:off x="355903" y="1561822"/>
            <a:ext cx="566976" cy="566976"/>
          </a:xfrm>
          <a:prstGeom prst="rect">
            <a:avLst/>
          </a:prstGeom>
        </p:spPr>
      </p:pic>
      <p:sp>
        <p:nvSpPr>
          <p:cNvPr id="20" name="Прямоугольник 19">
            <a:extLst>
              <a:ext uri="{FF2B5EF4-FFF2-40B4-BE49-F238E27FC236}">
                <a16:creationId xmlns:a16="http://schemas.microsoft.com/office/drawing/2014/main" id="{F7152C54-E339-43D7-994F-EC80840CA133}"/>
              </a:ext>
            </a:extLst>
          </p:cNvPr>
          <p:cNvSpPr/>
          <p:nvPr/>
        </p:nvSpPr>
        <p:spPr>
          <a:xfrm>
            <a:off x="335276" y="2383237"/>
            <a:ext cx="2456442" cy="427809"/>
          </a:xfrm>
          <a:prstGeom prst="rect">
            <a:avLst/>
          </a:prstGeom>
        </p:spPr>
        <p:txBody>
          <a:bodyPr wrap="none">
            <a:spAutoFit/>
          </a:bodyPr>
          <a:lstStyle/>
          <a:p>
            <a:pPr>
              <a:lnSpc>
                <a:spcPts val="2750"/>
              </a:lnSpc>
            </a:pPr>
            <a:r>
              <a:rPr lang="en-US" sz="2200" dirty="0" err="1">
                <a:latin typeface="Times New Roman" panose="02020603050405020304" pitchFamily="18" charset="0"/>
                <a:ea typeface="Crimson Pro Bold" pitchFamily="34" charset="-122"/>
                <a:cs typeface="Times New Roman" panose="02020603050405020304" pitchFamily="18" charset="0"/>
              </a:rPr>
              <a:t>Управління</a:t>
            </a:r>
            <a:r>
              <a:rPr lang="en-US" sz="2200" dirty="0">
                <a:latin typeface="Times New Roman" panose="02020603050405020304" pitchFamily="18" charset="0"/>
                <a:ea typeface="Crimson Pro Bold" pitchFamily="34" charset="-122"/>
                <a:cs typeface="Times New Roman" panose="02020603050405020304" pitchFamily="18" charset="0"/>
              </a:rPr>
              <a:t> ОКМС</a:t>
            </a:r>
            <a:endParaRPr lang="en-US" sz="2200" dirty="0">
              <a:latin typeface="Times New Roman" panose="02020603050405020304" pitchFamily="18" charset="0"/>
              <a:cs typeface="Times New Roman" panose="02020603050405020304" pitchFamily="18" charset="0"/>
            </a:endParaRPr>
          </a:p>
        </p:txBody>
      </p:sp>
      <p:sp>
        <p:nvSpPr>
          <p:cNvPr id="21" name="Прямоугольник 20">
            <a:extLst>
              <a:ext uri="{FF2B5EF4-FFF2-40B4-BE49-F238E27FC236}">
                <a16:creationId xmlns:a16="http://schemas.microsoft.com/office/drawing/2014/main" id="{437BC934-6831-40AA-ADAF-FF3819A794A2}"/>
              </a:ext>
            </a:extLst>
          </p:cNvPr>
          <p:cNvSpPr/>
          <p:nvPr/>
        </p:nvSpPr>
        <p:spPr>
          <a:xfrm>
            <a:off x="335276" y="2953199"/>
            <a:ext cx="4960624" cy="797270"/>
          </a:xfrm>
          <a:prstGeom prst="rect">
            <a:avLst/>
          </a:prstGeom>
        </p:spPr>
        <p:txBody>
          <a:bodyPr wrap="square">
            <a:spAutoFit/>
          </a:bodyPr>
          <a:lstStyle/>
          <a:p>
            <a:pPr>
              <a:lnSpc>
                <a:spcPts val="2850"/>
              </a:lnSpc>
            </a:pPr>
            <a:r>
              <a:rPr lang="en-US" dirty="0" err="1">
                <a:latin typeface="Times New Roman" panose="02020603050405020304" pitchFamily="18" charset="0"/>
                <a:ea typeface="Open Sans" pitchFamily="34" charset="-122"/>
                <a:cs typeface="Times New Roman" panose="02020603050405020304" pitchFamily="18" charset="0"/>
              </a:rPr>
              <a:t>Зібрало</a:t>
            </a:r>
            <a:r>
              <a:rPr lang="en-US" dirty="0">
                <a:latin typeface="Times New Roman" panose="02020603050405020304" pitchFamily="18" charset="0"/>
                <a:ea typeface="Open Sans" pitchFamily="34" charset="-122"/>
                <a:cs typeface="Times New Roman" panose="02020603050405020304" pitchFamily="18" charset="0"/>
              </a:rPr>
              <a:t> </a:t>
            </a:r>
            <a:r>
              <a:rPr lang="en-US" sz="1600" dirty="0">
                <a:latin typeface="Times New Roman" panose="02020603050405020304" pitchFamily="18" charset="0"/>
                <a:ea typeface="Open Sans" pitchFamily="34" charset="-122"/>
                <a:cs typeface="Times New Roman" panose="02020603050405020304" pitchFamily="18" charset="0"/>
              </a:rPr>
              <a:t>7983,1</a:t>
            </a:r>
            <a:r>
              <a:rPr lang="en-US" dirty="0">
                <a:latin typeface="Times New Roman" panose="02020603050405020304" pitchFamily="18" charset="0"/>
                <a:ea typeface="Open Sans" pitchFamily="34" charset="-122"/>
                <a:cs typeface="Times New Roman" panose="02020603050405020304" pitchFamily="18" charset="0"/>
              </a:rPr>
              <a:t> </a:t>
            </a:r>
            <a:r>
              <a:rPr lang="en-US" dirty="0" err="1">
                <a:latin typeface="Times New Roman" panose="02020603050405020304" pitchFamily="18" charset="0"/>
                <a:ea typeface="Open Sans" pitchFamily="34" charset="-122"/>
                <a:cs typeface="Times New Roman" panose="02020603050405020304" pitchFamily="18" charset="0"/>
              </a:rPr>
              <a:t>тис</a:t>
            </a:r>
            <a:r>
              <a:rPr lang="en-US" dirty="0">
                <a:latin typeface="Times New Roman" panose="02020603050405020304" pitchFamily="18" charset="0"/>
                <a:ea typeface="Open Sans" pitchFamily="34" charset="-122"/>
                <a:cs typeface="Times New Roman" panose="02020603050405020304" pitchFamily="18" charset="0"/>
              </a:rPr>
              <a:t>. </a:t>
            </a:r>
            <a:r>
              <a:rPr lang="en-US" dirty="0" err="1">
                <a:latin typeface="Times New Roman" panose="02020603050405020304" pitchFamily="18" charset="0"/>
                <a:ea typeface="Open Sans" pitchFamily="34" charset="-122"/>
                <a:cs typeface="Times New Roman" panose="02020603050405020304" pitchFamily="18" charset="0"/>
              </a:rPr>
              <a:t>грн</a:t>
            </a:r>
            <a:r>
              <a:rPr lang="en-US" dirty="0">
                <a:latin typeface="Times New Roman" panose="02020603050405020304" pitchFamily="18" charset="0"/>
                <a:ea typeface="Open Sans" pitchFamily="34" charset="-122"/>
                <a:cs typeface="Times New Roman" panose="02020603050405020304" pitchFamily="18" charset="0"/>
              </a:rPr>
              <a:t> </a:t>
            </a:r>
            <a:r>
              <a:rPr lang="en-US" dirty="0" err="1">
                <a:latin typeface="Times New Roman" panose="02020603050405020304" pitchFamily="18" charset="0"/>
                <a:ea typeface="Open Sans" pitchFamily="34" charset="-122"/>
                <a:cs typeface="Times New Roman" panose="02020603050405020304" pitchFamily="18" charset="0"/>
              </a:rPr>
              <a:t>податку</a:t>
            </a:r>
            <a:r>
              <a:rPr lang="en-US" dirty="0">
                <a:latin typeface="Times New Roman" panose="02020603050405020304" pitchFamily="18" charset="0"/>
                <a:ea typeface="Open Sans" pitchFamily="34" charset="-122"/>
                <a:cs typeface="Times New Roman" panose="02020603050405020304" pitchFamily="18" charset="0"/>
              </a:rPr>
              <a:t> з </a:t>
            </a:r>
            <a:r>
              <a:rPr lang="en-US" dirty="0" err="1">
                <a:latin typeface="Times New Roman" panose="02020603050405020304" pitchFamily="18" charset="0"/>
                <a:ea typeface="Open Sans" pitchFamily="34" charset="-122"/>
                <a:cs typeface="Times New Roman" panose="02020603050405020304" pitchFamily="18" charset="0"/>
              </a:rPr>
              <a:t>доходів</a:t>
            </a:r>
            <a:r>
              <a:rPr lang="en-US" dirty="0">
                <a:latin typeface="Times New Roman" panose="02020603050405020304" pitchFamily="18" charset="0"/>
                <a:ea typeface="Open Sans" pitchFamily="34" charset="-122"/>
                <a:cs typeface="Times New Roman" panose="02020603050405020304" pitchFamily="18" charset="0"/>
              </a:rPr>
              <a:t> </a:t>
            </a:r>
            <a:r>
              <a:rPr lang="en-US" dirty="0" err="1">
                <a:latin typeface="Times New Roman" panose="02020603050405020304" pitchFamily="18" charset="0"/>
                <a:ea typeface="Open Sans" pitchFamily="34" charset="-122"/>
                <a:cs typeface="Times New Roman" panose="02020603050405020304" pitchFamily="18" charset="0"/>
              </a:rPr>
              <a:t>фізичних</a:t>
            </a:r>
            <a:r>
              <a:rPr lang="en-US" dirty="0">
                <a:latin typeface="Times New Roman" panose="02020603050405020304" pitchFamily="18" charset="0"/>
                <a:ea typeface="Open Sans" pitchFamily="34" charset="-122"/>
                <a:cs typeface="Times New Roman" panose="02020603050405020304" pitchFamily="18" charset="0"/>
              </a:rPr>
              <a:t> </a:t>
            </a:r>
            <a:r>
              <a:rPr lang="en-US" dirty="0" err="1">
                <a:latin typeface="Times New Roman" panose="02020603050405020304" pitchFamily="18" charset="0"/>
                <a:ea typeface="Open Sans" pitchFamily="34" charset="-122"/>
                <a:cs typeface="Times New Roman" panose="02020603050405020304" pitchFamily="18" charset="0"/>
              </a:rPr>
              <a:t>осіб</a:t>
            </a:r>
            <a:r>
              <a:rPr lang="en-US" dirty="0">
                <a:latin typeface="Times New Roman" panose="02020603050405020304" pitchFamily="18" charset="0"/>
                <a:ea typeface="Open Sans"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3" name="Прямоугольник 22">
            <a:extLst>
              <a:ext uri="{FF2B5EF4-FFF2-40B4-BE49-F238E27FC236}">
                <a16:creationId xmlns:a16="http://schemas.microsoft.com/office/drawing/2014/main" id="{869C93EB-8214-45C4-BD99-FA8A37C8D1BD}"/>
              </a:ext>
            </a:extLst>
          </p:cNvPr>
          <p:cNvSpPr/>
          <p:nvPr/>
        </p:nvSpPr>
        <p:spPr>
          <a:xfrm>
            <a:off x="335276" y="3904450"/>
            <a:ext cx="2527615" cy="427809"/>
          </a:xfrm>
          <a:prstGeom prst="rect">
            <a:avLst/>
          </a:prstGeom>
        </p:spPr>
        <p:txBody>
          <a:bodyPr wrap="none">
            <a:spAutoFit/>
          </a:bodyPr>
          <a:lstStyle/>
          <a:p>
            <a:pPr>
              <a:lnSpc>
                <a:spcPts val="2750"/>
              </a:lnSpc>
            </a:pPr>
            <a:r>
              <a:rPr lang="en-US" sz="2200" dirty="0">
                <a:latin typeface="Times New Roman" panose="02020603050405020304" pitchFamily="18" charset="0"/>
                <a:ea typeface="Crimson Pro Bold" pitchFamily="34" charset="-122"/>
                <a:cs typeface="Times New Roman" panose="02020603050405020304" pitchFamily="18" charset="0"/>
              </a:rPr>
              <a:t>ТОВ «АТБ-</a:t>
            </a:r>
            <a:r>
              <a:rPr lang="en-US" sz="2200" dirty="0" err="1">
                <a:latin typeface="Times New Roman" panose="02020603050405020304" pitchFamily="18" charset="0"/>
                <a:ea typeface="Crimson Pro Bold" pitchFamily="34" charset="-122"/>
                <a:cs typeface="Times New Roman" panose="02020603050405020304" pitchFamily="18" charset="0"/>
              </a:rPr>
              <a:t>маркет</a:t>
            </a:r>
            <a:r>
              <a:rPr lang="en-US" sz="2200" dirty="0">
                <a:latin typeface="Times New Roman" panose="02020603050405020304" pitchFamily="18" charset="0"/>
                <a:ea typeface="Crimson Pro Bold" pitchFamily="34" charset="-122"/>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24" name="Прямоугольник 23">
            <a:extLst>
              <a:ext uri="{FF2B5EF4-FFF2-40B4-BE49-F238E27FC236}">
                <a16:creationId xmlns:a16="http://schemas.microsoft.com/office/drawing/2014/main" id="{53130B67-4C00-41A6-BB30-800E0DA79098}"/>
              </a:ext>
            </a:extLst>
          </p:cNvPr>
          <p:cNvSpPr/>
          <p:nvPr/>
        </p:nvSpPr>
        <p:spPr>
          <a:xfrm>
            <a:off x="335276" y="4468551"/>
            <a:ext cx="4328164" cy="791242"/>
          </a:xfrm>
          <a:prstGeom prst="rect">
            <a:avLst/>
          </a:prstGeom>
        </p:spPr>
        <p:txBody>
          <a:bodyPr wrap="square">
            <a:spAutoFit/>
          </a:bodyPr>
          <a:lstStyle/>
          <a:p>
            <a:pPr>
              <a:lnSpc>
                <a:spcPts val="2850"/>
              </a:lnSpc>
            </a:pPr>
            <a:r>
              <a:rPr lang="en-US" sz="1600" dirty="0" err="1">
                <a:latin typeface="Times New Roman" panose="02020603050405020304" pitchFamily="18" charset="0"/>
                <a:ea typeface="Open Sans" pitchFamily="34" charset="-122"/>
                <a:cs typeface="Times New Roman" panose="02020603050405020304" pitchFamily="18" charset="0"/>
              </a:rPr>
              <a:t>Зібрало</a:t>
            </a:r>
            <a:r>
              <a:rPr lang="en-US" sz="1600" dirty="0">
                <a:latin typeface="Times New Roman" panose="02020603050405020304" pitchFamily="18" charset="0"/>
                <a:ea typeface="Open Sans" pitchFamily="34" charset="-122"/>
                <a:cs typeface="Times New Roman" panose="02020603050405020304" pitchFamily="18" charset="0"/>
              </a:rPr>
              <a:t> 928,3 </a:t>
            </a:r>
            <a:r>
              <a:rPr lang="en-US" sz="1600" dirty="0" err="1">
                <a:latin typeface="Times New Roman" panose="02020603050405020304" pitchFamily="18" charset="0"/>
                <a:ea typeface="Open Sans" pitchFamily="34" charset="-122"/>
                <a:cs typeface="Times New Roman" panose="02020603050405020304" pitchFamily="18" charset="0"/>
              </a:rPr>
              <a:t>тис</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грн</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податку</a:t>
            </a:r>
            <a:r>
              <a:rPr lang="en-US" sz="1600" dirty="0">
                <a:latin typeface="Times New Roman" panose="02020603050405020304" pitchFamily="18" charset="0"/>
                <a:ea typeface="Open Sans" pitchFamily="34" charset="-122"/>
                <a:cs typeface="Times New Roman" panose="02020603050405020304" pitchFamily="18" charset="0"/>
              </a:rPr>
              <a:t> з</a:t>
            </a:r>
            <a:r>
              <a:rPr lang="uk-UA"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доходів</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фізичних</a:t>
            </a:r>
            <a:r>
              <a:rPr lang="uk-UA"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осіб</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та</a:t>
            </a:r>
            <a:r>
              <a:rPr lang="en-US" sz="1600" dirty="0">
                <a:latin typeface="Times New Roman" panose="02020603050405020304" pitchFamily="18" charset="0"/>
                <a:ea typeface="Open Sans" pitchFamily="34" charset="-122"/>
                <a:cs typeface="Times New Roman" panose="02020603050405020304" pitchFamily="18" charset="0"/>
              </a:rPr>
              <a:t> 929,7 </a:t>
            </a:r>
            <a:r>
              <a:rPr lang="en-US" sz="1600" dirty="0" err="1">
                <a:latin typeface="Times New Roman" panose="02020603050405020304" pitchFamily="18" charset="0"/>
                <a:ea typeface="Open Sans" pitchFamily="34" charset="-122"/>
                <a:cs typeface="Times New Roman" panose="02020603050405020304" pitchFamily="18" charset="0"/>
              </a:rPr>
              <a:t>тис</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грн</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плати</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за</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землю</a:t>
            </a:r>
            <a:r>
              <a:rPr lang="en-US" sz="1600" dirty="0">
                <a:latin typeface="Times New Roman" panose="02020603050405020304" pitchFamily="18" charset="0"/>
                <a:ea typeface="Open Sans" pitchFamily="34" charset="-122"/>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26" name="Прямоугольник 25">
            <a:extLst>
              <a:ext uri="{FF2B5EF4-FFF2-40B4-BE49-F238E27FC236}">
                <a16:creationId xmlns:a16="http://schemas.microsoft.com/office/drawing/2014/main" id="{E761282B-0496-49AB-827A-DCC12A77AE02}"/>
              </a:ext>
            </a:extLst>
          </p:cNvPr>
          <p:cNvSpPr/>
          <p:nvPr/>
        </p:nvSpPr>
        <p:spPr>
          <a:xfrm>
            <a:off x="335276" y="5509787"/>
            <a:ext cx="3727239" cy="427809"/>
          </a:xfrm>
          <a:prstGeom prst="rect">
            <a:avLst/>
          </a:prstGeom>
        </p:spPr>
        <p:txBody>
          <a:bodyPr wrap="none">
            <a:spAutoFit/>
          </a:bodyPr>
          <a:lstStyle/>
          <a:p>
            <a:pPr>
              <a:lnSpc>
                <a:spcPts val="2750"/>
              </a:lnSpc>
            </a:pPr>
            <a:r>
              <a:rPr lang="en-US" sz="2200" dirty="0">
                <a:latin typeface="Times New Roman" panose="02020603050405020304" pitchFamily="18" charset="0"/>
                <a:ea typeface="Crimson Pro Bold" pitchFamily="34" charset="-122"/>
                <a:cs typeface="Times New Roman" panose="02020603050405020304" pitchFamily="18" charset="0"/>
              </a:rPr>
              <a:t>СТОВ АФ «</a:t>
            </a:r>
            <a:r>
              <a:rPr lang="en-US" sz="2200" dirty="0" err="1">
                <a:latin typeface="Times New Roman" panose="02020603050405020304" pitchFamily="18" charset="0"/>
                <a:ea typeface="Crimson Pro Bold" pitchFamily="34" charset="-122"/>
                <a:cs typeface="Times New Roman" panose="02020603050405020304" pitchFamily="18" charset="0"/>
              </a:rPr>
              <a:t>Петродолинське</a:t>
            </a:r>
            <a:r>
              <a:rPr lang="en-US" sz="2200" dirty="0">
                <a:latin typeface="Times New Roman" panose="02020603050405020304" pitchFamily="18" charset="0"/>
                <a:ea typeface="Crimson Pro Bold" pitchFamily="34" charset="-122"/>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27" name="Прямоугольник 26">
            <a:extLst>
              <a:ext uri="{FF2B5EF4-FFF2-40B4-BE49-F238E27FC236}">
                <a16:creationId xmlns:a16="http://schemas.microsoft.com/office/drawing/2014/main" id="{2568A009-1AFB-44BE-9C77-360CECAD5B80}"/>
              </a:ext>
            </a:extLst>
          </p:cNvPr>
          <p:cNvSpPr/>
          <p:nvPr/>
        </p:nvSpPr>
        <p:spPr>
          <a:xfrm>
            <a:off x="351259" y="6168459"/>
            <a:ext cx="4508124" cy="791242"/>
          </a:xfrm>
          <a:prstGeom prst="rect">
            <a:avLst/>
          </a:prstGeom>
        </p:spPr>
        <p:txBody>
          <a:bodyPr wrap="square">
            <a:spAutoFit/>
          </a:bodyPr>
          <a:lstStyle/>
          <a:p>
            <a:pPr>
              <a:lnSpc>
                <a:spcPts val="2850"/>
              </a:lnSpc>
            </a:pPr>
            <a:r>
              <a:rPr lang="en-US" sz="1600" dirty="0" err="1">
                <a:latin typeface="Times New Roman" panose="02020603050405020304" pitchFamily="18" charset="0"/>
                <a:ea typeface="Open Sans" pitchFamily="34" charset="-122"/>
                <a:cs typeface="Times New Roman" panose="02020603050405020304" pitchFamily="18" charset="0"/>
              </a:rPr>
              <a:t>Зібрало</a:t>
            </a:r>
            <a:r>
              <a:rPr lang="en-US" sz="1600" dirty="0">
                <a:latin typeface="Times New Roman" panose="02020603050405020304" pitchFamily="18" charset="0"/>
                <a:ea typeface="Open Sans" pitchFamily="34" charset="-122"/>
                <a:cs typeface="Times New Roman" panose="02020603050405020304" pitchFamily="18" charset="0"/>
              </a:rPr>
              <a:t> 1220,2 </a:t>
            </a:r>
            <a:r>
              <a:rPr lang="en-US" sz="1600" dirty="0" err="1">
                <a:latin typeface="Times New Roman" panose="02020603050405020304" pitchFamily="18" charset="0"/>
                <a:ea typeface="Open Sans" pitchFamily="34" charset="-122"/>
                <a:cs typeface="Times New Roman" panose="02020603050405020304" pitchFamily="18" charset="0"/>
              </a:rPr>
              <a:t>тис</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грн</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податку</a:t>
            </a:r>
            <a:r>
              <a:rPr lang="en-US" sz="1600" dirty="0">
                <a:latin typeface="Times New Roman" panose="02020603050405020304" pitchFamily="18" charset="0"/>
                <a:ea typeface="Open Sans" pitchFamily="34" charset="-122"/>
                <a:cs typeface="Times New Roman" panose="02020603050405020304" pitchFamily="18" charset="0"/>
              </a:rPr>
              <a:t> з </a:t>
            </a:r>
            <a:r>
              <a:rPr lang="en-US" sz="1600" dirty="0" err="1">
                <a:latin typeface="Times New Roman" panose="02020603050405020304" pitchFamily="18" charset="0"/>
                <a:ea typeface="Open Sans" pitchFamily="34" charset="-122"/>
                <a:cs typeface="Times New Roman" panose="02020603050405020304" pitchFamily="18" charset="0"/>
              </a:rPr>
              <a:t>доходів</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фізичних</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осіб</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та</a:t>
            </a:r>
            <a:r>
              <a:rPr lang="en-US" sz="1600" dirty="0">
                <a:latin typeface="Times New Roman" panose="02020603050405020304" pitchFamily="18" charset="0"/>
                <a:ea typeface="Open Sans" pitchFamily="34" charset="-122"/>
                <a:cs typeface="Times New Roman" panose="02020603050405020304" pitchFamily="18" charset="0"/>
              </a:rPr>
              <a:t> 42,7 </a:t>
            </a:r>
            <a:r>
              <a:rPr lang="en-US" sz="1600" dirty="0" err="1">
                <a:latin typeface="Times New Roman" panose="02020603050405020304" pitchFamily="18" charset="0"/>
                <a:ea typeface="Open Sans" pitchFamily="34" charset="-122"/>
                <a:cs typeface="Times New Roman" panose="02020603050405020304" pitchFamily="18" charset="0"/>
              </a:rPr>
              <a:t>тис</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грн</a:t>
            </a:r>
            <a:r>
              <a:rPr lang="en-US" sz="1600" dirty="0">
                <a:latin typeface="Times New Roman" panose="02020603050405020304" pitchFamily="18" charset="0"/>
                <a:ea typeface="Open Sans" pitchFamily="34" charset="-122"/>
                <a:cs typeface="Times New Roman" panose="02020603050405020304" pitchFamily="18" charset="0"/>
              </a:rPr>
              <a:t> </a:t>
            </a:r>
            <a:r>
              <a:rPr lang="uk-UA"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плати</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за</a:t>
            </a:r>
            <a:r>
              <a:rPr lang="en-US" sz="1600" dirty="0">
                <a:latin typeface="Times New Roman" panose="02020603050405020304" pitchFamily="18" charset="0"/>
                <a:ea typeface="Open Sans" pitchFamily="34" charset="-122"/>
                <a:cs typeface="Times New Roman" panose="02020603050405020304" pitchFamily="18" charset="0"/>
              </a:rPr>
              <a:t> </a:t>
            </a:r>
            <a:r>
              <a:rPr lang="en-US" sz="1600" dirty="0" err="1">
                <a:latin typeface="Times New Roman" panose="02020603050405020304" pitchFamily="18" charset="0"/>
                <a:ea typeface="Open Sans" pitchFamily="34" charset="-122"/>
                <a:cs typeface="Times New Roman" panose="02020603050405020304" pitchFamily="18" charset="0"/>
              </a:rPr>
              <a:t>землю</a:t>
            </a:r>
            <a:r>
              <a:rPr lang="en-US" sz="1600" dirty="0">
                <a:latin typeface="Times New Roman" panose="02020603050405020304" pitchFamily="18" charset="0"/>
                <a:ea typeface="Open Sans" pitchFamily="34" charset="-122"/>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52" name="Shape 1">
            <a:extLst>
              <a:ext uri="{FF2B5EF4-FFF2-40B4-BE49-F238E27FC236}">
                <a16:creationId xmlns:a16="http://schemas.microsoft.com/office/drawing/2014/main" id="{CCE0749E-C422-4EE7-98CA-C713185C7F1B}"/>
              </a:ext>
            </a:extLst>
          </p:cNvPr>
          <p:cNvSpPr/>
          <p:nvPr/>
        </p:nvSpPr>
        <p:spPr>
          <a:xfrm flipH="1">
            <a:off x="5776435" y="21938"/>
            <a:ext cx="143953" cy="8273475"/>
          </a:xfrm>
          <a:prstGeom prst="roundRect">
            <a:avLst>
              <a:gd name="adj" fmla="val 1674"/>
            </a:avLst>
          </a:prstGeom>
          <a:solidFill>
            <a:srgbClr val="EEE8DD"/>
          </a:solidFill>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2236</TotalTime>
  <Words>2885</Words>
  <Application>Microsoft Office PowerPoint</Application>
  <PresentationFormat>Произвольный</PresentationFormat>
  <Paragraphs>465</Paragraphs>
  <Slides>56</Slides>
  <Notes>9</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56</vt:i4>
      </vt:variant>
    </vt:vector>
  </HeadingPairs>
  <TitlesOfParts>
    <vt:vector size="66" baseType="lpstr">
      <vt:lpstr>Gelasio Semi Bold</vt:lpstr>
      <vt:lpstr>Calibri Light</vt:lpstr>
      <vt:lpstr>Gelasio</vt:lpstr>
      <vt:lpstr>Calibri</vt:lpstr>
      <vt:lpstr>Open Sans</vt:lpstr>
      <vt:lpstr>Arial</vt:lpstr>
      <vt:lpstr>Gelasio Medium</vt:lpstr>
      <vt:lpstr>Times New Roman</vt:lpstr>
      <vt:lpstr>Symbol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Lenovo</cp:lastModifiedBy>
  <cp:revision>253</cp:revision>
  <dcterms:created xsi:type="dcterms:W3CDTF">2025-01-27T10:40:34Z</dcterms:created>
  <dcterms:modified xsi:type="dcterms:W3CDTF">2025-02-15T16:09:16Z</dcterms:modified>
</cp:coreProperties>
</file>