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4"/>
  </p:sldMasterIdLst>
  <p:notesMasterIdLst>
    <p:notesMasterId r:id="rId16"/>
  </p:notesMasterIdLst>
  <p:handoutMasterIdLst>
    <p:handoutMasterId r:id="rId17"/>
  </p:handoutMasterIdLst>
  <p:sldIdLst>
    <p:sldId id="266" r:id="rId5"/>
    <p:sldId id="308" r:id="rId6"/>
    <p:sldId id="310" r:id="rId7"/>
    <p:sldId id="309" r:id="rId8"/>
    <p:sldId id="311" r:id="rId9"/>
    <p:sldId id="312" r:id="rId10"/>
    <p:sldId id="313" r:id="rId11"/>
    <p:sldId id="314" r:id="rId12"/>
    <p:sldId id="315" r:id="rId13"/>
    <p:sldId id="317" r:id="rId14"/>
    <p:sldId id="31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847" autoAdjust="0"/>
  </p:normalViewPr>
  <p:slideViewPr>
    <p:cSldViewPr snapToGrid="0">
      <p:cViewPr varScale="1">
        <p:scale>
          <a:sx n="94" d="100"/>
          <a:sy n="94" d="100"/>
        </p:scale>
        <p:origin x="2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DB6052-D3FE-49BD-A083-234DB43D912C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FFEB00A0-0990-4577-B1C8-C3EC49653319}">
      <dgm:prSet phldrT="[Текст]"/>
      <dgm:spPr>
        <a:solidFill>
          <a:srgbClr val="00B0F0"/>
        </a:solidFill>
      </dgm:spPr>
      <dgm:t>
        <a:bodyPr/>
        <a:lstStyle/>
        <a:p>
          <a:pPr algn="ctr"/>
          <a:r>
            <a: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Одним із Пунктів Незламності обрано приміщення </a:t>
          </a:r>
          <a:r>
            <a:rPr lang="uk-UA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Великодальницької</a:t>
          </a:r>
          <a:r>
            <a: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сільської ради.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DC6F29-3606-44CE-A7E3-C8BDFC343A13}" type="parTrans" cxnId="{A9D911D8-F0E7-48FA-ACDD-86CEDC93BB3B}">
      <dgm:prSet/>
      <dgm:spPr/>
      <dgm:t>
        <a:bodyPr/>
        <a:lstStyle/>
        <a:p>
          <a:endParaRPr lang="ru-RU"/>
        </a:p>
      </dgm:t>
    </dgm:pt>
    <dgm:pt modelId="{35243708-D296-4942-AA8C-B9CB658A3161}" type="sibTrans" cxnId="{A9D911D8-F0E7-48FA-ACDD-86CEDC93BB3B}">
      <dgm:prSet/>
      <dgm:spPr/>
      <dgm:t>
        <a:bodyPr/>
        <a:lstStyle/>
        <a:p>
          <a:endParaRPr lang="ru-RU"/>
        </a:p>
      </dgm:t>
    </dgm:pt>
    <dgm:pt modelId="{4CD65B29-E753-4686-BC4B-211B3B2E07A1}" type="pres">
      <dgm:prSet presAssocID="{9DDB6052-D3FE-49BD-A083-234DB43D912C}" presName="linearFlow" presStyleCnt="0">
        <dgm:presLayoutVars>
          <dgm:dir/>
          <dgm:resizeHandles val="exact"/>
        </dgm:presLayoutVars>
      </dgm:prSet>
      <dgm:spPr/>
    </dgm:pt>
    <dgm:pt modelId="{9BCB34CD-B0D0-4640-8BE9-2B03FB44FCD3}" type="pres">
      <dgm:prSet presAssocID="{FFEB00A0-0990-4577-B1C8-C3EC49653319}" presName="composite" presStyleCnt="0"/>
      <dgm:spPr/>
    </dgm:pt>
    <dgm:pt modelId="{8DED2C2A-5E9F-4F8A-9BBF-478B8D66E517}" type="pres">
      <dgm:prSet presAssocID="{FFEB00A0-0990-4577-B1C8-C3EC49653319}" presName="imgShp" presStyleLbl="fgImgPlace1" presStyleIdx="0" presStyleCnt="1" custScaleX="142924" custScaleY="124612" custLinFactNeighborX="-22119" custLinFactNeighborY="-8685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 descr="Изображение выглядит как текст, пол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2CF118B-B4A8-AE80-54E4-ED3A49A4DEB5}"/>
              </a:ext>
            </a:extLst>
          </dgm14:cNvPr>
        </a:ext>
      </dgm:extLst>
    </dgm:pt>
    <dgm:pt modelId="{6321C110-115E-4FA6-BF90-5BCE34E3AE42}" type="pres">
      <dgm:prSet presAssocID="{FFEB00A0-0990-4577-B1C8-C3EC49653319}" presName="txShp" presStyleLbl="node1" presStyleIdx="0" presStyleCnt="1" custScaleX="94484" custScaleY="64377" custLinFactNeighborX="-260" custLinFactNeighborY="0">
        <dgm:presLayoutVars>
          <dgm:bulletEnabled val="1"/>
        </dgm:presLayoutVars>
      </dgm:prSet>
      <dgm:spPr/>
    </dgm:pt>
  </dgm:ptLst>
  <dgm:cxnLst>
    <dgm:cxn modelId="{B5CB5C2F-312D-4D35-A22D-1301CB502721}" type="presOf" srcId="{9DDB6052-D3FE-49BD-A083-234DB43D912C}" destId="{4CD65B29-E753-4686-BC4B-211B3B2E07A1}" srcOrd="0" destOrd="0" presId="urn:microsoft.com/office/officeart/2005/8/layout/vList3"/>
    <dgm:cxn modelId="{C95F03AD-2038-4942-8813-C16D0DB62929}" type="presOf" srcId="{FFEB00A0-0990-4577-B1C8-C3EC49653319}" destId="{6321C110-115E-4FA6-BF90-5BCE34E3AE42}" srcOrd="0" destOrd="0" presId="urn:microsoft.com/office/officeart/2005/8/layout/vList3"/>
    <dgm:cxn modelId="{A9D911D8-F0E7-48FA-ACDD-86CEDC93BB3B}" srcId="{9DDB6052-D3FE-49BD-A083-234DB43D912C}" destId="{FFEB00A0-0990-4577-B1C8-C3EC49653319}" srcOrd="0" destOrd="0" parTransId="{FFDC6F29-3606-44CE-A7E3-C8BDFC343A13}" sibTransId="{35243708-D296-4942-AA8C-B9CB658A3161}"/>
    <dgm:cxn modelId="{23C30FF7-7130-4DA8-92D6-FD367F6F95F7}" type="presParOf" srcId="{4CD65B29-E753-4686-BC4B-211B3B2E07A1}" destId="{9BCB34CD-B0D0-4640-8BE9-2B03FB44FCD3}" srcOrd="0" destOrd="0" presId="urn:microsoft.com/office/officeart/2005/8/layout/vList3"/>
    <dgm:cxn modelId="{84CC27E5-BCEC-4B5D-BC98-ACD30AA0E189}" type="presParOf" srcId="{9BCB34CD-B0D0-4640-8BE9-2B03FB44FCD3}" destId="{8DED2C2A-5E9F-4F8A-9BBF-478B8D66E517}" srcOrd="0" destOrd="0" presId="urn:microsoft.com/office/officeart/2005/8/layout/vList3"/>
    <dgm:cxn modelId="{9CE30BB8-DBFA-4D53-A695-5F190F828016}" type="presParOf" srcId="{9BCB34CD-B0D0-4640-8BE9-2B03FB44FCD3}" destId="{6321C110-115E-4FA6-BF90-5BCE34E3AE4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E07C7F-4C5D-4290-815B-F4EA456AFAA6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366B642E-8DB8-448D-A433-0F5B71418F56}">
      <dgm:prSet phldrT="[Текст]"/>
      <dgm:spPr/>
      <dgm:t>
        <a:bodyPr/>
        <a:lstStyle/>
        <a:p>
          <a:r>
            <a:rPr lang="uk-UA" dirty="0"/>
            <a:t>День працівників культури</a:t>
          </a:r>
          <a:endParaRPr lang="ru-RU" dirty="0"/>
        </a:p>
      </dgm:t>
    </dgm:pt>
    <dgm:pt modelId="{E0A86340-5497-4124-9F47-5C38C24633E3}" type="parTrans" cxnId="{DB3BC111-89A2-48BC-BF48-546D61CEEF36}">
      <dgm:prSet/>
      <dgm:spPr/>
      <dgm:t>
        <a:bodyPr/>
        <a:lstStyle/>
        <a:p>
          <a:endParaRPr lang="ru-RU"/>
        </a:p>
      </dgm:t>
    </dgm:pt>
    <dgm:pt modelId="{729002E7-A904-4FCC-BB69-16EFE86A4C8D}" type="sibTrans" cxnId="{DB3BC111-89A2-48BC-BF48-546D61CEEF36}">
      <dgm:prSet/>
      <dgm:spPr/>
      <dgm:t>
        <a:bodyPr/>
        <a:lstStyle/>
        <a:p>
          <a:endParaRPr lang="ru-RU"/>
        </a:p>
      </dgm:t>
    </dgm:pt>
    <dgm:pt modelId="{F030BA6B-972D-4F77-BE21-7A04A87E14EC}" type="pres">
      <dgm:prSet presAssocID="{F6E07C7F-4C5D-4290-815B-F4EA456AFAA6}" presName="diagram" presStyleCnt="0">
        <dgm:presLayoutVars>
          <dgm:dir/>
        </dgm:presLayoutVars>
      </dgm:prSet>
      <dgm:spPr/>
    </dgm:pt>
    <dgm:pt modelId="{F46C2B8F-5C1A-445F-8D0B-A210FBA199FF}" type="pres">
      <dgm:prSet presAssocID="{366B642E-8DB8-448D-A433-0F5B71418F56}" presName="composite" presStyleCnt="0"/>
      <dgm:spPr/>
    </dgm:pt>
    <dgm:pt modelId="{4D9AB75C-B8DE-433C-BCD4-E68C6BB4C253}" type="pres">
      <dgm:prSet presAssocID="{366B642E-8DB8-448D-A433-0F5B71418F56}" presName="Image" presStyleLbl="bgShp" presStyleIdx="0" presStyleCnt="1" custScaleX="108498" custLinFactNeighborX="14964" custLinFactNeighborY="10239"/>
      <dgm:spPr>
        <a:blipFill dpi="0" rotWithShape="1">
          <a:blip xmlns:r="http://schemas.openxmlformats.org/officeDocument/2006/relationships" r:embed="rId1"/>
          <a:srcRect/>
          <a:stretch>
            <a:fillRect t="-348" b="-1000"/>
          </a:stretch>
        </a:blipFill>
      </dgm:spPr>
      <dgm:extLst>
        <a:ext uri="{E40237B7-FDA0-4F09-8148-C483321AD2D9}">
          <dgm14:cNvPr xmlns:dgm14="http://schemas.microsoft.com/office/drawing/2010/diagram" id="0" name="" descr="Изображение выглядит как человек, в позе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36D8BC03-5B51-9F08-B427-1FE273A84449}"/>
              </a:ext>
            </a:extLst>
          </dgm14:cNvPr>
        </a:ext>
      </dgm:extLst>
    </dgm:pt>
    <dgm:pt modelId="{FCDF78AC-5631-475F-A20D-408A17A2A5CE}" type="pres">
      <dgm:prSet presAssocID="{366B642E-8DB8-448D-A433-0F5B71418F56}" presName="Parent" presStyleLbl="node0" presStyleIdx="0" presStyleCnt="1" custScaleX="84303" custScaleY="65156" custLinFactNeighborX="-6644" custLinFactNeighborY="-8711">
        <dgm:presLayoutVars>
          <dgm:bulletEnabled val="1"/>
        </dgm:presLayoutVars>
      </dgm:prSet>
      <dgm:spPr/>
    </dgm:pt>
  </dgm:ptLst>
  <dgm:cxnLst>
    <dgm:cxn modelId="{DB3BC111-89A2-48BC-BF48-546D61CEEF36}" srcId="{F6E07C7F-4C5D-4290-815B-F4EA456AFAA6}" destId="{366B642E-8DB8-448D-A433-0F5B71418F56}" srcOrd="0" destOrd="0" parTransId="{E0A86340-5497-4124-9F47-5C38C24633E3}" sibTransId="{729002E7-A904-4FCC-BB69-16EFE86A4C8D}"/>
    <dgm:cxn modelId="{C983B8A2-1D95-4A23-98B9-8084E589AA2C}" type="presOf" srcId="{F6E07C7F-4C5D-4290-815B-F4EA456AFAA6}" destId="{F030BA6B-972D-4F77-BE21-7A04A87E14EC}" srcOrd="0" destOrd="0" presId="urn:microsoft.com/office/officeart/2008/layout/BendingPictureCaption"/>
    <dgm:cxn modelId="{96F863EE-106F-4F72-BFE2-AD8C6E63697B}" type="presOf" srcId="{366B642E-8DB8-448D-A433-0F5B71418F56}" destId="{FCDF78AC-5631-475F-A20D-408A17A2A5CE}" srcOrd="0" destOrd="0" presId="urn:microsoft.com/office/officeart/2008/layout/BendingPictureCaption"/>
    <dgm:cxn modelId="{B058A760-C42B-40DF-B4FD-D47B58E8F06E}" type="presParOf" srcId="{F030BA6B-972D-4F77-BE21-7A04A87E14EC}" destId="{F46C2B8F-5C1A-445F-8D0B-A210FBA199FF}" srcOrd="0" destOrd="0" presId="urn:microsoft.com/office/officeart/2008/layout/BendingPictureCaption"/>
    <dgm:cxn modelId="{51028702-A75E-4261-A008-8DA6F30FC6F1}" type="presParOf" srcId="{F46C2B8F-5C1A-445F-8D0B-A210FBA199FF}" destId="{4D9AB75C-B8DE-433C-BCD4-E68C6BB4C253}" srcOrd="0" destOrd="0" presId="urn:microsoft.com/office/officeart/2008/layout/BendingPictureCaption"/>
    <dgm:cxn modelId="{C4D62448-7A4A-4BF8-A304-AB64C074D94D}" type="presParOf" srcId="{F46C2B8F-5C1A-445F-8D0B-A210FBA199FF}" destId="{FCDF78AC-5631-475F-A20D-408A17A2A5C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9780EB-EDBE-410C-93F7-F9E6B44EE452}" type="doc">
      <dgm:prSet loTypeId="urn:microsoft.com/office/officeart/2008/layout/BendingPictureBlocks" loCatId="picture" qsTypeId="urn:microsoft.com/office/officeart/2005/8/quickstyle/simple4" qsCatId="simple" csTypeId="urn:microsoft.com/office/officeart/2005/8/colors/accent1_2" csCatId="accent1" phldr="1"/>
      <dgm:spPr/>
    </dgm:pt>
    <dgm:pt modelId="{56004FFF-3DD2-438D-8D11-81C7062DCAB2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1600" dirty="0"/>
            <a:t>Акція «Янголи» присвячена кожній дитині, яка загинула від війни</a:t>
          </a:r>
          <a:endParaRPr lang="ru-RU" sz="1600" dirty="0"/>
        </a:p>
      </dgm:t>
    </dgm:pt>
    <dgm:pt modelId="{D449D924-ECA9-4A6F-BC73-3D9351289ED7}" type="parTrans" cxnId="{D075EBB0-35D9-4790-A16F-E0D7C845DBCD}">
      <dgm:prSet/>
      <dgm:spPr/>
      <dgm:t>
        <a:bodyPr/>
        <a:lstStyle/>
        <a:p>
          <a:endParaRPr lang="ru-RU"/>
        </a:p>
      </dgm:t>
    </dgm:pt>
    <dgm:pt modelId="{307CE3F7-04FA-4E2B-8FCD-BF57365A0968}" type="sibTrans" cxnId="{D075EBB0-35D9-4790-A16F-E0D7C845DBCD}">
      <dgm:prSet/>
      <dgm:spPr/>
      <dgm:t>
        <a:bodyPr/>
        <a:lstStyle/>
        <a:p>
          <a:endParaRPr lang="ru-RU"/>
        </a:p>
      </dgm:t>
    </dgm:pt>
    <dgm:pt modelId="{1E68E616-66B7-4B9A-8D04-70926268850A}" type="pres">
      <dgm:prSet presAssocID="{EB9780EB-EDBE-410C-93F7-F9E6B44EE452}" presName="Name0" presStyleCnt="0">
        <dgm:presLayoutVars>
          <dgm:dir/>
          <dgm:resizeHandles/>
        </dgm:presLayoutVars>
      </dgm:prSet>
      <dgm:spPr/>
    </dgm:pt>
    <dgm:pt modelId="{1DA954B4-3789-46B8-8125-AF74AB4E13B3}" type="pres">
      <dgm:prSet presAssocID="{56004FFF-3DD2-438D-8D11-81C7062DCAB2}" presName="composite" presStyleCnt="0"/>
      <dgm:spPr/>
    </dgm:pt>
    <dgm:pt modelId="{7430B4E0-404F-481B-BCB6-E2020A4C3A6A}" type="pres">
      <dgm:prSet presAssocID="{56004FFF-3DD2-438D-8D11-81C7062DCAB2}" presName="rect1" presStyleLbl="bgImgPlace1" presStyleIdx="0" presStyleCnt="1" custLinFactNeighborX="125" custLinFactNeighborY="70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175F6ECA-CF18-4ADD-9204-0B2E673A2E58}" type="pres">
      <dgm:prSet presAssocID="{56004FFF-3DD2-438D-8D11-81C7062DCAB2}" presName="rect2" presStyleLbl="node1" presStyleIdx="0" presStyleCnt="1" custScaleX="96773" custScaleY="93537">
        <dgm:presLayoutVars>
          <dgm:bulletEnabled val="1"/>
        </dgm:presLayoutVars>
      </dgm:prSet>
      <dgm:spPr/>
    </dgm:pt>
  </dgm:ptLst>
  <dgm:cxnLst>
    <dgm:cxn modelId="{21C3136A-C727-4920-9A45-19F253F4DFD6}" type="presOf" srcId="{56004FFF-3DD2-438D-8D11-81C7062DCAB2}" destId="{175F6ECA-CF18-4ADD-9204-0B2E673A2E58}" srcOrd="0" destOrd="0" presId="urn:microsoft.com/office/officeart/2008/layout/BendingPictureBlocks"/>
    <dgm:cxn modelId="{908BBD7C-9C1B-4558-9953-797D2782FFCD}" type="presOf" srcId="{EB9780EB-EDBE-410C-93F7-F9E6B44EE452}" destId="{1E68E616-66B7-4B9A-8D04-70926268850A}" srcOrd="0" destOrd="0" presId="urn:microsoft.com/office/officeart/2008/layout/BendingPictureBlocks"/>
    <dgm:cxn modelId="{D075EBB0-35D9-4790-A16F-E0D7C845DBCD}" srcId="{EB9780EB-EDBE-410C-93F7-F9E6B44EE452}" destId="{56004FFF-3DD2-438D-8D11-81C7062DCAB2}" srcOrd="0" destOrd="0" parTransId="{D449D924-ECA9-4A6F-BC73-3D9351289ED7}" sibTransId="{307CE3F7-04FA-4E2B-8FCD-BF57365A0968}"/>
    <dgm:cxn modelId="{76678EFA-C77F-4DFB-A85C-2C1B76608C87}" type="presParOf" srcId="{1E68E616-66B7-4B9A-8D04-70926268850A}" destId="{1DA954B4-3789-46B8-8125-AF74AB4E13B3}" srcOrd="0" destOrd="0" presId="urn:microsoft.com/office/officeart/2008/layout/BendingPictureBlocks"/>
    <dgm:cxn modelId="{23D70F53-3AAA-4A4C-BF43-5B60D35CEF25}" type="presParOf" srcId="{1DA954B4-3789-46B8-8125-AF74AB4E13B3}" destId="{7430B4E0-404F-481B-BCB6-E2020A4C3A6A}" srcOrd="0" destOrd="0" presId="urn:microsoft.com/office/officeart/2008/layout/BendingPictureBlocks"/>
    <dgm:cxn modelId="{A2EA6926-7005-4ECF-910D-43C406A7B9C6}" type="presParOf" srcId="{1DA954B4-3789-46B8-8125-AF74AB4E13B3}" destId="{175F6ECA-CF18-4ADD-9204-0B2E673A2E58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1C110-115E-4FA6-BF90-5BCE34E3AE42}">
      <dsp:nvSpPr>
        <dsp:cNvPr id="0" name=""/>
        <dsp:cNvSpPr/>
      </dsp:nvSpPr>
      <dsp:spPr>
        <a:xfrm rot="10800000">
          <a:off x="1799382" y="1087970"/>
          <a:ext cx="3612314" cy="1239884"/>
        </a:xfrm>
        <a:prstGeom prst="homePlate">
          <a:avLst/>
        </a:prstGeom>
        <a:solidFill>
          <a:srgbClr val="00B0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930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Одним із Пунктів Незламності обрано приміщення </a:t>
          </a:r>
          <a:r>
            <a:rPr lang="uk-UA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Великодальницької</a:t>
          </a:r>
          <a:r>
            <a:rPr lang="uk-UA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сільської ради.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09353" y="1087970"/>
        <a:ext cx="3302343" cy="1239884"/>
      </dsp:txXfrm>
    </dsp:sp>
    <dsp:sp modelId="{8DED2C2A-5E9F-4F8A-9BBF-478B8D66E517}">
      <dsp:nvSpPr>
        <dsp:cNvPr id="0" name=""/>
        <dsp:cNvSpPr/>
      </dsp:nvSpPr>
      <dsp:spPr>
        <a:xfrm>
          <a:off x="0" y="340644"/>
          <a:ext cx="2752679" cy="239999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AB75C-B8DE-433C-BCD4-E68C6BB4C253}">
      <dsp:nvSpPr>
        <dsp:cNvPr id="0" name=""/>
        <dsp:cNvSpPr/>
      </dsp:nvSpPr>
      <dsp:spPr>
        <a:xfrm>
          <a:off x="713570" y="205585"/>
          <a:ext cx="3051906" cy="2078699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348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F78AC-5631-475F-A20D-408A17A2A5CE}">
      <dsp:nvSpPr>
        <dsp:cNvPr id="0" name=""/>
        <dsp:cNvSpPr/>
      </dsp:nvSpPr>
      <dsp:spPr>
        <a:xfrm>
          <a:off x="1074058" y="1803274"/>
          <a:ext cx="2043382" cy="379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uk-UA" sz="1200" kern="1200" dirty="0"/>
            <a:t>День працівників культури</a:t>
          </a:r>
          <a:endParaRPr lang="ru-RU" sz="1200" kern="1200" dirty="0"/>
        </a:p>
      </dsp:txBody>
      <dsp:txXfrm>
        <a:off x="1074058" y="1803274"/>
        <a:ext cx="2043382" cy="3795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0B4E0-404F-481B-BCB6-E2020A4C3A6A}">
      <dsp:nvSpPr>
        <dsp:cNvPr id="0" name=""/>
        <dsp:cNvSpPr/>
      </dsp:nvSpPr>
      <dsp:spPr>
        <a:xfrm>
          <a:off x="1440704" y="388366"/>
          <a:ext cx="3396994" cy="28571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5F6ECA-CF18-4ADD-9204-0B2E673A2E58}">
      <dsp:nvSpPr>
        <dsp:cNvPr id="0" name=""/>
        <dsp:cNvSpPr/>
      </dsp:nvSpPr>
      <dsp:spPr>
        <a:xfrm>
          <a:off x="200661" y="1448113"/>
          <a:ext cx="1781639" cy="1722062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Акція «Янголи» присвячена кожній дитині, яка загинула від війни</a:t>
          </a:r>
          <a:endParaRPr lang="ru-RU" sz="1600" kern="1200" dirty="0"/>
        </a:p>
      </dsp:txBody>
      <dsp:txXfrm>
        <a:off x="200661" y="1448113"/>
        <a:ext cx="1781639" cy="1722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E894A-DEE8-48CE-A579-7F0419AAED1F}" type="datetime1">
              <a:rPr lang="ru-RU" smtClean="0"/>
              <a:t>10.01.2023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ED543-87DF-443D-B01E-AA747AA37B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419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518D3-BDE9-4629-97F0-A896A7900633}" type="datetime1">
              <a:rPr lang="ru-RU" smtClean="0"/>
              <a:pPr/>
              <a:t>10.01.2023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3DEB0-4ADC-4B07-910D-707A049A13A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0656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DEB0-4ADC-4B07-910D-707A049A13A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72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DEB0-4ADC-4B07-910D-707A049A13A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391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8D7406-0BB6-4FD5-BA3D-2DCCFCCBD74C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4004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7758-0F8E-421C-8287-08E5EA7B6270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299155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7758-0F8E-421C-8287-08E5EA7B6270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9223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7758-0F8E-421C-8287-08E5EA7B6270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1782430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7758-0F8E-421C-8287-08E5EA7B6270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052779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7758-0F8E-421C-8287-08E5EA7B6270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531722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7758-0F8E-421C-8287-08E5EA7B6270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1479473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7758-0F8E-421C-8287-08E5EA7B6270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7290243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52ED66-FD88-40BD-9C99-00BF93C62CF4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246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83D9808-0449-4533-8A2C-86727B338F5C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8775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D6398D4-E716-4F92-B255-9E79D6F0396D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195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43ACE9F-3B4F-4FA3-9AEA-02C4E027484F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963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94EE59-2E58-4739-BDCC-61AD5863E730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862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6820220-CA3C-4F34-9948-26A75D621A88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6659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AE0012C-660A-46D7-B38A-EFBC452B1B32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5242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D7F785-949D-4597-B02E-12777729CDA2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6845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97758-0F8E-421C-8287-08E5EA7B6270}" type="datetime1">
              <a:rPr lang="ru-RU" noProof="0" smtClean="0"/>
              <a:t>10.01.2023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20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9.jpg"/><Relationship Id="rId7" Type="http://schemas.openxmlformats.org/officeDocument/2006/relationships/image" Target="../media/image7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diagramColors" Target="../diagrams/colors1.xml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7.jpg"/><Relationship Id="rId15" Type="http://schemas.openxmlformats.org/officeDocument/2006/relationships/image" Target="../media/image3.jpg"/><Relationship Id="rId10" Type="http://schemas.openxmlformats.org/officeDocument/2006/relationships/diagramData" Target="../diagrams/data1.xml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5" Type="http://schemas.openxmlformats.org/officeDocument/2006/relationships/image" Target="../media/image3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openxmlformats.org/officeDocument/2006/relationships/image" Target="../media/image50.jpg"/><Relationship Id="rId3" Type="http://schemas.openxmlformats.org/officeDocument/2006/relationships/image" Target="../media/image43.jpg"/><Relationship Id="rId21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image" Target="../media/image49.jpg"/><Relationship Id="rId2" Type="http://schemas.openxmlformats.org/officeDocument/2006/relationships/image" Target="../media/image42.jpg"/><Relationship Id="rId16" Type="http://schemas.openxmlformats.org/officeDocument/2006/relationships/image" Target="../media/image48.jp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47.jpg"/><Relationship Id="rId10" Type="http://schemas.openxmlformats.org/officeDocument/2006/relationships/diagramLayout" Target="../diagrams/layout3.xml"/><Relationship Id="rId19" Type="http://schemas.openxmlformats.org/officeDocument/2006/relationships/image" Target="../media/image51.jpg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10" Type="http://schemas.openxmlformats.org/officeDocument/2006/relationships/image" Target="../media/image60.jpg"/><Relationship Id="rId4" Type="http://schemas.openxmlformats.org/officeDocument/2006/relationships/image" Target="../media/image55.jpg"/><Relationship Id="rId9" Type="http://schemas.openxmlformats.org/officeDocument/2006/relationships/image" Target="../media/image5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2.jpg"/><Relationship Id="rId7" Type="http://schemas.openxmlformats.org/officeDocument/2006/relationships/image" Target="../media/image65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64.jpg"/><Relationship Id="rId10" Type="http://schemas.openxmlformats.org/officeDocument/2006/relationships/image" Target="../media/image67.jpg"/><Relationship Id="rId4" Type="http://schemas.openxmlformats.org/officeDocument/2006/relationships/image" Target="../media/image63.jpg"/><Relationship Id="rId9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1290" y="639097"/>
            <a:ext cx="6821782" cy="3494791"/>
          </a:xfrm>
        </p:spPr>
        <p:txBody>
          <a:bodyPr rtlCol="0">
            <a:normAutofit/>
          </a:bodyPr>
          <a:lstStyle/>
          <a:p>
            <a:r>
              <a:rPr lang="ru-RU" dirty="0"/>
              <a:t>ловок </a:t>
            </a:r>
            <a:r>
              <a:rPr lang="ru-RU" dirty="0" err="1"/>
              <a:t>Lorem</a:t>
            </a:r>
            <a:r>
              <a:rPr lang="ru-RU" dirty="0"/>
              <a:t> </a:t>
            </a:r>
            <a:r>
              <a:rPr lang="ru-RU" dirty="0" err="1"/>
              <a:t>Ipsum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 rtlCol="0">
            <a:normAutofit/>
          </a:bodyPr>
          <a:lstStyle/>
          <a:p>
            <a:pPr rtl="0"/>
            <a:r>
              <a:rPr lang="ru-RU" dirty="0" err="1"/>
              <a:t>Sit</a:t>
            </a:r>
            <a:r>
              <a:rPr lang="ru-RU" dirty="0"/>
              <a:t> </a:t>
            </a:r>
            <a:r>
              <a:rPr lang="ru-RU" dirty="0" err="1"/>
              <a:t>Dolor</a:t>
            </a:r>
            <a:r>
              <a:rPr lang="ru-RU" dirty="0"/>
              <a:t> </a:t>
            </a:r>
            <a:r>
              <a:rPr lang="ru-RU" dirty="0" err="1"/>
              <a:t>Amet</a:t>
            </a:r>
            <a:endParaRPr lang="ru-RU" dirty="0"/>
          </a:p>
        </p:txBody>
      </p:sp>
      <p:pic>
        <p:nvPicPr>
          <p:cNvPr id="5" name="Рисунок 4" descr="Изображение выглядит как желты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D003FDD-E3BA-C42B-5D8A-86F18EE07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7311"/>
            <a:ext cx="12191999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369AC00-9C81-5BA6-BACF-6ADF95E1B4C5}"/>
              </a:ext>
            </a:extLst>
          </p:cNvPr>
          <p:cNvSpPr/>
          <p:nvPr/>
        </p:nvSpPr>
        <p:spPr>
          <a:xfrm>
            <a:off x="1168399" y="1620686"/>
            <a:ext cx="5738254" cy="2106349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uk-UA" sz="3600" b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ДЕНИС ТКАЧЕНКО</a:t>
            </a:r>
          </a:p>
          <a:p>
            <a:pPr algn="ctr"/>
            <a:r>
              <a:rPr lang="uk-UA" sz="2800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</a:t>
            </a:r>
            <a:r>
              <a:rPr lang="uk-UA" sz="2800" dirty="0" err="1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Великодальницької</a:t>
            </a:r>
            <a:r>
              <a:rPr lang="uk-UA" sz="2800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громади</a:t>
            </a:r>
            <a:b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/>
          </a:p>
        </p:txBody>
      </p:sp>
      <p:pic>
        <p:nvPicPr>
          <p:cNvPr id="7" name="Рисунок 6" descr="Изображение выглядит как человек, внешний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6E648CCA-B075-6314-DCA0-42F68CC30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725" y="-117311"/>
            <a:ext cx="4713931" cy="6975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5C1D88-232D-08F6-9E4D-546F7AFACE68}"/>
              </a:ext>
            </a:extLst>
          </p:cNvPr>
          <p:cNvSpPr/>
          <p:nvPr/>
        </p:nvSpPr>
        <p:spPr>
          <a:xfrm>
            <a:off x="2284407" y="4212701"/>
            <a:ext cx="3303037" cy="1036622"/>
          </a:xfrm>
          <a:prstGeom prst="roundRect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</a:t>
            </a:r>
            <a:r>
              <a:rPr lang="uk-UA" sz="3200" b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ВІТ</a:t>
            </a:r>
          </a:p>
          <a:p>
            <a:pPr algn="ctr"/>
            <a:r>
              <a:rPr lang="uk-UA" sz="2400" b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2022-2023 </a:t>
            </a:r>
            <a:endParaRPr lang="ru-RU" sz="2400" b="1" dirty="0">
              <a:ln w="66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3D8677-4C3C-980A-D90A-81CEF0E69D2D}"/>
              </a:ext>
            </a:extLst>
          </p:cNvPr>
          <p:cNvSpPr txBox="1"/>
          <p:nvPr/>
        </p:nvSpPr>
        <p:spPr>
          <a:xfrm>
            <a:off x="874082" y="574234"/>
            <a:ext cx="6326888" cy="461665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7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«ПРАЦЮВАТИ, НЕ ЗВАЖАЮЧИ НІ НА ЩО»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B72D7A-060B-206D-E958-12C87E857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313" y="-48695"/>
            <a:ext cx="1216831" cy="1217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55A80A-1E56-5400-4F96-851D8E101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509" y="-147077"/>
            <a:ext cx="3354378" cy="251578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CB3CE4-43E3-583E-6EFE-8DD2634E4504}"/>
              </a:ext>
            </a:extLst>
          </p:cNvPr>
          <p:cNvSpPr/>
          <p:nvPr/>
        </p:nvSpPr>
        <p:spPr>
          <a:xfrm>
            <a:off x="0" y="1"/>
            <a:ext cx="5746776" cy="4376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i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Цього року, не зважаючи на війну, продовжувалися заходи по енергоефективності - нам вдалося за кошти бюджету зробити утеплення та капітальний ремонт фасаду внутрішнього двору  </a:t>
            </a:r>
            <a:r>
              <a:rPr lang="uk-UA" sz="1600" i="1" kern="15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Петродолинського</a:t>
            </a:r>
            <a:r>
              <a:rPr lang="uk-UA" sz="1600" i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ліцею та встановити автономну систему пожежогасіння приміщення котельні. У </a:t>
            </a:r>
            <a:r>
              <a:rPr lang="uk-UA" sz="1600" i="1" kern="15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Розселенській</a:t>
            </a:r>
            <a:r>
              <a:rPr lang="uk-UA" sz="1600" i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початковій школі проведено капітальний ремонт системи протипожежного захисту будівлі, що є одним із важливих елементів безпечного навчального процесу.</a:t>
            </a:r>
            <a:endParaRPr lang="ru-RU" sz="1600" i="1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r>
              <a:rPr lang="uk-UA" sz="1600" i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Охорона та безпека дітей є важливим аспектом під час навчання дітей</a:t>
            </a:r>
            <a:r>
              <a:rPr lang="uk-UA" sz="1600" i="1" kern="150" dirty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 Саме тому у цьому було встановлено тривожні кнопки з підключенням їх до охоронних фірм у всіх навчальних закладах громади та встановлено системи відеоспостереження  у</a:t>
            </a:r>
            <a:r>
              <a:rPr lang="uk-UA" sz="1600" i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1600" i="1" kern="15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Петродолинському</a:t>
            </a:r>
            <a:r>
              <a:rPr lang="uk-UA" sz="1600" i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1600" i="1" kern="150" dirty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та </a:t>
            </a:r>
            <a:r>
              <a:rPr lang="uk-UA" sz="1600" i="1" kern="15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Великодальницькому</a:t>
            </a:r>
            <a:r>
              <a:rPr lang="uk-UA" sz="1600" i="1" kern="1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ліцеях №1 і №2.</a:t>
            </a:r>
            <a:endParaRPr lang="ru-RU" sz="1600" i="1" kern="15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r>
              <a:rPr lang="uk-UA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І, напевно, найголовніше — у </a:t>
            </a:r>
            <a:r>
              <a:rPr lang="uk-UA" sz="16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Великодальницькому</a:t>
            </a:r>
            <a:r>
              <a:rPr lang="uk-UA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ліцеї №1 зроблено ремонт найпростішого укриття, де обладнано санвузол, місця для навчання, зроблено вентиляцію приміщень, освітлення, </a:t>
            </a:r>
            <a:r>
              <a:rPr lang="uk-UA" sz="16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залито</a:t>
            </a:r>
            <a:r>
              <a:rPr lang="uk-UA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підлогу та інше..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4BC7A0-2EA1-6E14-F8C9-90871560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56" y="-147077"/>
            <a:ext cx="3354378" cy="204672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43A70C-7901-276F-78C9-AAC3A350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134" y="0"/>
            <a:ext cx="1575414" cy="1576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человек, внутренний, сте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7A3457B-B7E5-5519-F90D-1BBAE87EE5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5" t="12508" r="5953" b="13952"/>
          <a:stretch/>
        </p:blipFill>
        <p:spPr>
          <a:xfrm>
            <a:off x="119764" y="4272676"/>
            <a:ext cx="2828191" cy="2631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49FD403-C3CE-2404-AE40-CA4FAF54F3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228" t="35876" r="2394" b="34708"/>
          <a:stretch/>
        </p:blipFill>
        <p:spPr>
          <a:xfrm>
            <a:off x="10244412" y="4857187"/>
            <a:ext cx="1827824" cy="2046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40F72D-4B20-2AC2-9132-D232DD4E2406}"/>
              </a:ext>
            </a:extLst>
          </p:cNvPr>
          <p:cNvSpPr txBox="1"/>
          <p:nvPr/>
        </p:nvSpPr>
        <p:spPr>
          <a:xfrm>
            <a:off x="2947955" y="4272676"/>
            <a:ext cx="5027230" cy="258532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Допомагали та підтримували жителів села в такі нелегкі часи.</a:t>
            </a:r>
          </a:p>
          <a:p>
            <a:pPr algn="ctr"/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надано грошову допомогу 34-ом учасникам бойових дій на території інших держав 25 500. До Новорічних свят отримали продуктові набори 397осіб з інвалідністю, внутрішньо переміщених та багатодітні сім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 397.</a:t>
            </a:r>
            <a:b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заявах громадян матеріальну допомогу надано 145-ти жителям на суму 242 800.</a:t>
            </a:r>
          </a:p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B468D2C-72EF-F858-4664-CFFF7994B6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091" t="66667" r="3916" b="3649"/>
          <a:stretch/>
        </p:blipFill>
        <p:spPr>
          <a:xfrm>
            <a:off x="5746776" y="2528107"/>
            <a:ext cx="1827824" cy="1776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F9BDE1-8964-A170-AC18-D30E56231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0094" y="4304916"/>
            <a:ext cx="1721735" cy="25157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F4E39D-6CFD-F035-31A2-E74903C53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4137" y="2328768"/>
            <a:ext cx="1575414" cy="26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15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8CDF38-519A-38F3-F9F8-25EE607E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11" y="-151003"/>
            <a:ext cx="1223922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40F52-F5DB-6B1E-9980-5166246E3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0" y="276837"/>
            <a:ext cx="6767088" cy="3315450"/>
          </a:xfrm>
        </p:spPr>
        <p:txBody>
          <a:bodyPr>
            <a:normAutofit fontScale="90000"/>
          </a:bodyPr>
          <a:lstStyle/>
          <a:p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 прийшла в нашу країну </a:t>
            </a:r>
            <a:r>
              <a:rPr lang="uk-UA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неочікувано</a:t>
            </a: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 ми – не здалися! Вона ще більше нас об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єднала у боротьбі проти спільного ворога.</a:t>
            </a:r>
            <a:b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дякую всім за активну співпрацю! Депутатському корпусу, апарату сільської ради, підприємцям, небайдужим жителям і окремо старостату – за командну роботу. Адже лише в єдності- наша сила.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текст, стол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6BD0F6B-8943-481C-B756-4EAC9B7F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169" y="137652"/>
            <a:ext cx="4418922" cy="626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7BB7B4-86E2-7732-12E7-C41D51465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58" y="5206482"/>
            <a:ext cx="1788143" cy="1651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46FDC2-AF32-0074-5EAB-58EBA1619E00}"/>
              </a:ext>
            </a:extLst>
          </p:cNvPr>
          <p:cNvSpPr txBox="1"/>
          <p:nvPr/>
        </p:nvSpPr>
        <p:spPr>
          <a:xfrm>
            <a:off x="2192694" y="3965510"/>
            <a:ext cx="4310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Продовжуємо!</a:t>
            </a:r>
            <a:b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вірою – у майбутнє!</a:t>
            </a:r>
            <a:b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вірою – в перемогу!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5994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человек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7D7FD363-845A-CC60-78EC-356E87515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947" y="2238535"/>
            <a:ext cx="2923290" cy="252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внутренний, человек, сто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F22F3E9-8E91-FF87-49BE-75EAF5BC4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60" r="626" b="7191"/>
          <a:stretch/>
        </p:blipFill>
        <p:spPr>
          <a:xfrm>
            <a:off x="5238112" y="4799320"/>
            <a:ext cx="3334677" cy="204944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84" y="0"/>
            <a:ext cx="8054860" cy="1669759"/>
          </a:xfrm>
          <a:solidFill>
            <a:srgbClr val="FFFF00"/>
          </a:solidFill>
          <a:effectLst>
            <a:softEdge rad="127000"/>
          </a:effectLst>
        </p:spPr>
        <p:txBody>
          <a:bodyPr rtlCol="0">
            <a:normAutofit/>
          </a:bodyPr>
          <a:lstStyle/>
          <a:p>
            <a:pPr algn="ctr"/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Війна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внесла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свої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корективи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  <a:b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Та ми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працювали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і працюємо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не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дивлячись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ні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на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що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Під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звуки сирен, без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світла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— проходили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термінові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засідання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сесій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виконкому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uk-UA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комісій,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продовжували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працювати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співробітники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апарату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сільської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ради. 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D5451CD1-81F2-0742-D621-8C2B0AFD36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27" t="7112" r="19986" b="45753"/>
          <a:stretch/>
        </p:blipFill>
        <p:spPr>
          <a:xfrm>
            <a:off x="8493551" y="4210924"/>
            <a:ext cx="3698449" cy="2541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выглядит как текст, внутренний, ст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9A00021-58DA-4A9A-F412-DBEF0FD573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4" t="17881" r="6689" b="12051"/>
          <a:stretch/>
        </p:blipFill>
        <p:spPr>
          <a:xfrm>
            <a:off x="7798922" y="68671"/>
            <a:ext cx="4212242" cy="416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D53F8B-F59F-3631-A7B8-CA91CA7FF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0351" y="-94270"/>
            <a:ext cx="1600204" cy="1601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447725E-EE89-4774-F00A-86E019D342EB}"/>
              </a:ext>
            </a:extLst>
          </p:cNvPr>
          <p:cNvSpPr/>
          <p:nvPr/>
        </p:nvSpPr>
        <p:spPr>
          <a:xfrm>
            <a:off x="50631" y="3542376"/>
            <a:ext cx="5251069" cy="33156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умовах війни нам вдалося виконати бюджет!</a:t>
            </a:r>
          </a:p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 проведено велику роботу для цього. Основним джерелом надходжень є податок з доходу фізичних осіб, левову частку чого склали надходження з ПДФО військовослужбовців.</a:t>
            </a:r>
            <a:b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 ми сприяли відкриттю нових підприємств, таких як «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Лібра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ТОВ «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Бірбон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«Грант Прайм», «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Агромеханізм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плюс» та інших, що також сприяло вдалому наповненню казни громади.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стол, внутренний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1660DBA6-B125-2774-1A35-2DE1979E2C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598" r="2811"/>
          <a:stretch/>
        </p:blipFill>
        <p:spPr>
          <a:xfrm>
            <a:off x="33998" y="1507416"/>
            <a:ext cx="2958855" cy="2132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Изображение выглядит как внутренний, стол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1E388438-0B9E-6B34-79E4-0CF5FED78F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288" b="6460"/>
          <a:stretch/>
        </p:blipFill>
        <p:spPr>
          <a:xfrm>
            <a:off x="2901824" y="1555051"/>
            <a:ext cx="3414135" cy="197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522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A308A-F183-32DC-3F95-33154E24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7830"/>
            <a:ext cx="4344747" cy="6195526"/>
          </a:xfr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З</a:t>
            </a:r>
            <a:r>
              <a:rPr lang="uk-UA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а 2022 рік за рахунок бюджету </a:t>
            </a:r>
            <a:r>
              <a:rPr lang="uk-UA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Великодальницької</a:t>
            </a:r>
            <a:r>
              <a:rPr lang="uk-UA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сільської територіальної громади надано фінансову підтримку підшефним військовим частинам ЗСУ в сумі 2млн 740 </a:t>
            </a:r>
            <a:r>
              <a:rPr lang="uk-UA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тис.грн</a:t>
            </a:r>
            <a:r>
              <a:rPr lang="uk-UA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 Придбано та передано 4 дизельних генератори. Проводиться робота по закупівлі обладнання для харчоблоків, які будуть передані до військової частини, надається фінансова підтримка для  матеріально-технічного забезпечення військових частин Збройних Сил України.</a:t>
            </a:r>
            <a:br>
              <a:rPr lang="uk-UA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br>
              <a:rPr lang="uk-UA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uk-UA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Також проводилися благодійні ярмарки разом з освітніми установами, батьками і дітками. </a:t>
            </a:r>
            <a:r>
              <a:rPr lang="ru-RU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освітянам</a:t>
            </a:r>
            <a:r>
              <a:rPr lang="ru-RU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вдалося</a:t>
            </a:r>
            <a:r>
              <a:rPr lang="ru-RU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зібрали</a:t>
            </a:r>
            <a:r>
              <a:rPr lang="ru-RU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184 337 </a:t>
            </a:r>
            <a:r>
              <a:rPr lang="ru-RU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гривень, </a:t>
            </a:r>
            <a:r>
              <a:rPr lang="ru-RU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uk-UA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передано ЗСУ та на закупівлю необхідних речей пораненим бійцям, які знаходяться у військовому шпиталі.</a:t>
            </a:r>
            <a:br>
              <a:rPr lang="ru-RU" sz="1800" kern="150" dirty="0">
                <a:solidFill>
                  <a:srgbClr val="000000"/>
                </a:solidFill>
                <a:effectLst/>
                <a:latin typeface="Liberation Serif" panose="02020603050405020304" pitchFamily="18" charset="0"/>
                <a:ea typeface="Segoe UI" panose="020B0502040204020203" pitchFamily="34" charset="0"/>
                <a:cs typeface="Tahom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5A9D23-E5B9-55C0-D166-A0525032B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138" y="0"/>
            <a:ext cx="7541443" cy="1696156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27000"/>
          </a:effectLst>
        </p:spPr>
        <p:txBody>
          <a:bodyPr>
            <a:normAutofit fontScale="92500" lnSpcReduction="10000"/>
          </a:bodyPr>
          <a:lstStyle/>
          <a:p>
            <a:r>
              <a:rPr lang="uk-UA" sz="2000" b="1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Великодальницька</a:t>
            </a:r>
            <a:r>
              <a:rPr lang="uk-UA" sz="2000" b="1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сільська рада разом з небайдужими підприємцями та жителями допомагала і допомагає підшефним їй військовим частинам та ЗСУ. Адже наш святий обов’язок допомагати тим, хто дарує нам мирний сон, хто збиває ракети над нашими головами, хто боронить нас в окопах і в сніг, і в дощ.. Аби тільки захистити нашу державу.</a:t>
            </a:r>
            <a:endParaRPr lang="ru-RU" sz="2000" b="1" i="1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Изображение выглядит как человек, внешний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16DDCCF4-B74D-2C77-52EE-762188449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269" y="1516916"/>
            <a:ext cx="4976675" cy="352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человек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2981BACC-5C6B-532E-ECC7-DC6804A03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033" y="1767837"/>
            <a:ext cx="2174950" cy="242160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Изображение выглядит как человек, группа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C74BCFA-BCCC-9FBB-8A1A-5BF00AFC80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2" t="8926" r="2183" b="14230"/>
          <a:stretch/>
        </p:blipFill>
        <p:spPr>
          <a:xfrm>
            <a:off x="4215048" y="4243354"/>
            <a:ext cx="3773979" cy="2421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выглядит как человек, внутренний, стен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8627EEB-4CDA-DC68-1A49-67DFB94C04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84" t="21809" r="6516" b="16508"/>
          <a:stretch/>
        </p:blipFill>
        <p:spPr>
          <a:xfrm>
            <a:off x="7978836" y="4276866"/>
            <a:ext cx="4050604" cy="231641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D090E1-EC39-8F31-4D0F-653F4707B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6676" y="-61829"/>
            <a:ext cx="1577283" cy="1578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8988B7D-1C92-2EAD-2D17-3481BAFFEEBD}"/>
              </a:ext>
            </a:extLst>
          </p:cNvPr>
          <p:cNvCxnSpPr/>
          <p:nvPr/>
        </p:nvCxnSpPr>
        <p:spPr>
          <a:xfrm>
            <a:off x="0" y="4404049"/>
            <a:ext cx="43447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838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E5C7CBC-63D8-BB4F-6663-4D665E12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8" t="29778" r="8931" b="34518"/>
          <a:stretch/>
        </p:blipFill>
        <p:spPr>
          <a:xfrm>
            <a:off x="4793762" y="3810912"/>
            <a:ext cx="3430402" cy="3185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 descr="Изображение выглядит как стена, внутренний, загроможденный, беспорядочный">
            <a:extLst>
              <a:ext uri="{FF2B5EF4-FFF2-40B4-BE49-F238E27FC236}">
                <a16:creationId xmlns:a16="http://schemas.microsoft.com/office/drawing/2014/main" id="{E658A3AE-2BBB-E9DA-BEC0-E567F5C0C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" t="6207" r="21873" b="7704"/>
          <a:stretch/>
        </p:blipFill>
        <p:spPr>
          <a:xfrm>
            <a:off x="2849150" y="2251397"/>
            <a:ext cx="3460222" cy="2165849"/>
          </a:xfrm>
          <a:prstGeom prst="rect">
            <a:avLst/>
          </a:prstGeom>
          <a:ln>
            <a:solidFill>
              <a:srgbClr val="00B0F0"/>
            </a:solidFill>
          </a:ln>
          <a:effectLst/>
        </p:spPr>
      </p:pic>
      <p:pic>
        <p:nvPicPr>
          <p:cNvPr id="29" name="Рисунок 28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D36FF06-C434-E9BC-0A2F-9D5702AE51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16" r="3139" b="7024"/>
          <a:stretch/>
        </p:blipFill>
        <p:spPr>
          <a:xfrm>
            <a:off x="6018649" y="1432561"/>
            <a:ext cx="2228774" cy="2785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Изображение выглядит как человек, внутренний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4007C6D9-ABF4-C66E-FFDE-A965CC1B24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2" t="25159" r="4917" b="24910"/>
          <a:stretch/>
        </p:blipFill>
        <p:spPr>
          <a:xfrm>
            <a:off x="1831627" y="4131405"/>
            <a:ext cx="3450358" cy="256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пол, внутренний, набит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FB5A3D5-5C0A-E72E-27CC-96AA27C35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940" y="4098193"/>
            <a:ext cx="4348480" cy="2852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C570C-A2B6-BA0B-3A14-73DE70D5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" y="54250"/>
            <a:ext cx="11699240" cy="1242412"/>
          </a:xfrm>
          <a:solidFill>
            <a:srgbClr val="FFFF00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2200" b="1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У всіх селах було відкрито Пункти Незламності, які забезпечені теплом, світлом і інтернетом. До ініціативи долучилися і деякі підприємці, за що їм велика вдячність. </a:t>
            </a:r>
            <a:br>
              <a:rPr lang="uk-UA" sz="2200" b="1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uk-UA" sz="2200" b="1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Саме завдяки злагодженій роботі і підтримці ми все витримаємо!</a:t>
            </a:r>
            <a:br>
              <a:rPr lang="ru-RU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AF004AA-755A-F49F-D899-88282CB5A810}"/>
              </a:ext>
            </a:extLst>
          </p:cNvPr>
          <p:cNvSpPr/>
          <p:nvPr/>
        </p:nvSpPr>
        <p:spPr>
          <a:xfrm>
            <a:off x="5668133" y="5620521"/>
            <a:ext cx="4831571" cy="12374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defRPr cap="all"/>
            </a:pPr>
            <a:r>
              <a:rPr lang="uk-UA" sz="16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Обладнано</a:t>
            </a:r>
            <a:r>
              <a:rPr lang="uk-UA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найпростіші</a:t>
            </a:r>
            <a:r>
              <a:rPr lang="uk-UA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uk-UA" sz="16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</a:t>
            </a:r>
            <a:r>
              <a:rPr lang="en-US" sz="16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ДОБРОВОЛЬЧОГО БАТАЛЬЙОНУ</a:t>
            </a:r>
            <a:r>
              <a:rPr lang="uk-UA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03FF7B-86E9-998A-5C7A-EB174968A6B8}"/>
              </a:ext>
            </a:extLst>
          </p:cNvPr>
          <p:cNvSpPr/>
          <p:nvPr/>
        </p:nvSpPr>
        <p:spPr>
          <a:xfrm>
            <a:off x="8203706" y="1235347"/>
            <a:ext cx="3809007" cy="14605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ВЕЛИКОДАЛЬНИЦЬКА С/Р СПІЛЬНО З НЕБАЙДУЖИМИ ЖИТЕЛЯМИ І ПІДПРИЄМЦЯМИ ЗБИРАЛИ КОШТИ, МЕДИКАМЕНТИ, ХАРЧІ – НА ПЕРЕДОВУ ДЛЯ ЗСУ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1CFED56-E017-FC75-8390-2E35ADABD3A0}"/>
              </a:ext>
            </a:extLst>
          </p:cNvPr>
          <p:cNvSpPr/>
          <p:nvPr/>
        </p:nvSpPr>
        <p:spPr>
          <a:xfrm>
            <a:off x="50890" y="3219065"/>
            <a:ext cx="3312367" cy="94705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СТВОРЕНО ГУМАНІТАРНИЙ ШТАБ ПРИ СІЛЬСЬКІЙ РАДІ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CE50D02-204C-7B0E-6F30-0C73E932D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5497" y="2434996"/>
            <a:ext cx="2743680" cy="2230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Изображение выглядит как текст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50825D5-A9B8-D18B-E1B9-C25D9E54FC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908" r="25268" b="4899"/>
          <a:stretch/>
        </p:blipFill>
        <p:spPr>
          <a:xfrm>
            <a:off x="-85921" y="4005258"/>
            <a:ext cx="2623848" cy="2990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19BDE39-7C93-287E-35B0-04EEE41234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6" t="23537" r="9765" b="4217"/>
          <a:stretch/>
        </p:blipFill>
        <p:spPr>
          <a:xfrm>
            <a:off x="7134700" y="2698943"/>
            <a:ext cx="3025299" cy="28623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2" name="Схема 31">
            <a:extLst>
              <a:ext uri="{FF2B5EF4-FFF2-40B4-BE49-F238E27FC236}">
                <a16:creationId xmlns:a16="http://schemas.microsoft.com/office/drawing/2014/main" id="{6F14BF63-EE53-239B-0B5F-8AF61D63B3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4868333"/>
              </p:ext>
            </p:extLst>
          </p:nvPr>
        </p:nvGraphicFramePr>
        <p:xfrm>
          <a:off x="55970" y="425651"/>
          <a:ext cx="5749177" cy="3415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37E617-C197-45EF-D2F4-FB5B4F6D02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46119" y="5620521"/>
            <a:ext cx="1281412" cy="1282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03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Изображение выглядит как человек, группа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F7FA19D5-B896-CBE0-61A4-135FFB7BF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5" t="16004" r="12830" b="8966"/>
          <a:stretch/>
        </p:blipFill>
        <p:spPr>
          <a:xfrm>
            <a:off x="10105500" y="3971588"/>
            <a:ext cx="2002776" cy="134911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1" name="Рисунок 30" descr="Изображение выглядит как текст, другой, различные, множество&#10;&#10;Автоматически созданное описание">
            <a:extLst>
              <a:ext uri="{FF2B5EF4-FFF2-40B4-BE49-F238E27FC236}">
                <a16:creationId xmlns:a16="http://schemas.microsoft.com/office/drawing/2014/main" id="{B0D64149-394A-10B1-4FD5-04290CE96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2" t="26534" r="60032" b="46712"/>
          <a:stretch/>
        </p:blipFill>
        <p:spPr>
          <a:xfrm>
            <a:off x="5236621" y="2898896"/>
            <a:ext cx="2804430" cy="206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Изображение выглядит как текст, человек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6918DD97-3B81-2FD3-65F3-452ABC423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261"/>
          <a:stretch/>
        </p:blipFill>
        <p:spPr>
          <a:xfrm>
            <a:off x="5048161" y="1477326"/>
            <a:ext cx="2949892" cy="185491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16" name="Рисунок 15" descr="Изображение выглядит как небо, внешний, земля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C74DE50D-3270-254C-5732-B29C82A50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680" y="2195212"/>
            <a:ext cx="2738979" cy="2225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643F3-FCDE-1A9E-F9C4-24A3EA74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3" y="27992"/>
            <a:ext cx="11227786" cy="142479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uk-UA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Головне наше завдання — підтримувати людей в цей важкий час. Адже багато залишилися без роботи, коштів на проживання, а деякі — взагалі без житла. </a:t>
            </a:r>
            <a:r>
              <a:rPr lang="uk-UA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Великодальницька</a:t>
            </a:r>
            <a:r>
              <a:rPr lang="uk-UA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сільська рада допомагала внутрішньо переміщеним громадянам, а також тісно співпрацювала в цьому питанні з Одеською військовою та районною адміністраціями, обласною та районною радою.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1EC0BC-8D76-BA4D-2BA8-D76729C84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31" y="1467666"/>
            <a:ext cx="5123423" cy="779629"/>
          </a:xfrm>
          <a:solidFill>
            <a:srgbClr val="92D050"/>
          </a:solidFill>
        </p:spPr>
        <p:txBody>
          <a:bodyPr/>
          <a:lstStyle/>
          <a:p>
            <a:r>
              <a:rPr lang="uk-UA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сприяння Благодійного Фонду «Нове життя» на території сільської ради створено містечко для переселенців за що їм велика подяка.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 descr="Изображение выглядит как человек, внеш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987650E3-E984-CE34-AEA8-7FDD8B4A95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-24408" y="2226534"/>
            <a:ext cx="2846979" cy="2193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917B2-6EC1-8ADA-7343-6F562DF45FA1}"/>
              </a:ext>
            </a:extLst>
          </p:cNvPr>
          <p:cNvSpPr txBox="1"/>
          <p:nvPr/>
        </p:nvSpPr>
        <p:spPr>
          <a:xfrm>
            <a:off x="7519856" y="1428794"/>
            <a:ext cx="4659007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співпраці з сільською радою значну підтримку надавали переселенцям та потребуючим жителям також Благодійні фонди, Громадські організації, підприємці та жителі громади.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7ACC759-8980-EF5B-0C71-5B6E476C6AD6}"/>
              </a:ext>
            </a:extLst>
          </p:cNvPr>
          <p:cNvSpPr/>
          <p:nvPr/>
        </p:nvSpPr>
        <p:spPr>
          <a:xfrm>
            <a:off x="3098800" y="373888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Изображение выглядит как внутренний, потолок, по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86A688E-5A60-6A26-9A1A-FC9885320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33" t="35073" r="3049" b="7306"/>
          <a:stretch/>
        </p:blipFill>
        <p:spPr>
          <a:xfrm>
            <a:off x="9148912" y="5194939"/>
            <a:ext cx="3043088" cy="1799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Изображение выглядит как текст, человек, сте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DAAB1B5-560B-4CDE-BFAE-46CC76537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1" y="4986591"/>
            <a:ext cx="1889973" cy="168636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4B52AC-A61D-A4AB-0DC3-706F073F762A}"/>
              </a:ext>
            </a:extLst>
          </p:cNvPr>
          <p:cNvSpPr txBox="1"/>
          <p:nvPr/>
        </p:nvSpPr>
        <p:spPr>
          <a:xfrm>
            <a:off x="-55021" y="4353758"/>
            <a:ext cx="563286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Волонтери проводили також розважальні заходи, аби підтримати жителів і внутрішньо переміщених осіб.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Изображение выглядит как человек, мужчина, готовится&#10;&#10;Автоматически созданное описание">
            <a:extLst>
              <a:ext uri="{FF2B5EF4-FFF2-40B4-BE49-F238E27FC236}">
                <a16:creationId xmlns:a16="http://schemas.microsoft.com/office/drawing/2014/main" id="{43E4B002-6E91-9F17-B014-EDD65ECA0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1387" y="4878155"/>
            <a:ext cx="2539846" cy="1904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Изображение выглядит как человек, небо, внешний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AC06A74B-5530-8D26-29B0-FAB3DDF616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4074" y="4986591"/>
            <a:ext cx="2234488" cy="1790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 descr="Изображение выглядит как человек, люди, групп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5FE3F4A0-9D62-6028-7229-F3085EB470D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15" t="18658" r="44359" b="43192"/>
          <a:stretch/>
        </p:blipFill>
        <p:spPr>
          <a:xfrm>
            <a:off x="8083601" y="2528170"/>
            <a:ext cx="1997028" cy="12798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5" name="Рисунок 34" descr="Изображение выглядит как человек, небо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52E2C9D0-BBED-8F20-4DDB-D6389110C7F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219" t="33226" r="13176" b="14074"/>
          <a:stretch/>
        </p:blipFill>
        <p:spPr>
          <a:xfrm>
            <a:off x="6338562" y="4871910"/>
            <a:ext cx="3287121" cy="190488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9" name="Рисунок 38" descr="Изображение выглядит как текст, человек, друго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E01B6452-1BEB-74B6-C59C-ACFC5B9E74D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3461" t="59555" r="3403" b="2698"/>
          <a:stretch/>
        </p:blipFill>
        <p:spPr>
          <a:xfrm>
            <a:off x="10080629" y="2528169"/>
            <a:ext cx="2027647" cy="1316578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</p:pic>
      <p:pic>
        <p:nvPicPr>
          <p:cNvPr id="41" name="Рисунок 40" descr="Изображение выглядит как текст, другой, различные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70F04F51-9508-891A-F916-74EEA20A02C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3537" t="35768" r="1555" b="34688"/>
          <a:stretch/>
        </p:blipFill>
        <p:spPr>
          <a:xfrm>
            <a:off x="8076513" y="3775555"/>
            <a:ext cx="1839647" cy="116297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3ACA55-5ABD-2717-10E6-F2371908A9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10760" y="-26204"/>
            <a:ext cx="1453651" cy="1454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911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Изображение выглядит как пузырек, земля, внешний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3E90EA49-DACE-6000-53FA-869F8FFFE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335" y="4406679"/>
            <a:ext cx="3137113" cy="2521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88034-4537-3E4D-6115-58BFBEE9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35" y="155350"/>
            <a:ext cx="9267805" cy="83312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uk-UA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 два місяці – до війни. 24 лютого розділило все життя на «до» та «після». Та, все ж, давайте згадаємо, як це було.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 descr="Изображение выглядит как небо, внеш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C0AD01C-BD12-B5E8-96C1-CBDB0028B9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0" t="7783" r="-220" b="26936"/>
          <a:stretch/>
        </p:blipFill>
        <p:spPr>
          <a:xfrm>
            <a:off x="120035" y="2262020"/>
            <a:ext cx="4497871" cy="262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4632C00-D8D2-77DF-F7EE-5520FC235754}"/>
              </a:ext>
            </a:extLst>
          </p:cNvPr>
          <p:cNvSpPr/>
          <p:nvPr/>
        </p:nvSpPr>
        <p:spPr>
          <a:xfrm>
            <a:off x="7173854" y="4580989"/>
            <a:ext cx="2274003" cy="22880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Арт-об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</a:t>
            </a: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«Серце», який  побудовано силами сільської ради, підприємців і небайдужих мешканців.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B3EF241-1D1F-9879-2C61-9B86919A17BC}"/>
              </a:ext>
            </a:extLst>
          </p:cNvPr>
          <p:cNvSpPr/>
          <p:nvPr/>
        </p:nvSpPr>
        <p:spPr>
          <a:xfrm>
            <a:off x="74501" y="1150877"/>
            <a:ext cx="3881120" cy="111114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 меморіальної плити загиблим у роки Другої світової війни курсантам Школи міліції.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2" name="Рисунок 21" descr="Изображение выглядит как человек, стол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C1046174-A9BA-EEE2-69BE-8C44B7963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981" y="1706448"/>
            <a:ext cx="4497871" cy="2874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C62E664-F270-BA16-E9C2-8B8B22E7AFAB}"/>
              </a:ext>
            </a:extLst>
          </p:cNvPr>
          <p:cNvSpPr/>
          <p:nvPr/>
        </p:nvSpPr>
        <p:spPr>
          <a:xfrm>
            <a:off x="7173855" y="1085273"/>
            <a:ext cx="4798141" cy="136604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 завжди була пріоритетним питанням у нашій громаді. </a:t>
            </a:r>
            <a:b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медичній нараді у </a:t>
            </a:r>
            <a:r>
              <a:rPr lang="uk-UA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м.Біляївка</a:t>
            </a: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обговорювалися важливі пункти в спільній роботі </a:t>
            </a:r>
            <a:r>
              <a:rPr lang="uk-UA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медзакладів</a:t>
            </a: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 descr="Изображение выглядит как зонт, внешний, желтый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D4F09962-A27D-2FF9-6C54-A8D625EB38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70" t="1628" r="6990" b="14409"/>
          <a:stretch/>
        </p:blipFill>
        <p:spPr>
          <a:xfrm>
            <a:off x="4300539" y="2723273"/>
            <a:ext cx="2980109" cy="2105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Изображение выглядит как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C354D82-E840-A27D-7ADD-3A7FC7B37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620" y="988470"/>
            <a:ext cx="3057666" cy="1837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1187874-BE53-4341-52B4-A3DC5A80AD36}"/>
              </a:ext>
            </a:extLst>
          </p:cNvPr>
          <p:cNvSpPr/>
          <p:nvPr/>
        </p:nvSpPr>
        <p:spPr>
          <a:xfrm>
            <a:off x="74501" y="4906039"/>
            <a:ext cx="3073966" cy="18742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вшанування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бойових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відбувся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учасниками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воїни-інтернаціоналісти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Великодальницької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 descr="Изображение выглядит как человек, пол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52DA184E-37D3-A083-56EA-68B822FC04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438" b="19857"/>
          <a:stretch/>
        </p:blipFill>
        <p:spPr>
          <a:xfrm>
            <a:off x="3244928" y="4828395"/>
            <a:ext cx="3755358" cy="201252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4A3953-1240-4F32-5D63-5B5101B5A1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7888" y="-104342"/>
            <a:ext cx="1203560" cy="1204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481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 descr="Изображение выглядит как человек, люди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A486D38F-8DC0-968F-FDD2-1919D0C54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39" t="35125" r="9356" b="22008"/>
          <a:stretch/>
        </p:blipFill>
        <p:spPr>
          <a:xfrm>
            <a:off x="-115284" y="3778663"/>
            <a:ext cx="3046884" cy="2436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Изображение выглядит как небо, человек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E6838492-F2D4-A29A-ACB4-4267C2259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" t="35412" r="9857" b="18707"/>
          <a:stretch/>
        </p:blipFill>
        <p:spPr>
          <a:xfrm>
            <a:off x="6310410" y="1011903"/>
            <a:ext cx="2961410" cy="210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9CED185-B5F6-9054-BF55-5B6385B7C42C}"/>
              </a:ext>
            </a:extLst>
          </p:cNvPr>
          <p:cNvSpPr/>
          <p:nvPr/>
        </p:nvSpPr>
        <p:spPr>
          <a:xfrm>
            <a:off x="88490" y="108155"/>
            <a:ext cx="8377084" cy="8750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особливим патріотизмом і трепетом проходили цього року заходи. </a:t>
            </a:r>
            <a:br>
              <a:rPr lang="uk-UA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 – лише частина…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1C15C20B-4B5C-B21E-BAF1-EC913C9C53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2953595"/>
              </p:ext>
            </p:extLst>
          </p:nvPr>
        </p:nvGraphicFramePr>
        <p:xfrm>
          <a:off x="3780832" y="4484471"/>
          <a:ext cx="3765477" cy="2284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9AED01F0-BBAE-9477-F9D9-DB223D63A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6929023"/>
              </p:ext>
            </p:extLst>
          </p:nvPr>
        </p:nvGraphicFramePr>
        <p:xfrm>
          <a:off x="7364361" y="3588775"/>
          <a:ext cx="5034115" cy="3357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7" name="Рисунок 16" descr="Изображение выглядит как внешний, дерево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FBB2A57B-B711-B712-00EE-E0371476F9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61988" y="79478"/>
            <a:ext cx="2930012" cy="376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Изображение выглядит как текст, человек, потол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EDAFAB5E-7509-8C4C-0CAA-CE82AA395D9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666" t="26093" r="17694" b="3871"/>
          <a:stretch/>
        </p:blipFill>
        <p:spPr>
          <a:xfrm>
            <a:off x="4355471" y="2777448"/>
            <a:ext cx="1717021" cy="193614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0536252-1AA2-C5C4-36BB-BDB2E540DA1D}"/>
              </a:ext>
            </a:extLst>
          </p:cNvPr>
          <p:cNvSpPr/>
          <p:nvPr/>
        </p:nvSpPr>
        <p:spPr>
          <a:xfrm>
            <a:off x="7051635" y="2777448"/>
            <a:ext cx="2222093" cy="4738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народження </a:t>
            </a:r>
            <a:r>
              <a:rPr lang="uk-UA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Т.Г.Шевченка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 descr="Изображение выглядит как цветной, постельное белье, набор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8C36BD44-3BDB-6291-9E0D-4E61DBCBCE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9326" y="3250697"/>
            <a:ext cx="2088572" cy="1933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 descr="Изображение выглядит как небо, внеш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48E29BFB-43E7-71C9-B583-691E4456673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838" r="10861" b="41023"/>
          <a:stretch/>
        </p:blipFill>
        <p:spPr>
          <a:xfrm>
            <a:off x="0" y="1012387"/>
            <a:ext cx="3836729" cy="273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E086534-B7C5-76A2-1CE9-42F67C5D6E17}"/>
              </a:ext>
            </a:extLst>
          </p:cNvPr>
          <p:cNvSpPr/>
          <p:nvPr/>
        </p:nvSpPr>
        <p:spPr>
          <a:xfrm>
            <a:off x="790522" y="3256192"/>
            <a:ext cx="1970609" cy="393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Конституції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57B5EBD3-8D9F-43A9-8257-2D758918DFE4}"/>
              </a:ext>
            </a:extLst>
          </p:cNvPr>
          <p:cNvSpPr/>
          <p:nvPr/>
        </p:nvSpPr>
        <p:spPr>
          <a:xfrm>
            <a:off x="6096000" y="3335134"/>
            <a:ext cx="2088572" cy="12287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Дні Захисника України відзначили наших військових і волонтерів.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 descr="Изображение выглядит как текст, несколько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3603B558-99B5-EF50-5666-BB053A2CDD4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68873" r="69661" b="6093"/>
          <a:stretch/>
        </p:blipFill>
        <p:spPr>
          <a:xfrm>
            <a:off x="3780832" y="983226"/>
            <a:ext cx="2560975" cy="1815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5A3B89D9-F704-891A-638F-458B8DBB8FD3}"/>
              </a:ext>
            </a:extLst>
          </p:cNvPr>
          <p:cNvSpPr/>
          <p:nvPr/>
        </p:nvSpPr>
        <p:spPr>
          <a:xfrm>
            <a:off x="4074602" y="2457353"/>
            <a:ext cx="1759973" cy="23807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День </a:t>
            </a:r>
            <a:r>
              <a:rPr lang="uk-UA" sz="1600" dirty="0"/>
              <a:t>медика</a:t>
            </a:r>
            <a:endParaRPr lang="ru-RU" sz="1600" dirty="0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3FCA1FAF-BCF8-5D72-4CAC-A05D7A56ACF3}"/>
              </a:ext>
            </a:extLst>
          </p:cNvPr>
          <p:cNvSpPr/>
          <p:nvPr/>
        </p:nvSpPr>
        <p:spPr>
          <a:xfrm>
            <a:off x="-43915" y="6048863"/>
            <a:ext cx="1848464" cy="8091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села та День освітян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 descr="Изображение выглядит как человек, внутренний, стоит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04F9AC6F-DFDB-204B-82CE-C9CB9949CAB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6898" t="32801" r="17261" b="6309"/>
          <a:stretch/>
        </p:blipFill>
        <p:spPr>
          <a:xfrm>
            <a:off x="2757084" y="3187110"/>
            <a:ext cx="1541523" cy="193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BF199FD9-E710-ACF7-AD0A-5656B34D1C6C}"/>
              </a:ext>
            </a:extLst>
          </p:cNvPr>
          <p:cNvSpPr/>
          <p:nvPr/>
        </p:nvSpPr>
        <p:spPr>
          <a:xfrm>
            <a:off x="2752139" y="4647535"/>
            <a:ext cx="1685740" cy="314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рятівника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Рисунок 51" descr="Изображение выглядит как пол, ночь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A52DE38B-031F-06D3-624D-CD1DC5BEDE3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687" t="30967" r="18962" b="24408"/>
          <a:stretch/>
        </p:blipFill>
        <p:spPr>
          <a:xfrm>
            <a:off x="1708108" y="4991585"/>
            <a:ext cx="2804898" cy="1899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454126-6472-C512-10E1-4DC4982EA66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11655" y="0"/>
            <a:ext cx="1359750" cy="1361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849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текст, человек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553E054-A8E2-25B4-9915-97CEE1D70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042" y="5040537"/>
            <a:ext cx="2679541" cy="183503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нутренний, пол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79486FE-E3BB-F7FB-4B92-E59BB3F09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72" t="22222" r="16667" b="16272"/>
          <a:stretch/>
        </p:blipFill>
        <p:spPr>
          <a:xfrm>
            <a:off x="6375257" y="1632382"/>
            <a:ext cx="2402180" cy="2508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текст, внутренний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B1730A89-6255-8A6E-0862-1421DDFB8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85" b="29319"/>
          <a:stretch/>
        </p:blipFill>
        <p:spPr>
          <a:xfrm>
            <a:off x="2362532" y="1868634"/>
            <a:ext cx="2566638" cy="226984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12D483C-5911-5154-B38E-3AD3B2A529E8}"/>
              </a:ext>
            </a:extLst>
          </p:cNvPr>
          <p:cNvSpPr/>
          <p:nvPr/>
        </p:nvSpPr>
        <p:spPr>
          <a:xfrm>
            <a:off x="51617" y="55833"/>
            <a:ext cx="5185998" cy="1742229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Наші спортсмени не дивлячись на всі перешкоди і виклики продовжували тренуватися, що дало свої результати.</a:t>
            </a:r>
            <a:endParaRPr lang="ru-RU" sz="16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r>
              <a:rPr lang="uk-UA" sz="16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Жіноча волейбольна команда у 2022 році стала чемпіонами Одеської області.</a:t>
            </a:r>
            <a:endParaRPr lang="ru-RU" sz="16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r>
              <a:rPr lang="uk-UA" sz="1600" kern="15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Також здобули перемогу у Чемпіонаті Одеської області  чоловіча та жіноча команди з пляжного волейболу.</a:t>
            </a:r>
            <a:endParaRPr lang="ru-RU" sz="16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Изображение выглядит как земля, человек, спортивная игра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0242AEC4-3A82-9D8D-3743-0CF35F167B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65" t="9769" r="17784" b="3974"/>
          <a:stretch/>
        </p:blipFill>
        <p:spPr>
          <a:xfrm>
            <a:off x="266846" y="2013164"/>
            <a:ext cx="1971164" cy="202876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A118526-8516-537B-7CCC-724348CD9E87}"/>
              </a:ext>
            </a:extLst>
          </p:cNvPr>
          <p:cNvSpPr/>
          <p:nvPr/>
        </p:nvSpPr>
        <p:spPr>
          <a:xfrm>
            <a:off x="5749689" y="-42132"/>
            <a:ext cx="2139715" cy="1772845"/>
          </a:xfrm>
          <a:prstGeom prst="roundRect">
            <a:avLst/>
          </a:prstGeom>
          <a:solidFill>
            <a:srgbClr val="92D050"/>
          </a:solidFill>
          <a:ln>
            <a:solidFill>
              <a:srgbClr val="FFFF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ru-RU" sz="16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13-річна </a:t>
            </a:r>
            <a:r>
              <a:rPr lang="ru-RU" sz="16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вокалістка</a:t>
            </a:r>
            <a:r>
              <a:rPr lang="ru-RU" sz="16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Дар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6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uk-UA" sz="16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16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уйтуклу</a:t>
            </a:r>
            <a:r>
              <a:rPr lang="ru-RU" sz="16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подарувала</a:t>
            </a:r>
            <a:r>
              <a:rPr lang="ru-RU" sz="16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sz="16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престижну</a:t>
            </a:r>
            <a:r>
              <a:rPr lang="ru-RU" sz="16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відзнаку</a:t>
            </a:r>
            <a:r>
              <a:rPr lang="ru-RU" sz="16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Найталановитіша</a:t>
            </a:r>
            <a:r>
              <a:rPr lang="ru-RU" sz="16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 </a:t>
            </a:r>
            <a:r>
              <a:rPr lang="ru-RU" sz="16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Изображение выглядит как трава, внешний, стои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6CBB6A6-43FD-E8EF-F1AB-82E470FFBD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95" t="22509" r="19785" b="26452"/>
          <a:stretch/>
        </p:blipFill>
        <p:spPr>
          <a:xfrm>
            <a:off x="2520217" y="4695907"/>
            <a:ext cx="2833242" cy="2107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A9E712E1-8AB9-8F12-2402-EF382684983B}"/>
              </a:ext>
            </a:extLst>
          </p:cNvPr>
          <p:cNvSpPr/>
          <p:nvPr/>
        </p:nvSpPr>
        <p:spPr>
          <a:xfrm>
            <a:off x="156244" y="4140923"/>
            <a:ext cx="4734711" cy="506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Проводилися змагання на підтримку ЗСУ</a:t>
            </a:r>
            <a:endParaRPr lang="ru-RU" dirty="0"/>
          </a:p>
        </p:txBody>
      </p:sp>
      <p:pic>
        <p:nvPicPr>
          <p:cNvPr id="22" name="Рисунок 21" descr="Изображение выглядит как трава, небо, футб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35D616A-6974-FC78-2D7C-BDF886C6AA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98" t="25663" b="24014"/>
          <a:stretch/>
        </p:blipFill>
        <p:spPr>
          <a:xfrm>
            <a:off x="-58389" y="4650034"/>
            <a:ext cx="2779430" cy="222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4A38D9-0226-B97E-0AF8-3C1E14D2C8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2206" y="5557904"/>
            <a:ext cx="1298893" cy="1300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D6ECED-EEB7-77F0-C582-EF43721B94B0}"/>
              </a:ext>
            </a:extLst>
          </p:cNvPr>
          <p:cNvSpPr txBox="1"/>
          <p:nvPr/>
        </p:nvSpPr>
        <p:spPr>
          <a:xfrm>
            <a:off x="7986319" y="18803"/>
            <a:ext cx="4116967" cy="1077218"/>
          </a:xfrm>
          <a:prstGeom prst="rect">
            <a:avLst/>
          </a:prstGeom>
          <a:solidFill>
            <a:srgbClr val="00B0F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uk-UA" sz="1600" dirty="0"/>
              <a:t>Цього року створено Центр культури та дозвілля, який запрацював у новому форматі, що дасть поштовх розвитку культури.</a:t>
            </a:r>
            <a:endParaRPr lang="ru-RU" sz="1600" dirty="0"/>
          </a:p>
        </p:txBody>
      </p:sp>
      <p:pic>
        <p:nvPicPr>
          <p:cNvPr id="7" name="Рисунок 6" descr="Изображение выглядит как группа, в позе, люди&#10;&#10;Автоматически созданное описание">
            <a:extLst>
              <a:ext uri="{FF2B5EF4-FFF2-40B4-BE49-F238E27FC236}">
                <a16:creationId xmlns:a16="http://schemas.microsoft.com/office/drawing/2014/main" id="{0BCDB86A-24E3-470E-7D70-1B710D4D8C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28" t="25856" r="2095" b="29607"/>
          <a:stretch/>
        </p:blipFill>
        <p:spPr>
          <a:xfrm>
            <a:off x="9014284" y="762135"/>
            <a:ext cx="3162620" cy="226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Изображение выглядит как здание, внешний, окно, многоквартирный дом&#10;&#10;Автоматически созданное описание">
            <a:extLst>
              <a:ext uri="{FF2B5EF4-FFF2-40B4-BE49-F238E27FC236}">
                <a16:creationId xmlns:a16="http://schemas.microsoft.com/office/drawing/2014/main" id="{03D00E94-4BB0-18D3-723F-0F4923B90F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5817" y="3927159"/>
            <a:ext cx="2402180" cy="1644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E9EE41-3E0B-A70F-424A-9CB0C3C0863A}"/>
              </a:ext>
            </a:extLst>
          </p:cNvPr>
          <p:cNvSpPr txBox="1"/>
          <p:nvPr/>
        </p:nvSpPr>
        <p:spPr>
          <a:xfrm>
            <a:off x="8654993" y="2954578"/>
            <a:ext cx="3559728" cy="1077218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всіх Будинках культури нашої громади встановлено системи охорони з подальшим підключенням до пульту охоронних фірм.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940B12-FB76-0D1E-25B9-2476EEC81A97}"/>
              </a:ext>
            </a:extLst>
          </p:cNvPr>
          <p:cNvSpPr txBox="1"/>
          <p:nvPr/>
        </p:nvSpPr>
        <p:spPr>
          <a:xfrm>
            <a:off x="7258311" y="4072446"/>
            <a:ext cx="2659505" cy="107721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Народний ансамбль «Фаетон» здобув І місце у Всеукраїнському фестивалі «Кришталевий фонтан»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42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CEB4E8-A105-CC02-6CCD-41447B48D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9364" y="4951948"/>
            <a:ext cx="2430726" cy="1823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F39D5-9EDC-3C58-CD36-F25B59F8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9" y="293227"/>
            <a:ext cx="4063602" cy="206477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uk-UA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ahoma" panose="020B0604030504040204" pitchFamily="34" charset="0"/>
              </a:rPr>
              <a:t>Співпрацювали з лікарями і сприяли проведенню у нашій поліклініці безкоштовного прийому офтальмологами і виїзного прийому спеціалістами КНП “Одеська обласна дитяча клінічна лікарня”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11" name="Рисунок 10" descr="Изображение выглядит как текст, человек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C0B4ABBA-4870-BBA8-B417-9DC70B03D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847"/>
          <a:stretch/>
        </p:blipFill>
        <p:spPr>
          <a:xfrm>
            <a:off x="8358370" y="1409188"/>
            <a:ext cx="3582935" cy="2215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текст, внутренний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9DDB6034-F5FC-14B5-4502-FE1072BD2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973" y="-87883"/>
            <a:ext cx="3136535" cy="205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Изображение выглядит как текст, человек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34424C9F-DA35-0A32-312B-0C683BA506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279" b="53488"/>
          <a:stretch/>
        </p:blipFill>
        <p:spPr>
          <a:xfrm>
            <a:off x="6307999" y="98776"/>
            <a:ext cx="2186688" cy="206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Объект 18" descr="Изображение выглядит как текст, человек, друго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6020F470-D41F-38B7-B360-87706D692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58712" r="56734" b="-1180"/>
          <a:stretch/>
        </p:blipFill>
        <p:spPr>
          <a:xfrm>
            <a:off x="4041828" y="505990"/>
            <a:ext cx="2350673" cy="206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56B1584-81FF-EF61-6CAD-E2419BAC0EA5}"/>
              </a:ext>
            </a:extLst>
          </p:cNvPr>
          <p:cNvSpPr/>
          <p:nvPr/>
        </p:nvSpPr>
        <p:spPr>
          <a:xfrm>
            <a:off x="8459178" y="3241368"/>
            <a:ext cx="3510116" cy="7669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Отримали інсулін для хворих на цукровий діабет за підтримки Фонду людей з інвалідністю.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37B16DC-7FAB-DE13-8658-A6BBBC30479B}"/>
              </a:ext>
            </a:extLst>
          </p:cNvPr>
          <p:cNvSpPr/>
          <p:nvPr/>
        </p:nvSpPr>
        <p:spPr>
          <a:xfrm>
            <a:off x="10309761" y="12864"/>
            <a:ext cx="1956619" cy="115037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Отримали нові ліжка для лікарні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C6AAE7E-B0A3-2FE1-5D47-FBE19DAA5E02}"/>
              </a:ext>
            </a:extLst>
          </p:cNvPr>
          <p:cNvCxnSpPr/>
          <p:nvPr/>
        </p:nvCxnSpPr>
        <p:spPr>
          <a:xfrm>
            <a:off x="27989" y="2595817"/>
            <a:ext cx="833038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B62C3F-4DE9-B41D-82B6-1CCD503155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34" b="33126"/>
          <a:stretch/>
        </p:blipFill>
        <p:spPr>
          <a:xfrm>
            <a:off x="1414449" y="2790268"/>
            <a:ext cx="3108589" cy="267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76A5105-6D01-CCFB-C2F5-902F6808B767}"/>
              </a:ext>
            </a:extLst>
          </p:cNvPr>
          <p:cNvSpPr/>
          <p:nvPr/>
        </p:nvSpPr>
        <p:spPr>
          <a:xfrm>
            <a:off x="0" y="2870207"/>
            <a:ext cx="1605748" cy="20972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 з небайдужими мешканцями робили нашу громаду </a:t>
            </a:r>
            <a:r>
              <a:rPr lang="uk-UA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патріотичнішою</a:t>
            </a: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AAD65FB9-78BA-E0D4-809C-FD76E0EBA99A}"/>
              </a:ext>
            </a:extLst>
          </p:cNvPr>
          <p:cNvCxnSpPr>
            <a:cxnSpLocks/>
          </p:cNvCxnSpPr>
          <p:nvPr/>
        </p:nvCxnSpPr>
        <p:spPr>
          <a:xfrm>
            <a:off x="4431784" y="2801482"/>
            <a:ext cx="0" cy="39444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03879634-B6B5-07E7-79A2-16798FB591A8}"/>
              </a:ext>
            </a:extLst>
          </p:cNvPr>
          <p:cNvSpPr/>
          <p:nvPr/>
        </p:nvSpPr>
        <p:spPr>
          <a:xfrm>
            <a:off x="4560582" y="2702625"/>
            <a:ext cx="3568814" cy="118772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kern="15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ahoma" panose="020B0604030504040204" pitchFamily="34" charset="0"/>
              </a:rPr>
              <a:t>Д</a:t>
            </a:r>
            <a:r>
              <a:rPr lang="uk-UA" sz="16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ahoma" panose="020B0604030504040204" pitchFamily="34" charset="0"/>
              </a:rPr>
              <a:t>олучилися до Ярмарки вакансій для внутрішньо переміщених осіб, проведеної спільно з </a:t>
            </a:r>
            <a:r>
              <a:rPr lang="uk-UA" sz="16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ahoma" panose="020B0604030504040204" pitchFamily="34" charset="0"/>
              </a:rPr>
              <a:t>Нерубайською</a:t>
            </a:r>
            <a:r>
              <a:rPr lang="uk-UA" sz="16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ahoma" panose="020B0604030504040204" pitchFamily="34" charset="0"/>
              </a:rPr>
              <a:t> та </a:t>
            </a:r>
            <a:r>
              <a:rPr lang="uk-UA" sz="1600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ahoma" panose="020B0604030504040204" pitchFamily="34" charset="0"/>
              </a:rPr>
              <a:t>Усатівською</a:t>
            </a:r>
            <a:r>
              <a:rPr lang="uk-UA" sz="16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ahoma" panose="020B0604030504040204" pitchFamily="34" charset="0"/>
              </a:rPr>
              <a:t> громадами.</a:t>
            </a:r>
            <a:endParaRPr lang="ru-RU" sz="1600" kern="150" dirty="0">
              <a:solidFill>
                <a:srgbClr val="000000"/>
              </a:solidFill>
              <a:effectLst/>
              <a:latin typeface="Liberation Serif" panose="02020603050405020304" pitchFamily="18" charset="0"/>
              <a:ea typeface="Segoe UI" panose="020B0502040204020203" pitchFamily="34" charset="0"/>
              <a:cs typeface="Tahoma" panose="020B0604030504040204" pitchFamily="3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E4515856-E9C4-8023-E6E6-663A13E7B042}"/>
              </a:ext>
            </a:extLst>
          </p:cNvPr>
          <p:cNvCxnSpPr/>
          <p:nvPr/>
        </p:nvCxnSpPr>
        <p:spPr>
          <a:xfrm>
            <a:off x="8282688" y="2454085"/>
            <a:ext cx="47693" cy="44039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7" name="Рисунок 46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B521FCD-6F98-CDF4-9B0A-F4F8862E3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1289" y="4773715"/>
            <a:ext cx="2772697" cy="2079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E0C2563C-0AA5-D0CA-8B12-AD7D064BC936}"/>
              </a:ext>
            </a:extLst>
          </p:cNvPr>
          <p:cNvSpPr/>
          <p:nvPr/>
        </p:nvSpPr>
        <p:spPr>
          <a:xfrm>
            <a:off x="8425774" y="4277411"/>
            <a:ext cx="2725005" cy="53110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Придбано житло для дитини-сироти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4559D76B-8DE0-BC09-F63A-ECEDB2A1B067}"/>
              </a:ext>
            </a:extLst>
          </p:cNvPr>
          <p:cNvCxnSpPr/>
          <p:nvPr/>
        </p:nvCxnSpPr>
        <p:spPr>
          <a:xfrm>
            <a:off x="8425774" y="4065976"/>
            <a:ext cx="371860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5C4D1C-C41C-DA92-704B-2516CEC4D2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2980" y="5504269"/>
            <a:ext cx="1347721" cy="1348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текст, внутренний, человек, пол&#10;&#10;Автоматически созданное описание">
            <a:extLst>
              <a:ext uri="{FF2B5EF4-FFF2-40B4-BE49-F238E27FC236}">
                <a16:creationId xmlns:a16="http://schemas.microsoft.com/office/drawing/2014/main" id="{539AABEA-2196-037C-65CE-0359E6426D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8084" y="4022371"/>
            <a:ext cx="3626907" cy="2410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0D8011-EC92-A2E7-2DA2-7C0C39DCA7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047" t="67492" r="33900" b="1634"/>
          <a:stretch/>
        </p:blipFill>
        <p:spPr>
          <a:xfrm>
            <a:off x="2794640" y="5363852"/>
            <a:ext cx="1621879" cy="147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596281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1076</TotalTime>
  <Words>1131</Words>
  <Application>Microsoft Office PowerPoint</Application>
  <PresentationFormat>Широкоэкранный</PresentationFormat>
  <Paragraphs>58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Liberation Serif</vt:lpstr>
      <vt:lpstr>Segoe UI Historic</vt:lpstr>
      <vt:lpstr>Times New Roman</vt:lpstr>
      <vt:lpstr>Trebuchet MS</vt:lpstr>
      <vt:lpstr>Wingdings 3</vt:lpstr>
      <vt:lpstr>Аспект</vt:lpstr>
      <vt:lpstr>ловок Lorem Ipsum</vt:lpstr>
      <vt:lpstr>Війна внесла свої корективи. Та ми працювали і працюємо, не дивлячись ні на що. Під звуки сирен, без світла — проходили термінові засідання сесій, виконкому, комісій, продовжували працювати співробітники апарату сільської ради. </vt:lpstr>
      <vt:lpstr>За 2022 рік за рахунок бюджету Великодальницької сільської територіальної громади надано фінансову підтримку підшефним військовим частинам ЗСУ в сумі 2млн 740 тис.грн. Придбано та передано 4 дизельних генератори. Проводиться робота по закупівлі обладнання для харчоблоків, які будуть передані до військової частини, надається фінансова підтримка для  матеріально-технічного забезпечення військових частин Збройних Сил України.  Також проводилися благодійні ярмарки разом з освітніми установами, батьками і дітками. Всього освітянам громади вдалося зібрали 184 337 тисяч гривень, які передано ЗСУ та на закупівлю необхідних речей пораненим бійцям, які знаходяться у військовому шпиталі. </vt:lpstr>
      <vt:lpstr>У всіх селах було відкрито Пункти Незламності, які забезпечені теплом, світлом і інтернетом. До ініціативи долучилися і деякі підприємці, за що їм велика вдячність.  Саме завдяки злагодженій роботі і підтримці ми все витримаємо! </vt:lpstr>
      <vt:lpstr>Головне наше завдання — підтримувати людей в цей важкий час. Адже багато залишилися без роботи, коштів на проживання, а деякі — взагалі без житла. Великодальницька сільська рада допомагала внутрішньо переміщеним громадянам, а також тісно співпрацювала в цьому питанні з Одеською військовою та районною адміністраціями, обласною та районною радою.</vt:lpstr>
      <vt:lpstr>Майже два місяці – до війни. 24 лютого розділило все життя на «до» та «після». Та, все ж, давайте згадаємо, як це було.</vt:lpstr>
      <vt:lpstr>Презентация PowerPoint</vt:lpstr>
      <vt:lpstr>Презентация PowerPoint</vt:lpstr>
      <vt:lpstr>Співпрацювали з лікарями і сприяли проведенню у нашій поліклініці безкоштовного прийому офтальмологами і виїзного прийому спеціалістами КНП “Одеська обласна дитяча клінічна лікарня”</vt:lpstr>
      <vt:lpstr>Презентация PowerPoint</vt:lpstr>
      <vt:lpstr>Війна прийшла в нашу країну неочікувано. Та ми – не здалися! Вона ще більше нас об’єднала у боротьбі проти спільного ворога.  Я дякую всім за активну співпрацю! Депутатському корпусу, апарату сільської ради, підприємцям, небайдужим жителям і окремо старостату – за командну роботу. Адже лише в єдності- наша сила.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Lorem Ipsum</dc:title>
  <dc:creator>Admin</dc:creator>
  <cp:lastModifiedBy>Admin</cp:lastModifiedBy>
  <cp:revision>32</cp:revision>
  <dcterms:created xsi:type="dcterms:W3CDTF">2023-01-04T20:54:41Z</dcterms:created>
  <dcterms:modified xsi:type="dcterms:W3CDTF">2023-01-10T12:00:11Z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