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2" r:id="rId5"/>
    <p:sldId id="259" r:id="rId6"/>
    <p:sldId id="269" r:id="rId7"/>
    <p:sldId id="261" r:id="rId8"/>
    <p:sldId id="260" r:id="rId9"/>
    <p:sldId id="268" r:id="rId10"/>
    <p:sldId id="262" r:id="rId11"/>
    <p:sldId id="267" r:id="rId12"/>
    <p:sldId id="263" r:id="rId13"/>
    <p:sldId id="265" r:id="rId14"/>
    <p:sldId id="266" r:id="rId15"/>
    <p:sldId id="270" r:id="rId16"/>
    <p:sldId id="271" r:id="rId17"/>
  </p:sldIdLst>
  <p:sldSz cx="10439400" cy="7559675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6A8"/>
    <a:srgbClr val="94B1B5"/>
    <a:srgbClr val="7B5456"/>
    <a:srgbClr val="C2938E"/>
    <a:srgbClr val="C1B2B3"/>
    <a:srgbClr val="C1B8B4"/>
    <a:srgbClr val="B9BAA2"/>
    <a:srgbClr val="D8CDC0"/>
    <a:srgbClr val="E5C6B1"/>
    <a:srgbClr val="BBA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51" y="67"/>
      </p:cViewPr>
      <p:guideLst>
        <p:guide orient="horz" pos="2381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6D97-9760-4A88-A72C-12A6DA099CA2}" type="datetimeFigureOut">
              <a:rPr lang="uk-UA" smtClean="0"/>
              <a:t>05.10.2025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62C0-54D0-48AC-ABA5-163DC477A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4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6D97-9760-4A88-A72C-12A6DA099CA2}" type="datetimeFigureOut">
              <a:rPr lang="uk-UA" smtClean="0"/>
              <a:t>05.10.2025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62C0-54D0-48AC-ABA5-163DC477A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81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6D97-9760-4A88-A72C-12A6DA099CA2}" type="datetimeFigureOut">
              <a:rPr lang="uk-UA" smtClean="0"/>
              <a:t>05.10.2025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62C0-54D0-48AC-ABA5-163DC477A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037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6D97-9760-4A88-A72C-12A6DA099CA2}" type="datetimeFigureOut">
              <a:rPr lang="uk-UA" smtClean="0"/>
              <a:t>05.10.2025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62C0-54D0-48AC-ABA5-163DC477A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91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6D97-9760-4A88-A72C-12A6DA099CA2}" type="datetimeFigureOut">
              <a:rPr lang="uk-UA" smtClean="0"/>
              <a:t>05.10.2025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62C0-54D0-48AC-ABA5-163DC477A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841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6D97-9760-4A88-A72C-12A6DA099CA2}" type="datetimeFigureOut">
              <a:rPr lang="uk-UA" smtClean="0"/>
              <a:t>05.10.2025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62C0-54D0-48AC-ABA5-163DC477A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717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6D97-9760-4A88-A72C-12A6DA099CA2}" type="datetimeFigureOut">
              <a:rPr lang="uk-UA" smtClean="0"/>
              <a:t>05.10.2025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62C0-54D0-48AC-ABA5-163DC477A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727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6D97-9760-4A88-A72C-12A6DA099CA2}" type="datetimeFigureOut">
              <a:rPr lang="uk-UA" smtClean="0"/>
              <a:t>05.10.2025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62C0-54D0-48AC-ABA5-163DC477A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199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6D97-9760-4A88-A72C-12A6DA099CA2}" type="datetimeFigureOut">
              <a:rPr lang="uk-UA" smtClean="0"/>
              <a:t>05.10.2025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62C0-54D0-48AC-ABA5-163DC477A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33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6D97-9760-4A88-A72C-12A6DA099CA2}" type="datetimeFigureOut">
              <a:rPr lang="uk-UA" smtClean="0"/>
              <a:t>05.10.2025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62C0-54D0-48AC-ABA5-163DC477A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037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16D97-9760-4A88-A72C-12A6DA099CA2}" type="datetimeFigureOut">
              <a:rPr lang="uk-UA" smtClean="0"/>
              <a:t>05.10.2025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62C0-54D0-48AC-ABA5-163DC477A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9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16D97-9760-4A88-A72C-12A6DA099CA2}" type="datetimeFigureOut">
              <a:rPr lang="uk-UA" smtClean="0"/>
              <a:t>05.10.2025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962C0-54D0-48AC-ABA5-163DC477A7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27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67.png"/><Relationship Id="rId3" Type="http://schemas.openxmlformats.org/officeDocument/2006/relationships/image" Target="../media/image16.svg"/><Relationship Id="rId7" Type="http://schemas.openxmlformats.org/officeDocument/2006/relationships/image" Target="../media/image90.svg"/><Relationship Id="rId12" Type="http://schemas.openxmlformats.org/officeDocument/2006/relationships/image" Target="../media/image6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image" Target="../media/image84.png"/><Relationship Id="rId5" Type="http://schemas.openxmlformats.org/officeDocument/2006/relationships/image" Target="../media/image88.svg"/><Relationship Id="rId15" Type="http://schemas.openxmlformats.org/officeDocument/2006/relationships/image" Target="../media/image94.png"/><Relationship Id="rId10" Type="http://schemas.openxmlformats.org/officeDocument/2006/relationships/image" Target="../media/image83.png"/><Relationship Id="rId4" Type="http://schemas.openxmlformats.org/officeDocument/2006/relationships/image" Target="../media/image87.png"/><Relationship Id="rId9" Type="http://schemas.openxmlformats.org/officeDocument/2006/relationships/image" Target="../media/image92.svg"/><Relationship Id="rId14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13" Type="http://schemas.openxmlformats.org/officeDocument/2006/relationships/image" Target="../media/image103.png"/><Relationship Id="rId18" Type="http://schemas.openxmlformats.org/officeDocument/2006/relationships/image" Target="../media/image105.png"/><Relationship Id="rId3" Type="http://schemas.openxmlformats.org/officeDocument/2006/relationships/image" Target="../media/image15.png"/><Relationship Id="rId7" Type="http://schemas.openxmlformats.org/officeDocument/2006/relationships/image" Target="../media/image98.png"/><Relationship Id="rId12" Type="http://schemas.openxmlformats.org/officeDocument/2006/relationships/image" Target="../media/image102.png"/><Relationship Id="rId17" Type="http://schemas.openxmlformats.org/officeDocument/2006/relationships/image" Target="../media/image104.png"/><Relationship Id="rId2" Type="http://schemas.openxmlformats.org/officeDocument/2006/relationships/image" Target="../media/image95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svg"/><Relationship Id="rId11" Type="http://schemas.openxmlformats.org/officeDocument/2006/relationships/image" Target="../media/image83.png"/><Relationship Id="rId5" Type="http://schemas.openxmlformats.org/officeDocument/2006/relationships/image" Target="../media/image96.png"/><Relationship Id="rId15" Type="http://schemas.openxmlformats.org/officeDocument/2006/relationships/image" Target="../media/image66.png"/><Relationship Id="rId10" Type="http://schemas.openxmlformats.org/officeDocument/2006/relationships/image" Target="../media/image101.svg"/><Relationship Id="rId4" Type="http://schemas.openxmlformats.org/officeDocument/2006/relationships/image" Target="../media/image16.svg"/><Relationship Id="rId9" Type="http://schemas.openxmlformats.org/officeDocument/2006/relationships/image" Target="../media/image100.png"/><Relationship Id="rId1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84.png"/><Relationship Id="rId3" Type="http://schemas.openxmlformats.org/officeDocument/2006/relationships/image" Target="../media/image16.svg"/><Relationship Id="rId7" Type="http://schemas.openxmlformats.org/officeDocument/2006/relationships/image" Target="../media/image109.svg"/><Relationship Id="rId12" Type="http://schemas.openxmlformats.org/officeDocument/2006/relationships/image" Target="../media/image8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svg"/><Relationship Id="rId15" Type="http://schemas.openxmlformats.org/officeDocument/2006/relationships/image" Target="../media/image6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svg"/><Relationship Id="rId1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2.png"/><Relationship Id="rId18" Type="http://schemas.openxmlformats.org/officeDocument/2006/relationships/image" Target="../media/image124.png"/><Relationship Id="rId3" Type="http://schemas.openxmlformats.org/officeDocument/2006/relationships/image" Target="../media/image16.svg"/><Relationship Id="rId7" Type="http://schemas.openxmlformats.org/officeDocument/2006/relationships/image" Target="../media/image117.svg"/><Relationship Id="rId12" Type="http://schemas.openxmlformats.org/officeDocument/2006/relationships/image" Target="../media/image121.png"/><Relationship Id="rId17" Type="http://schemas.openxmlformats.org/officeDocument/2006/relationships/image" Target="../media/image67.png"/><Relationship Id="rId2" Type="http://schemas.openxmlformats.org/officeDocument/2006/relationships/image" Target="../media/image15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11" Type="http://schemas.openxmlformats.org/officeDocument/2006/relationships/image" Target="../media/image120.png"/><Relationship Id="rId5" Type="http://schemas.openxmlformats.org/officeDocument/2006/relationships/image" Target="../media/image115.svg"/><Relationship Id="rId15" Type="http://schemas.openxmlformats.org/officeDocument/2006/relationships/image" Target="../media/image84.png"/><Relationship Id="rId10" Type="http://schemas.openxmlformats.org/officeDocument/2006/relationships/image" Target="../media/image83.png"/><Relationship Id="rId19" Type="http://schemas.openxmlformats.org/officeDocument/2006/relationships/image" Target="../media/image125.png"/><Relationship Id="rId4" Type="http://schemas.openxmlformats.org/officeDocument/2006/relationships/image" Target="../media/image114.png"/><Relationship Id="rId9" Type="http://schemas.openxmlformats.org/officeDocument/2006/relationships/image" Target="../media/image119.svg"/><Relationship Id="rId14" Type="http://schemas.openxmlformats.org/officeDocument/2006/relationships/image" Target="../media/image1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67.png"/><Relationship Id="rId3" Type="http://schemas.openxmlformats.org/officeDocument/2006/relationships/image" Target="../media/image16.svg"/><Relationship Id="rId7" Type="http://schemas.openxmlformats.org/officeDocument/2006/relationships/image" Target="../media/image129.svg"/><Relationship Id="rId12" Type="http://schemas.openxmlformats.org/officeDocument/2006/relationships/image" Target="../media/image66.png"/><Relationship Id="rId2" Type="http://schemas.openxmlformats.org/officeDocument/2006/relationships/image" Target="../media/image15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11" Type="http://schemas.openxmlformats.org/officeDocument/2006/relationships/image" Target="../media/image84.png"/><Relationship Id="rId5" Type="http://schemas.openxmlformats.org/officeDocument/2006/relationships/image" Target="../media/image127.svg"/><Relationship Id="rId15" Type="http://schemas.openxmlformats.org/officeDocument/2006/relationships/image" Target="../media/image133.png"/><Relationship Id="rId10" Type="http://schemas.openxmlformats.org/officeDocument/2006/relationships/image" Target="../media/image83.png"/><Relationship Id="rId4" Type="http://schemas.openxmlformats.org/officeDocument/2006/relationships/image" Target="../media/image126.png"/><Relationship Id="rId9" Type="http://schemas.openxmlformats.org/officeDocument/2006/relationships/image" Target="../media/image131.svg"/><Relationship Id="rId14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velichkoannapsi61@gmail.com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16.svg"/><Relationship Id="rId21" Type="http://schemas.openxmlformats.org/officeDocument/2006/relationships/image" Target="../media/image40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15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5" Type="http://schemas.openxmlformats.org/officeDocument/2006/relationships/image" Target="../media/image24.sv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png"/><Relationship Id="rId18" Type="http://schemas.openxmlformats.org/officeDocument/2006/relationships/image" Target="../media/image34.png"/><Relationship Id="rId26" Type="http://schemas.openxmlformats.org/officeDocument/2006/relationships/image" Target="../media/image56.png"/><Relationship Id="rId3" Type="http://schemas.openxmlformats.org/officeDocument/2006/relationships/image" Target="../media/image16.svg"/><Relationship Id="rId21" Type="http://schemas.openxmlformats.org/officeDocument/2006/relationships/image" Target="../media/image51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48.png"/><Relationship Id="rId25" Type="http://schemas.openxmlformats.org/officeDocument/2006/relationships/image" Target="../media/image55.png"/><Relationship Id="rId2" Type="http://schemas.openxmlformats.org/officeDocument/2006/relationships/image" Target="../media/image15.png"/><Relationship Id="rId16" Type="http://schemas.openxmlformats.org/officeDocument/2006/relationships/image" Target="../media/image33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54.png"/><Relationship Id="rId5" Type="http://schemas.openxmlformats.org/officeDocument/2006/relationships/image" Target="../media/image24.svg"/><Relationship Id="rId15" Type="http://schemas.openxmlformats.org/officeDocument/2006/relationships/image" Target="../media/image47.png"/><Relationship Id="rId23" Type="http://schemas.openxmlformats.org/officeDocument/2006/relationships/image" Target="../media/image53.png"/><Relationship Id="rId10" Type="http://schemas.openxmlformats.org/officeDocument/2006/relationships/image" Target="../media/image29.png"/><Relationship Id="rId19" Type="http://schemas.openxmlformats.org/officeDocument/2006/relationships/image" Target="../media/image4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2.png"/><Relationship Id="rId22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png"/><Relationship Id="rId18" Type="http://schemas.openxmlformats.org/officeDocument/2006/relationships/image" Target="../media/image34.png"/><Relationship Id="rId26" Type="http://schemas.openxmlformats.org/officeDocument/2006/relationships/image" Target="../media/image56.png"/><Relationship Id="rId3" Type="http://schemas.openxmlformats.org/officeDocument/2006/relationships/image" Target="../media/image16.svg"/><Relationship Id="rId21" Type="http://schemas.openxmlformats.org/officeDocument/2006/relationships/image" Target="../media/image51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48.png"/><Relationship Id="rId25" Type="http://schemas.openxmlformats.org/officeDocument/2006/relationships/image" Target="../media/image55.png"/><Relationship Id="rId2" Type="http://schemas.openxmlformats.org/officeDocument/2006/relationships/image" Target="../media/image15.png"/><Relationship Id="rId16" Type="http://schemas.openxmlformats.org/officeDocument/2006/relationships/image" Target="../media/image33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54.png"/><Relationship Id="rId5" Type="http://schemas.openxmlformats.org/officeDocument/2006/relationships/image" Target="../media/image24.svg"/><Relationship Id="rId15" Type="http://schemas.openxmlformats.org/officeDocument/2006/relationships/image" Target="../media/image47.png"/><Relationship Id="rId23" Type="http://schemas.openxmlformats.org/officeDocument/2006/relationships/image" Target="../media/image53.png"/><Relationship Id="rId10" Type="http://schemas.openxmlformats.org/officeDocument/2006/relationships/image" Target="../media/image29.png"/><Relationship Id="rId19" Type="http://schemas.openxmlformats.org/officeDocument/2006/relationships/image" Target="../media/image4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2.png"/><Relationship Id="rId22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17" Type="http://schemas.openxmlformats.org/officeDocument/2006/relationships/image" Target="../media/image70.png"/><Relationship Id="rId2" Type="http://schemas.openxmlformats.org/officeDocument/2006/relationships/image" Target="../media/image57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64.png"/><Relationship Id="rId5" Type="http://schemas.openxmlformats.org/officeDocument/2006/relationships/image" Target="../media/image15.png"/><Relationship Id="rId15" Type="http://schemas.openxmlformats.org/officeDocument/2006/relationships/image" Target="../media/image68.png"/><Relationship Id="rId10" Type="http://schemas.openxmlformats.org/officeDocument/2006/relationships/image" Target="../media/image63.svg"/><Relationship Id="rId19" Type="http://schemas.openxmlformats.org/officeDocument/2006/relationships/image" Target="../media/image72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83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12" Type="http://schemas.openxmlformats.org/officeDocument/2006/relationships/image" Target="../media/image82.svg"/><Relationship Id="rId17" Type="http://schemas.openxmlformats.org/officeDocument/2006/relationships/image" Target="../media/image85.png"/><Relationship Id="rId2" Type="http://schemas.openxmlformats.org/officeDocument/2006/relationships/image" Target="../media/image74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81.png"/><Relationship Id="rId5" Type="http://schemas.openxmlformats.org/officeDocument/2006/relationships/image" Target="../media/image15.png"/><Relationship Id="rId15" Type="http://schemas.openxmlformats.org/officeDocument/2006/relationships/image" Target="../media/image66.png"/><Relationship Id="rId10" Type="http://schemas.openxmlformats.org/officeDocument/2006/relationships/image" Target="../media/image80.svg"/><Relationship Id="rId4" Type="http://schemas.openxmlformats.org/officeDocument/2006/relationships/image" Target="../media/image76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83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12" Type="http://schemas.openxmlformats.org/officeDocument/2006/relationships/image" Target="../media/image82.svg"/><Relationship Id="rId17" Type="http://schemas.openxmlformats.org/officeDocument/2006/relationships/image" Target="../media/image86.png"/><Relationship Id="rId2" Type="http://schemas.openxmlformats.org/officeDocument/2006/relationships/image" Target="../media/image74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81.png"/><Relationship Id="rId5" Type="http://schemas.openxmlformats.org/officeDocument/2006/relationships/image" Target="../media/image15.png"/><Relationship Id="rId15" Type="http://schemas.openxmlformats.org/officeDocument/2006/relationships/image" Target="../media/image66.png"/><Relationship Id="rId10" Type="http://schemas.openxmlformats.org/officeDocument/2006/relationships/image" Target="../media/image80.svg"/><Relationship Id="rId4" Type="http://schemas.openxmlformats.org/officeDocument/2006/relationships/image" Target="../media/image76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C0BBFF6C-F037-6268-7405-42103B45A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2418" y="258397"/>
            <a:ext cx="2628900" cy="885825"/>
          </a:xfrm>
          <a:prstGeom prst="rect">
            <a:avLst/>
          </a:prstGeom>
        </p:spPr>
      </p:pic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8862873C-D9C4-54CA-2FAF-53E7C2C22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5141" y="2712307"/>
            <a:ext cx="5000625" cy="2590800"/>
          </a:xfrm>
          <a:prstGeom prst="rect">
            <a:avLst/>
          </a:prstGeom>
        </p:spPr>
      </p:pic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4B447169-C76D-43F2-0887-4C89FDAAB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4765" y="5558025"/>
            <a:ext cx="3381375" cy="438150"/>
          </a:xfrm>
          <a:prstGeom prst="rect">
            <a:avLst/>
          </a:prstGeom>
        </p:spPr>
      </p:pic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5CAA3ADA-B368-E94E-747B-F4704BE859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6239" y="6251093"/>
            <a:ext cx="2638425" cy="409575"/>
          </a:xfrm>
          <a:prstGeom prst="rect">
            <a:avLst/>
          </a:prstGeom>
        </p:spPr>
      </p:pic>
      <p:pic>
        <p:nvPicPr>
          <p:cNvPr id="15" name="Графіка 14">
            <a:extLst>
              <a:ext uri="{FF2B5EF4-FFF2-40B4-BE49-F238E27FC236}">
                <a16:creationId xmlns:a16="http://schemas.microsoft.com/office/drawing/2014/main" id="{FD150AC7-4CC6-D561-7FA4-5CAFD5DBED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41305" y="7177453"/>
            <a:ext cx="5191125" cy="123825"/>
          </a:xfrm>
          <a:prstGeom prst="rect">
            <a:avLst/>
          </a:prstGeom>
        </p:spPr>
      </p:pic>
      <p:pic>
        <p:nvPicPr>
          <p:cNvPr id="19" name="Графіка 18">
            <a:extLst>
              <a:ext uri="{FF2B5EF4-FFF2-40B4-BE49-F238E27FC236}">
                <a16:creationId xmlns:a16="http://schemas.microsoft.com/office/drawing/2014/main" id="{3716A2A1-32A9-33E3-F4B6-61291D1667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1950" y="1739855"/>
            <a:ext cx="4857750" cy="1104900"/>
          </a:xfrm>
          <a:prstGeom prst="rect">
            <a:avLst/>
          </a:prstGeom>
        </p:spPr>
      </p:pic>
      <p:pic>
        <p:nvPicPr>
          <p:cNvPr id="21" name="Графіка 20">
            <a:extLst>
              <a:ext uri="{FF2B5EF4-FFF2-40B4-BE49-F238E27FC236}">
                <a16:creationId xmlns:a16="http://schemas.microsoft.com/office/drawing/2014/main" id="{0775618C-C333-12F2-A79E-0069E71E93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66900" y="3055207"/>
            <a:ext cx="1847850" cy="2247900"/>
          </a:xfrm>
          <a:prstGeom prst="rect">
            <a:avLst/>
          </a:prstGeom>
        </p:spPr>
      </p:pic>
      <p:pic>
        <p:nvPicPr>
          <p:cNvPr id="23" name="Графіка 22">
            <a:extLst>
              <a:ext uri="{FF2B5EF4-FFF2-40B4-BE49-F238E27FC236}">
                <a16:creationId xmlns:a16="http://schemas.microsoft.com/office/drawing/2014/main" id="{37EE573C-3EE5-2288-BAFE-64B2120A56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4387" y="6825028"/>
            <a:ext cx="3952875" cy="3524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B6E4E94-4DCD-D423-1552-5B008F817FD7}"/>
              </a:ext>
            </a:extLst>
          </p:cNvPr>
          <p:cNvSpPr txBox="1"/>
          <p:nvPr/>
        </p:nvSpPr>
        <p:spPr>
          <a:xfrm>
            <a:off x="4961244" y="1327312"/>
            <a:ext cx="5291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Маршрути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послуг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з ментального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здоров’я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uk-UA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у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Великодальницькій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громаді</a:t>
            </a:r>
            <a:endParaRPr lang="uk-UA" sz="28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AB9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390D6C-16D5-8208-3C57-ABCDAFD01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AE665E52-B209-E4CD-402C-89095E61D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4270" y="6901628"/>
            <a:ext cx="3952875" cy="352425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5C0AF147-C66E-55EF-D000-C945D0721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257" y="6901629"/>
            <a:ext cx="3952875" cy="352425"/>
          </a:xfrm>
          <a:prstGeom prst="rect">
            <a:avLst/>
          </a:prstGeom>
        </p:spPr>
      </p:pic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3EA409D6-0D73-94DC-B315-531BAC455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0"/>
            <a:ext cx="52197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CE173-A77F-EA59-1AFD-7912A62D7053}"/>
              </a:ext>
            </a:extLst>
          </p:cNvPr>
          <p:cNvSpPr txBox="1"/>
          <p:nvPr/>
        </p:nvSpPr>
        <p:spPr>
          <a:xfrm>
            <a:off x="200347" y="164812"/>
            <a:ext cx="481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BBAB9D"/>
                </a:solidFill>
                <a:latin typeface="Georgia" panose="02040502050405020303" pitchFamily="18" charset="0"/>
              </a:rPr>
              <a:t>Ветеранська політика</a:t>
            </a:r>
          </a:p>
        </p:txBody>
      </p:sp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61800CBE-2AB7-E9E4-3557-6B1D6B65F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741" y="1079212"/>
            <a:ext cx="1839074" cy="542925"/>
          </a:xfrm>
          <a:prstGeom prst="rect">
            <a:avLst/>
          </a:prstGeom>
        </p:spPr>
      </p:pic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0D330EEE-C0C4-71DB-20E0-874B61AF00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7585" y="1079211"/>
            <a:ext cx="1839074" cy="542925"/>
          </a:xfrm>
          <a:prstGeom prst="rect">
            <a:avLst/>
          </a:prstGeom>
        </p:spPr>
      </p:pic>
      <p:pic>
        <p:nvPicPr>
          <p:cNvPr id="12" name="Графіка 11">
            <a:extLst>
              <a:ext uri="{FF2B5EF4-FFF2-40B4-BE49-F238E27FC236}">
                <a16:creationId xmlns:a16="http://schemas.microsoft.com/office/drawing/2014/main" id="{9078979B-8360-B7EB-0420-DFB7EFFF2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1705" y="1079211"/>
            <a:ext cx="1839074" cy="542925"/>
          </a:xfrm>
          <a:prstGeom prst="rect">
            <a:avLst/>
          </a:prstGeom>
        </p:spPr>
      </p:pic>
      <p:pic>
        <p:nvPicPr>
          <p:cNvPr id="14" name="Графіка 13">
            <a:extLst>
              <a:ext uri="{FF2B5EF4-FFF2-40B4-BE49-F238E27FC236}">
                <a16:creationId xmlns:a16="http://schemas.microsoft.com/office/drawing/2014/main" id="{B08ADEC6-86A8-1B1F-0F63-320D9D61AB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53319" y="1079211"/>
            <a:ext cx="4462404" cy="5429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CB6D9D-BC0E-4C71-90C5-2207806499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347" y="1051943"/>
            <a:ext cx="1700931" cy="5974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715EF4-393D-4567-89A6-455C0205E9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6936" y="1151217"/>
            <a:ext cx="1841152" cy="3840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62649B-102B-4DB3-891E-5A04758850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2517" y="1151217"/>
            <a:ext cx="1560711" cy="3779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44A5D5-764F-407F-BA79-17ED6A15D5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31575" y="1158632"/>
            <a:ext cx="1164437" cy="3779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1BEE662-1291-4C71-8184-D79AEEB57F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26" y="2110780"/>
            <a:ext cx="1841152" cy="6951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196BAAA-2250-4E0C-AE99-838BEBC4A4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53319" y="2117325"/>
            <a:ext cx="4462659" cy="6951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697EC2-AB8B-4E1F-B51B-9687328F7E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68019" y="2116474"/>
            <a:ext cx="1989709" cy="73188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B5FCA0B-B88C-4307-B2A1-51B9BBEC24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95296" y="2110779"/>
            <a:ext cx="1883978" cy="6929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0FE9F9-91FE-43CE-986B-F5BA2B5C3612}"/>
              </a:ext>
            </a:extLst>
          </p:cNvPr>
          <p:cNvSpPr txBox="1"/>
          <p:nvPr/>
        </p:nvSpPr>
        <p:spPr>
          <a:xfrm>
            <a:off x="-1630268" y="2096661"/>
            <a:ext cx="5221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ВЕТЕРАН-ХАБ</a:t>
            </a:r>
            <a:r>
              <a:rPr lang="ru-RU" dirty="0"/>
              <a:t> </a:t>
            </a:r>
          </a:p>
          <a:p>
            <a:pPr algn="ctr"/>
            <a:r>
              <a:rPr lang="ru-RU" sz="1100" dirty="0" err="1">
                <a:solidFill>
                  <a:schemeClr val="bg1"/>
                </a:solidFill>
              </a:rPr>
              <a:t>Великодальницької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сільської</a:t>
            </a:r>
            <a:r>
              <a:rPr lang="ru-RU" sz="1100" dirty="0">
                <a:solidFill>
                  <a:schemeClr val="bg1"/>
                </a:solidFill>
              </a:rPr>
              <a:t> ради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5228A7-F29B-4DB5-9583-5017732BC73F}"/>
              </a:ext>
            </a:extLst>
          </p:cNvPr>
          <p:cNvSpPr txBox="1"/>
          <p:nvPr/>
        </p:nvSpPr>
        <p:spPr>
          <a:xfrm>
            <a:off x="1262114" y="2116245"/>
            <a:ext cx="59271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Простір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підтримки</a:t>
            </a:r>
            <a:r>
              <a:rPr lang="ru-RU" sz="1050" b="1" dirty="0">
                <a:solidFill>
                  <a:schemeClr val="bg1"/>
                </a:solidFill>
              </a:rPr>
              <a:t> для наших </a:t>
            </a:r>
            <a:r>
              <a:rPr lang="ru-RU" sz="1050" b="1" dirty="0" err="1">
                <a:solidFill>
                  <a:schemeClr val="bg1"/>
                </a:solidFill>
              </a:rPr>
              <a:t>військових</a:t>
            </a:r>
            <a:r>
              <a:rPr lang="ru-RU" sz="1050" b="1" dirty="0">
                <a:solidFill>
                  <a:schemeClr val="bg1"/>
                </a:solidFill>
              </a:rPr>
              <a:t>, </a:t>
            </a:r>
            <a:r>
              <a:rPr lang="ru-RU" sz="1050" b="1" dirty="0" err="1">
                <a:solidFill>
                  <a:schemeClr val="bg1"/>
                </a:solidFill>
              </a:rPr>
              <a:t>ветеранів</a:t>
            </a:r>
            <a:r>
              <a:rPr lang="ru-RU" sz="1050" b="1" dirty="0">
                <a:solidFill>
                  <a:schemeClr val="bg1"/>
                </a:solidFill>
              </a:rPr>
              <a:t> та </a:t>
            </a:r>
            <a:r>
              <a:rPr lang="ru-RU" sz="1050" b="1" dirty="0" err="1">
                <a:solidFill>
                  <a:schemeClr val="bg1"/>
                </a:solidFill>
              </a:rPr>
              <a:t>їхніх</a:t>
            </a:r>
            <a:r>
              <a:rPr lang="ru-RU" sz="1050" b="1" dirty="0">
                <a:solidFill>
                  <a:schemeClr val="bg1"/>
                </a:solidFill>
              </a:rPr>
              <a:t> родин.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Надає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психологічну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допомогу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юридичні</a:t>
            </a:r>
            <a:r>
              <a:rPr lang="ru-RU" sz="1050" b="1" dirty="0">
                <a:solidFill>
                  <a:schemeClr val="bg1"/>
                </a:solidFill>
              </a:rPr>
              <a:t> та </a:t>
            </a:r>
            <a:r>
              <a:rPr lang="ru-RU" sz="1050" b="1" dirty="0" err="1">
                <a:solidFill>
                  <a:schemeClr val="bg1"/>
                </a:solidFill>
              </a:rPr>
              <a:t>соціальні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консультації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інформування</a:t>
            </a:r>
            <a:r>
              <a:rPr lang="ru-RU" sz="1050" b="1" dirty="0">
                <a:solidFill>
                  <a:schemeClr val="bg1"/>
                </a:solidFill>
              </a:rPr>
              <a:t> про </a:t>
            </a:r>
            <a:r>
              <a:rPr lang="ru-RU" sz="1050" b="1" dirty="0" err="1">
                <a:solidFill>
                  <a:schemeClr val="bg1"/>
                </a:solidFill>
              </a:rPr>
              <a:t>пільги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підтримки</a:t>
            </a:r>
            <a:r>
              <a:rPr lang="ru-RU" sz="1050" b="1" dirty="0">
                <a:solidFill>
                  <a:schemeClr val="bg1"/>
                </a:solidFill>
              </a:rPr>
              <a:t> родин </a:t>
            </a:r>
            <a:r>
              <a:rPr lang="ru-RU" sz="1050" b="1" dirty="0" err="1">
                <a:solidFill>
                  <a:schemeClr val="bg1"/>
                </a:solidFill>
              </a:rPr>
              <a:t>військових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спілкування</a:t>
            </a:r>
            <a:r>
              <a:rPr lang="ru-RU" sz="1050" b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реабілітації</a:t>
            </a:r>
            <a:r>
              <a:rPr lang="ru-RU" sz="1050" b="1" dirty="0">
                <a:solidFill>
                  <a:schemeClr val="bg1"/>
                </a:solidFill>
              </a:rPr>
              <a:t> та </a:t>
            </a:r>
            <a:r>
              <a:rPr lang="ru-RU" sz="1050" b="1" dirty="0" err="1">
                <a:solidFill>
                  <a:schemeClr val="bg1"/>
                </a:solidFill>
              </a:rPr>
              <a:t>розвитку</a:t>
            </a:r>
            <a:r>
              <a:rPr lang="ru-RU" sz="1050" b="1" dirty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7A119B-9E9C-494C-897A-1B55C26ABCDD}"/>
              </a:ext>
            </a:extLst>
          </p:cNvPr>
          <p:cNvSpPr txBox="1"/>
          <p:nvPr/>
        </p:nvSpPr>
        <p:spPr>
          <a:xfrm>
            <a:off x="6453546" y="2261466"/>
            <a:ext cx="5927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+380967259368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11EB09-4871-4C26-8210-5228BD2CD06B}"/>
              </a:ext>
            </a:extLst>
          </p:cNvPr>
          <p:cNvSpPr txBox="1"/>
          <p:nvPr/>
        </p:nvSpPr>
        <p:spPr>
          <a:xfrm>
            <a:off x="4859706" y="2117325"/>
            <a:ext cx="5236306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050" b="1" dirty="0">
                <a:solidFill>
                  <a:schemeClr val="bg1"/>
                </a:solidFill>
              </a:rPr>
              <a:t>Україна </a:t>
            </a:r>
            <a:r>
              <a:rPr lang="ru-RU" sz="1050" b="1" dirty="0">
                <a:solidFill>
                  <a:schemeClr val="bg1"/>
                </a:solidFill>
              </a:rPr>
              <a:t>67668, </a:t>
            </a:r>
            <a:r>
              <a:rPr lang="ru-RU" sz="1050" b="1" dirty="0" err="1">
                <a:solidFill>
                  <a:schemeClr val="bg1"/>
                </a:solidFill>
              </a:rPr>
              <a:t>Одеська</a:t>
            </a:r>
            <a:r>
              <a:rPr lang="ru-RU" sz="1050" b="1" dirty="0">
                <a:solidFill>
                  <a:schemeClr val="bg1"/>
                </a:solidFill>
              </a:rPr>
              <a:t> область, 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Одеський</a:t>
            </a:r>
            <a:r>
              <a:rPr lang="ru-RU" sz="1050" b="1" dirty="0">
                <a:solidFill>
                  <a:schemeClr val="bg1"/>
                </a:solidFill>
              </a:rPr>
              <a:t> район,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с.Великий</a:t>
            </a:r>
            <a:r>
              <a:rPr lang="ru-RU" sz="1050" b="1" dirty="0">
                <a:solidFill>
                  <a:schemeClr val="bg1"/>
                </a:solidFill>
              </a:rPr>
              <a:t> Дальник,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вул</a:t>
            </a:r>
            <a:r>
              <a:rPr lang="ru-RU" sz="1050" b="1" dirty="0">
                <a:solidFill>
                  <a:schemeClr val="bg1"/>
                </a:solidFill>
              </a:rPr>
              <a:t>. </a:t>
            </a:r>
            <a:r>
              <a:rPr lang="ru-RU" sz="1050" b="1" dirty="0" err="1">
                <a:solidFill>
                  <a:schemeClr val="bg1"/>
                </a:solidFill>
              </a:rPr>
              <a:t>Покровська</a:t>
            </a:r>
            <a:r>
              <a:rPr lang="en-US" sz="1050" b="1" dirty="0">
                <a:solidFill>
                  <a:schemeClr val="bg1"/>
                </a:solidFill>
              </a:rPr>
              <a:t>, 40</a:t>
            </a:r>
            <a:r>
              <a:rPr lang="uk-UA" sz="1050" b="1" dirty="0">
                <a:solidFill>
                  <a:schemeClr val="bg1"/>
                </a:solidFill>
              </a:rPr>
              <a:t> </a:t>
            </a:r>
            <a:r>
              <a:rPr lang="en-US" sz="1050" b="1" dirty="0">
                <a:solidFill>
                  <a:schemeClr val="bg1"/>
                </a:solidFill>
              </a:rPr>
              <a:t>a</a:t>
            </a:r>
            <a:endParaRPr lang="ru-RU" sz="1050" b="1" dirty="0">
              <a:solidFill>
                <a:schemeClr val="bg1"/>
              </a:solidFill>
            </a:endParaRPr>
          </a:p>
          <a:p>
            <a:pPr algn="ctr"/>
            <a:endParaRPr lang="ru-RU" sz="1050" b="1" dirty="0">
              <a:solidFill>
                <a:schemeClr val="bg1"/>
              </a:solidFill>
            </a:endParaRPr>
          </a:p>
          <a:p>
            <a:endParaRPr lang="ru-RU" sz="9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87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C6B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E5C347-02EB-1902-CE2F-3CDED8BAC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45EA15D-326A-4B3F-8198-DBD028BC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896" y="5648390"/>
            <a:ext cx="1896020" cy="786452"/>
          </a:xfrm>
          <a:prstGeom prst="rect">
            <a:avLst/>
          </a:prstGeom>
        </p:spPr>
      </p:pic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343FC27D-4146-C69F-5B09-AB256A75C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4270" y="6901628"/>
            <a:ext cx="3952875" cy="352425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817A14D2-12E5-BE5A-D77C-915EE1BE8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257" y="6901629"/>
            <a:ext cx="3952875" cy="352425"/>
          </a:xfrm>
          <a:prstGeom prst="rect">
            <a:avLst/>
          </a:prstGeom>
        </p:spPr>
      </p:pic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E14D8329-DB0E-B9D4-C1A1-0602BADF5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0"/>
            <a:ext cx="52197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031E13-F83E-06F2-4436-A58067FBED9E}"/>
              </a:ext>
            </a:extLst>
          </p:cNvPr>
          <p:cNvSpPr txBox="1"/>
          <p:nvPr/>
        </p:nvSpPr>
        <p:spPr>
          <a:xfrm>
            <a:off x="256854" y="215757"/>
            <a:ext cx="458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E5C6B1"/>
                </a:solidFill>
                <a:latin typeface="Georgia" panose="02040502050405020303" pitchFamily="18" charset="0"/>
              </a:rPr>
              <a:t>Культура, мистецтво, релігія</a:t>
            </a:r>
          </a:p>
        </p:txBody>
      </p:sp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CB6AF439-4136-BA18-DCD7-492510784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805" y="1130157"/>
            <a:ext cx="1894833" cy="542925"/>
          </a:xfrm>
          <a:prstGeom prst="rect">
            <a:avLst/>
          </a:prstGeom>
        </p:spPr>
      </p:pic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AFB7E613-8CBE-4060-604E-7B9A517BED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66762" y="1130157"/>
            <a:ext cx="1894833" cy="542925"/>
          </a:xfrm>
          <a:prstGeom prst="rect">
            <a:avLst/>
          </a:prstGeom>
        </p:spPr>
      </p:pic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C5AC42D3-3259-135A-B162-A96BE47F6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87166" y="1130156"/>
            <a:ext cx="1894833" cy="542925"/>
          </a:xfrm>
          <a:prstGeom prst="rect">
            <a:avLst/>
          </a:prstGeom>
        </p:spPr>
      </p:pic>
      <p:pic>
        <p:nvPicPr>
          <p:cNvPr id="12" name="Графіка 11">
            <a:extLst>
              <a:ext uri="{FF2B5EF4-FFF2-40B4-BE49-F238E27FC236}">
                <a16:creationId xmlns:a16="http://schemas.microsoft.com/office/drawing/2014/main" id="{5E6CE404-415A-B617-08A6-8B3A9E4B77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57401" y="1130156"/>
            <a:ext cx="4345001" cy="5429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1AB144-6D92-47DC-B8BE-89335D8097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756" y="1130156"/>
            <a:ext cx="1700931" cy="5974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7A56FF-F79F-440E-95F3-9052D936D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226171"/>
            <a:ext cx="1955136" cy="8868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553FD8-320A-4679-9708-EE13F5F9C8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99" y="2123308"/>
            <a:ext cx="2004223" cy="7713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DBAA47-C2F4-4F13-A96C-F5B5B6C994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1674" y="2105679"/>
            <a:ext cx="4340728" cy="7713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D4E2000-1C9D-468D-81F8-E27604FE9F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2210" y="3183670"/>
            <a:ext cx="4340728" cy="8516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9A81C58-FE00-4FA2-B312-5505410450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1706" y="2134131"/>
            <a:ext cx="1896020" cy="7429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E108E8-C0E5-46CE-99D7-7E52B872ED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6896" y="3181513"/>
            <a:ext cx="1896020" cy="7878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7C900F6-6063-49E9-9A01-66D394B421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57030" y="2141947"/>
            <a:ext cx="1896020" cy="73511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753B39D-363F-4EA1-97CB-E9470B6319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6168" y="3163677"/>
            <a:ext cx="1896020" cy="78781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EC408A-0EDB-444C-9C0D-61B4412B4D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8548" y="1201287"/>
            <a:ext cx="1841152" cy="3840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4D03221-615F-4F9B-9864-4119DA86DB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9360" y="1239893"/>
            <a:ext cx="1560711" cy="3779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CCC851-F50C-4E83-9AED-CE5D247633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37091" y="1213824"/>
            <a:ext cx="1164437" cy="3779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F6B25DF-7853-4F84-85C5-16D29D2C5D9E}"/>
              </a:ext>
            </a:extLst>
          </p:cNvPr>
          <p:cNvSpPr txBox="1"/>
          <p:nvPr/>
        </p:nvSpPr>
        <p:spPr>
          <a:xfrm>
            <a:off x="-1575229" y="2279947"/>
            <a:ext cx="5220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КЗ “Центр </a:t>
            </a:r>
            <a:r>
              <a:rPr lang="ru-RU" sz="1000" b="1" dirty="0" err="1">
                <a:solidFill>
                  <a:schemeClr val="bg1"/>
                </a:solidFill>
              </a:rPr>
              <a:t>культури</a:t>
            </a:r>
            <a:r>
              <a:rPr lang="ru-RU" sz="1000" b="1" dirty="0">
                <a:solidFill>
                  <a:schemeClr val="bg1"/>
                </a:solidFill>
              </a:rPr>
              <a:t> та </a:t>
            </a:r>
            <a:r>
              <a:rPr lang="ru-RU" sz="1000" b="1" dirty="0" err="1">
                <a:solidFill>
                  <a:schemeClr val="bg1"/>
                </a:solidFill>
              </a:rPr>
              <a:t>дозвілля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Великодальницької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сільської</a:t>
            </a:r>
            <a:r>
              <a:rPr lang="ru-RU" sz="1000" b="1" dirty="0">
                <a:solidFill>
                  <a:schemeClr val="bg1"/>
                </a:solidFill>
              </a:rPr>
              <a:t> ради”</a:t>
            </a:r>
          </a:p>
          <a:p>
            <a:endParaRPr lang="ru-RU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0E05C4-3DCB-49B0-9319-F4ADBB37C837}"/>
              </a:ext>
            </a:extLst>
          </p:cNvPr>
          <p:cNvSpPr txBox="1"/>
          <p:nvPr/>
        </p:nvSpPr>
        <p:spPr>
          <a:xfrm>
            <a:off x="1646232" y="2202638"/>
            <a:ext cx="5220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Організація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проведення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культурно-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мистецьких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заходів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та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творчих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майстер-класів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B421E7-C154-4F6D-B7C9-AC1880DBE915}"/>
              </a:ext>
            </a:extLst>
          </p:cNvPr>
          <p:cNvSpPr txBox="1"/>
          <p:nvPr/>
        </p:nvSpPr>
        <p:spPr>
          <a:xfrm>
            <a:off x="-1585117" y="3318151"/>
            <a:ext cx="522067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chemeClr val="bg1"/>
                </a:solidFill>
              </a:rPr>
              <a:t>Бібліотека-філія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b="1" dirty="0" err="1">
                <a:solidFill>
                  <a:schemeClr val="bg1"/>
                </a:solidFill>
              </a:rPr>
              <a:t>с.Великий</a:t>
            </a:r>
            <a:r>
              <a:rPr lang="ru-RU" sz="1400" b="1" dirty="0">
                <a:solidFill>
                  <a:schemeClr val="bg1"/>
                </a:solidFill>
              </a:rPr>
              <a:t> Дальник</a:t>
            </a:r>
          </a:p>
          <a:p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022121-20DC-4A58-927C-D5C91B2F3F3E}"/>
              </a:ext>
            </a:extLst>
          </p:cNvPr>
          <p:cNvSpPr txBox="1"/>
          <p:nvPr/>
        </p:nvSpPr>
        <p:spPr>
          <a:xfrm>
            <a:off x="1006333" y="3334858"/>
            <a:ext cx="604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chemeClr val="bg1"/>
                </a:solidFill>
              </a:rPr>
              <a:t>Використання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читальної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зали</a:t>
            </a:r>
            <a:r>
              <a:rPr lang="ru-RU" sz="1400" b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огляди </a:t>
            </a:r>
            <a:r>
              <a:rPr lang="ru-RU" sz="1400" b="1" dirty="0" err="1">
                <a:solidFill>
                  <a:schemeClr val="bg1"/>
                </a:solidFill>
              </a:rPr>
              <a:t>літератури</a:t>
            </a:r>
            <a:r>
              <a:rPr lang="ru-RU" sz="1400" b="1" dirty="0">
                <a:solidFill>
                  <a:schemeClr val="bg1"/>
                </a:solidFill>
              </a:rPr>
              <a:t>,  </a:t>
            </a:r>
            <a:r>
              <a:rPr lang="ru-RU" sz="1400" b="1" dirty="0" err="1">
                <a:solidFill>
                  <a:schemeClr val="bg1"/>
                </a:solidFill>
              </a:rPr>
              <a:t>видача</a:t>
            </a:r>
            <a:r>
              <a:rPr lang="ru-RU" sz="1400" b="1" dirty="0">
                <a:solidFill>
                  <a:schemeClr val="bg1"/>
                </a:solidFill>
              </a:rPr>
              <a:t> книг.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E643F4-DAF3-4A1E-9B06-7E1470B28D5C}"/>
              </a:ext>
            </a:extLst>
          </p:cNvPr>
          <p:cNvSpPr txBox="1"/>
          <p:nvPr/>
        </p:nvSpPr>
        <p:spPr>
          <a:xfrm>
            <a:off x="4394200" y="2149388"/>
            <a:ext cx="60452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Україна</a:t>
            </a:r>
            <a:r>
              <a:rPr lang="ru-RU" sz="900" b="1" dirty="0">
                <a:solidFill>
                  <a:schemeClr val="bg1"/>
                </a:solidFill>
              </a:rPr>
              <a:t> 67668, </a:t>
            </a:r>
            <a:r>
              <a:rPr lang="ru-RU" sz="900" b="1" dirty="0" err="1">
                <a:solidFill>
                  <a:schemeClr val="bg1"/>
                </a:solidFill>
              </a:rPr>
              <a:t>Одеська</a:t>
            </a:r>
            <a:r>
              <a:rPr lang="ru-RU" sz="900" b="1" dirty="0">
                <a:solidFill>
                  <a:schemeClr val="bg1"/>
                </a:solidFill>
              </a:rPr>
              <a:t> область,</a:t>
            </a:r>
          </a:p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Одеський</a:t>
            </a:r>
            <a:r>
              <a:rPr lang="ru-RU" sz="900" b="1" dirty="0">
                <a:solidFill>
                  <a:schemeClr val="bg1"/>
                </a:solidFill>
              </a:rPr>
              <a:t> район, </a:t>
            </a:r>
            <a:r>
              <a:rPr lang="ru-RU" sz="900" b="1" dirty="0" err="1">
                <a:solidFill>
                  <a:schemeClr val="bg1"/>
                </a:solidFill>
              </a:rPr>
              <a:t>с.Великий</a:t>
            </a:r>
            <a:r>
              <a:rPr lang="ru-RU" sz="900" b="1" dirty="0">
                <a:solidFill>
                  <a:schemeClr val="bg1"/>
                </a:solidFill>
              </a:rPr>
              <a:t> Дальник,</a:t>
            </a:r>
          </a:p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вул.Шкільна</a:t>
            </a:r>
            <a:r>
              <a:rPr lang="ru-RU" sz="900" b="1" dirty="0">
                <a:solidFill>
                  <a:schemeClr val="bg1"/>
                </a:solidFill>
              </a:rPr>
              <a:t>, 14-Б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kultura.v.dalnik@gmail.com"</a:t>
            </a:r>
          </a:p>
          <a:p>
            <a:pPr algn="ctr"/>
            <a:endParaRPr lang="ru-RU" sz="8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757680-3503-4652-81E1-FA3B77936AE2}"/>
              </a:ext>
            </a:extLst>
          </p:cNvPr>
          <p:cNvSpPr txBox="1"/>
          <p:nvPr/>
        </p:nvSpPr>
        <p:spPr>
          <a:xfrm>
            <a:off x="4422306" y="3326476"/>
            <a:ext cx="60452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Україна</a:t>
            </a:r>
            <a:r>
              <a:rPr lang="ru-RU" sz="900" b="1" dirty="0">
                <a:solidFill>
                  <a:schemeClr val="bg1"/>
                </a:solidFill>
              </a:rPr>
              <a:t> 67668, </a:t>
            </a:r>
            <a:r>
              <a:rPr lang="ru-RU" sz="900" b="1" dirty="0" err="1">
                <a:solidFill>
                  <a:schemeClr val="bg1"/>
                </a:solidFill>
              </a:rPr>
              <a:t>Одеська</a:t>
            </a:r>
            <a:r>
              <a:rPr lang="ru-RU" sz="900" b="1" dirty="0">
                <a:solidFill>
                  <a:schemeClr val="bg1"/>
                </a:solidFill>
              </a:rPr>
              <a:t> область,</a:t>
            </a:r>
          </a:p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Одеський</a:t>
            </a:r>
            <a:r>
              <a:rPr lang="ru-RU" sz="900" b="1" dirty="0">
                <a:solidFill>
                  <a:schemeClr val="bg1"/>
                </a:solidFill>
              </a:rPr>
              <a:t> район, </a:t>
            </a:r>
            <a:r>
              <a:rPr lang="ru-RU" sz="900" b="1" dirty="0" err="1">
                <a:solidFill>
                  <a:schemeClr val="bg1"/>
                </a:solidFill>
              </a:rPr>
              <a:t>с.Великий</a:t>
            </a:r>
            <a:r>
              <a:rPr lang="ru-RU" sz="900" b="1" dirty="0">
                <a:solidFill>
                  <a:schemeClr val="bg1"/>
                </a:solidFill>
              </a:rPr>
              <a:t> Дальник,</a:t>
            </a:r>
          </a:p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вул.Шкільна</a:t>
            </a:r>
            <a:r>
              <a:rPr lang="ru-RU" sz="900" b="1" dirty="0">
                <a:solidFill>
                  <a:schemeClr val="bg1"/>
                </a:solidFill>
              </a:rPr>
              <a:t>, 14-Б</a:t>
            </a:r>
          </a:p>
          <a:p>
            <a:pPr algn="ctr"/>
            <a:endParaRPr lang="ru-RU" sz="800" b="1" dirty="0">
              <a:solidFill>
                <a:schemeClr val="bg1"/>
              </a:solidFill>
            </a:endParaRPr>
          </a:p>
          <a:p>
            <a:pPr algn="ctr"/>
            <a:endParaRPr lang="ru-RU" sz="8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B0BF4B-B1EC-4998-B345-CA977C567249}"/>
              </a:ext>
            </a:extLst>
          </p:cNvPr>
          <p:cNvSpPr txBox="1"/>
          <p:nvPr/>
        </p:nvSpPr>
        <p:spPr>
          <a:xfrm>
            <a:off x="8526040" y="2292291"/>
            <a:ext cx="17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+380964563738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7E7FCB-30A3-452C-893E-7A647BB18FAC}"/>
              </a:ext>
            </a:extLst>
          </p:cNvPr>
          <p:cNvSpPr txBox="1"/>
          <p:nvPr/>
        </p:nvSpPr>
        <p:spPr>
          <a:xfrm>
            <a:off x="8542073" y="3356592"/>
            <a:ext cx="17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+380633533877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EC6C03C-3737-45D5-BE9C-85560CCC11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799" y="4365610"/>
            <a:ext cx="2014843" cy="89009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A3D5806-FD1E-4B36-B141-86754AD489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885" y="5543034"/>
            <a:ext cx="1990515" cy="89009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6F7AD1-5430-4FFC-A7FD-6392EB4AF2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92054" y="4384510"/>
            <a:ext cx="4340728" cy="85351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3F75820-88A8-485D-9E1D-09CC9E6FC6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99042" y="5614859"/>
            <a:ext cx="4340728" cy="8535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D7F2908-BDE4-4DE8-8955-146DB71CAFD9}"/>
              </a:ext>
            </a:extLst>
          </p:cNvPr>
          <p:cNvSpPr txBox="1"/>
          <p:nvPr/>
        </p:nvSpPr>
        <p:spPr>
          <a:xfrm>
            <a:off x="-1998887" y="5587242"/>
            <a:ext cx="6027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"ПАРАФІЯ АПОСТОЛА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 АНДРІЯ ПЕРВОЗВАННОГО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С.ВЕЛИКИЙ ДАЛЬНИК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ПРАВОСЛАВНОЇ ЦЕРКВИ УКРАЇНИ"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EC22C33-6701-4C27-85D3-9FB86893C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494" y="5650577"/>
            <a:ext cx="1896020" cy="78645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A5E36E-AE8F-4E02-9883-82F62B477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030" y="4443723"/>
            <a:ext cx="1896020" cy="78645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DE8A0AC-C150-4BD7-8B93-953DBCF4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493" y="4456705"/>
            <a:ext cx="1960134" cy="78645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F5D4A69-851E-44DF-AECD-37D20C1F1D7E}"/>
              </a:ext>
            </a:extLst>
          </p:cNvPr>
          <p:cNvSpPr txBox="1"/>
          <p:nvPr/>
        </p:nvSpPr>
        <p:spPr>
          <a:xfrm>
            <a:off x="8137358" y="5849150"/>
            <a:ext cx="6232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>
                <a:solidFill>
                  <a:schemeClr val="bg1"/>
                </a:solidFill>
              </a:rPr>
              <a:t>+380677822041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3836C2-4ABC-4B90-8C86-5C344E2FBF30}"/>
              </a:ext>
            </a:extLst>
          </p:cNvPr>
          <p:cNvSpPr txBox="1"/>
          <p:nvPr/>
        </p:nvSpPr>
        <p:spPr>
          <a:xfrm>
            <a:off x="3352164" y="5817208"/>
            <a:ext cx="818548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Україна</a:t>
            </a:r>
            <a:r>
              <a:rPr lang="ru-RU" sz="900" b="1" dirty="0">
                <a:solidFill>
                  <a:schemeClr val="bg1"/>
                </a:solidFill>
              </a:rPr>
              <a:t>, 67668, </a:t>
            </a:r>
            <a:r>
              <a:rPr lang="ru-RU" sz="900" b="1" dirty="0" err="1">
                <a:solidFill>
                  <a:schemeClr val="bg1"/>
                </a:solidFill>
              </a:rPr>
              <a:t>Одеська</a:t>
            </a:r>
            <a:r>
              <a:rPr lang="ru-RU" sz="900" b="1" dirty="0">
                <a:solidFill>
                  <a:schemeClr val="bg1"/>
                </a:solidFill>
              </a:rPr>
              <a:t> обл., </a:t>
            </a:r>
          </a:p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Одеський</a:t>
            </a:r>
            <a:r>
              <a:rPr lang="ru-RU" sz="900" b="1" dirty="0">
                <a:solidFill>
                  <a:schemeClr val="bg1"/>
                </a:solidFill>
              </a:rPr>
              <a:t> р-н, село Великий Дальник,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вул</a:t>
            </a:r>
            <a:r>
              <a:rPr lang="ru-RU" sz="900" b="1" dirty="0">
                <a:solidFill>
                  <a:schemeClr val="bg1"/>
                </a:solidFill>
              </a:rPr>
              <a:t>. </a:t>
            </a:r>
            <a:r>
              <a:rPr lang="ru-RU" sz="900" b="1" dirty="0" err="1">
                <a:solidFill>
                  <a:schemeClr val="bg1"/>
                </a:solidFill>
              </a:rPr>
              <a:t>Шкільна</a:t>
            </a:r>
            <a:r>
              <a:rPr lang="ru-RU" sz="900" b="1" dirty="0">
                <a:solidFill>
                  <a:schemeClr val="bg1"/>
                </a:solidFill>
              </a:rPr>
              <a:t>, </a:t>
            </a:r>
            <a:r>
              <a:rPr lang="ru-RU" sz="900" b="1" dirty="0" err="1">
                <a:solidFill>
                  <a:schemeClr val="bg1"/>
                </a:solidFill>
              </a:rPr>
              <a:t>будинок</a:t>
            </a:r>
            <a:r>
              <a:rPr lang="ru-RU" sz="900" b="1" dirty="0">
                <a:solidFill>
                  <a:schemeClr val="bg1"/>
                </a:solidFill>
              </a:rPr>
              <a:t> 10 Б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B0AFE4-D3B9-4B13-8856-439FB7666911}"/>
              </a:ext>
            </a:extLst>
          </p:cNvPr>
          <p:cNvSpPr txBox="1"/>
          <p:nvPr/>
        </p:nvSpPr>
        <p:spPr>
          <a:xfrm>
            <a:off x="329564" y="5768238"/>
            <a:ext cx="8185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Духовна </a:t>
            </a:r>
            <a:r>
              <a:rPr lang="ru-RU" sz="1200" b="1" dirty="0" err="1">
                <a:solidFill>
                  <a:schemeClr val="bg1"/>
                </a:solidFill>
              </a:rPr>
              <a:t>підтримка</a:t>
            </a:r>
            <a:r>
              <a:rPr lang="ru-RU" sz="1200" b="1" dirty="0">
                <a:solidFill>
                  <a:schemeClr val="bg1"/>
                </a:solidFill>
              </a:rPr>
              <a:t>. </a:t>
            </a:r>
            <a:r>
              <a:rPr lang="ru-RU" sz="1200" b="1" dirty="0" err="1">
                <a:solidFill>
                  <a:schemeClr val="bg1"/>
                </a:solidFill>
              </a:rPr>
              <a:t>Освітні</a:t>
            </a:r>
            <a:r>
              <a:rPr lang="ru-RU" sz="1200" b="1" dirty="0">
                <a:solidFill>
                  <a:schemeClr val="bg1"/>
                </a:solidFill>
              </a:rPr>
              <a:t> заходи. </a:t>
            </a:r>
            <a:r>
              <a:rPr lang="ru-RU" sz="1200" b="1" dirty="0" err="1">
                <a:solidFill>
                  <a:schemeClr val="bg1"/>
                </a:solidFill>
              </a:rPr>
              <a:t>Соціальна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допомога</a:t>
            </a:r>
            <a:r>
              <a:rPr lang="ru-RU" sz="1200" b="1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Консультації</a:t>
            </a:r>
            <a:r>
              <a:rPr lang="ru-RU" sz="1200" b="1" dirty="0">
                <a:solidFill>
                  <a:schemeClr val="bg1"/>
                </a:solidFill>
              </a:rPr>
              <a:t>. Культурно-</a:t>
            </a:r>
            <a:r>
              <a:rPr lang="ru-RU" sz="1200" b="1" dirty="0" err="1">
                <a:solidFill>
                  <a:schemeClr val="bg1"/>
                </a:solidFill>
              </a:rPr>
              <a:t>просвітницька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діяльність</a:t>
            </a:r>
            <a:r>
              <a:rPr lang="ru-RU" sz="1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7B171E-2063-4407-9F23-51D0602D33E5}"/>
              </a:ext>
            </a:extLst>
          </p:cNvPr>
          <p:cNvSpPr txBox="1"/>
          <p:nvPr/>
        </p:nvSpPr>
        <p:spPr>
          <a:xfrm>
            <a:off x="-3066489" y="4397694"/>
            <a:ext cx="81834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+mj-lt"/>
              </a:rPr>
              <a:t>Свято - </a:t>
            </a:r>
            <a:r>
              <a:rPr lang="ru-RU" sz="1100" b="1" dirty="0" err="1">
                <a:solidFill>
                  <a:schemeClr val="bg1"/>
                </a:solidFill>
                <a:latin typeface="+mj-lt"/>
              </a:rPr>
              <a:t>Георгіївський</a:t>
            </a:r>
            <a:r>
              <a:rPr lang="ru-RU" sz="1100" b="1" dirty="0">
                <a:solidFill>
                  <a:schemeClr val="bg1"/>
                </a:solidFill>
                <a:latin typeface="+mj-lt"/>
              </a:rPr>
              <a:t> Храм </a:t>
            </a:r>
          </a:p>
          <a:p>
            <a:pPr algn="ctr"/>
            <a:r>
              <a:rPr lang="ru-RU" sz="1100" b="1" dirty="0" err="1">
                <a:solidFill>
                  <a:schemeClr val="bg1"/>
                </a:solidFill>
                <a:latin typeface="+mj-lt"/>
              </a:rPr>
              <a:t>Одеської</a:t>
            </a:r>
            <a:r>
              <a:rPr lang="ru-RU" sz="11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+mj-lt"/>
              </a:rPr>
              <a:t>Єпархії</a:t>
            </a:r>
            <a:r>
              <a:rPr lang="ru-RU" sz="11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ru-RU" sz="1100" b="1" dirty="0" err="1">
                <a:solidFill>
                  <a:schemeClr val="bg1"/>
                </a:solidFill>
                <a:latin typeface="+mj-lt"/>
              </a:rPr>
              <a:t>Української</a:t>
            </a:r>
            <a:r>
              <a:rPr lang="ru-RU" sz="11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+mj-lt"/>
              </a:rPr>
              <a:t>Православної</a:t>
            </a:r>
            <a:r>
              <a:rPr lang="ru-RU" sz="1100" b="1" dirty="0">
                <a:solidFill>
                  <a:schemeClr val="bg1"/>
                </a:solidFill>
                <a:latin typeface="+mj-lt"/>
              </a:rPr>
              <a:t> Церкви</a:t>
            </a:r>
          </a:p>
          <a:p>
            <a:pPr algn="ctr"/>
            <a:r>
              <a:rPr lang="ru-RU" sz="1100" b="1" dirty="0" err="1">
                <a:solidFill>
                  <a:schemeClr val="bg1"/>
                </a:solidFill>
                <a:latin typeface="+mj-lt"/>
              </a:rPr>
              <a:t>с.Великий</a:t>
            </a:r>
            <a:r>
              <a:rPr lang="ru-RU" sz="1100" b="1" dirty="0">
                <a:solidFill>
                  <a:schemeClr val="bg1"/>
                </a:solidFill>
                <a:latin typeface="+mj-lt"/>
              </a:rPr>
              <a:t> Дальник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957799-AC9B-4632-BA7E-388636E4535A}"/>
              </a:ext>
            </a:extLst>
          </p:cNvPr>
          <p:cNvSpPr txBox="1"/>
          <p:nvPr/>
        </p:nvSpPr>
        <p:spPr>
          <a:xfrm>
            <a:off x="256854" y="4596939"/>
            <a:ext cx="8185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Духовна </a:t>
            </a:r>
            <a:r>
              <a:rPr lang="ru-RU" sz="1200" b="1" dirty="0" err="1">
                <a:solidFill>
                  <a:schemeClr val="bg1"/>
                </a:solidFill>
              </a:rPr>
              <a:t>підтримка</a:t>
            </a:r>
            <a:r>
              <a:rPr lang="ru-RU" sz="1200" b="1" dirty="0">
                <a:solidFill>
                  <a:schemeClr val="bg1"/>
                </a:solidFill>
              </a:rPr>
              <a:t>. </a:t>
            </a:r>
            <a:r>
              <a:rPr lang="ru-RU" sz="1200" b="1" dirty="0" err="1">
                <a:solidFill>
                  <a:schemeClr val="bg1"/>
                </a:solidFill>
              </a:rPr>
              <a:t>Освітні</a:t>
            </a:r>
            <a:r>
              <a:rPr lang="ru-RU" sz="1200" b="1" dirty="0">
                <a:solidFill>
                  <a:schemeClr val="bg1"/>
                </a:solidFill>
              </a:rPr>
              <a:t> заходи. </a:t>
            </a:r>
            <a:r>
              <a:rPr lang="ru-RU" sz="1200" b="1" dirty="0" err="1">
                <a:solidFill>
                  <a:schemeClr val="bg1"/>
                </a:solidFill>
              </a:rPr>
              <a:t>Соціальна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допомога</a:t>
            </a:r>
            <a:r>
              <a:rPr lang="ru-RU" sz="1200" b="1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Консультації</a:t>
            </a:r>
            <a:r>
              <a:rPr lang="ru-RU" sz="1200" b="1" dirty="0">
                <a:solidFill>
                  <a:schemeClr val="bg1"/>
                </a:solidFill>
              </a:rPr>
              <a:t>. Культурно-</a:t>
            </a:r>
            <a:r>
              <a:rPr lang="ru-RU" sz="1200" b="1" dirty="0" err="1">
                <a:solidFill>
                  <a:schemeClr val="bg1"/>
                </a:solidFill>
              </a:rPr>
              <a:t>просвітницька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діяльність</a:t>
            </a:r>
            <a:r>
              <a:rPr lang="ru-RU" sz="1200" b="1" dirty="0">
                <a:solidFill>
                  <a:schemeClr val="bg1"/>
                </a:solidFill>
              </a:rPr>
              <a:t>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945F4CD-FA69-4573-8F45-CB9D79029093}"/>
              </a:ext>
            </a:extLst>
          </p:cNvPr>
          <p:cNvSpPr txBox="1"/>
          <p:nvPr/>
        </p:nvSpPr>
        <p:spPr>
          <a:xfrm>
            <a:off x="4451885" y="4590455"/>
            <a:ext cx="60452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Україна</a:t>
            </a:r>
            <a:r>
              <a:rPr lang="ru-RU" sz="900" b="1" dirty="0">
                <a:solidFill>
                  <a:schemeClr val="bg1"/>
                </a:solidFill>
              </a:rPr>
              <a:t> 67668, </a:t>
            </a:r>
            <a:r>
              <a:rPr lang="ru-RU" sz="900" b="1" dirty="0" err="1">
                <a:solidFill>
                  <a:schemeClr val="bg1"/>
                </a:solidFill>
              </a:rPr>
              <a:t>Одеська</a:t>
            </a:r>
            <a:r>
              <a:rPr lang="ru-RU" sz="900" b="1" dirty="0">
                <a:solidFill>
                  <a:schemeClr val="bg1"/>
                </a:solidFill>
              </a:rPr>
              <a:t> область,</a:t>
            </a:r>
          </a:p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Одеський</a:t>
            </a:r>
            <a:r>
              <a:rPr lang="ru-RU" sz="900" b="1" dirty="0">
                <a:solidFill>
                  <a:schemeClr val="bg1"/>
                </a:solidFill>
              </a:rPr>
              <a:t> район, </a:t>
            </a:r>
            <a:r>
              <a:rPr lang="ru-RU" sz="900" b="1" dirty="0" err="1">
                <a:solidFill>
                  <a:schemeClr val="bg1"/>
                </a:solidFill>
              </a:rPr>
              <a:t>с.Великий</a:t>
            </a:r>
            <a:r>
              <a:rPr lang="ru-RU" sz="900" b="1" dirty="0">
                <a:solidFill>
                  <a:schemeClr val="bg1"/>
                </a:solidFill>
              </a:rPr>
              <a:t> Дальник,</a:t>
            </a:r>
          </a:p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вул</a:t>
            </a:r>
            <a:r>
              <a:rPr lang="ru-RU" sz="900" b="1" dirty="0">
                <a:solidFill>
                  <a:schemeClr val="bg1"/>
                </a:solidFill>
              </a:rPr>
              <a:t>. </a:t>
            </a:r>
            <a:r>
              <a:rPr lang="ru-RU" sz="900" b="1" dirty="0" err="1">
                <a:solidFill>
                  <a:schemeClr val="bg1"/>
                </a:solidFill>
              </a:rPr>
              <a:t>Соборна</a:t>
            </a:r>
            <a:r>
              <a:rPr lang="ru-RU" sz="900" b="1" dirty="0">
                <a:solidFill>
                  <a:schemeClr val="bg1"/>
                </a:solidFill>
              </a:rPr>
              <a:t> 1-й </a:t>
            </a:r>
            <a:r>
              <a:rPr lang="ru-RU" sz="900" b="1" dirty="0" err="1">
                <a:solidFill>
                  <a:schemeClr val="bg1"/>
                </a:solidFill>
              </a:rPr>
              <a:t>провулок</a:t>
            </a:r>
            <a:r>
              <a:rPr lang="ru-RU" sz="900" b="1" dirty="0">
                <a:solidFill>
                  <a:schemeClr val="bg1"/>
                </a:solidFill>
              </a:rPr>
              <a:t>, 2.</a:t>
            </a:r>
          </a:p>
          <a:p>
            <a:pPr algn="ctr"/>
            <a:endParaRPr lang="ru-RU" sz="800" b="1" dirty="0">
              <a:solidFill>
                <a:schemeClr val="bg1"/>
              </a:solidFill>
            </a:endParaRPr>
          </a:p>
          <a:p>
            <a:pPr algn="ctr"/>
            <a:endParaRPr lang="ru-RU" sz="8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24B9FC-715E-4410-9886-D0C11D617275}"/>
              </a:ext>
            </a:extLst>
          </p:cNvPr>
          <p:cNvSpPr txBox="1"/>
          <p:nvPr/>
        </p:nvSpPr>
        <p:spPr>
          <a:xfrm>
            <a:off x="8542073" y="4646468"/>
            <a:ext cx="17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>
                <a:solidFill>
                  <a:schemeClr val="bg1"/>
                </a:solidFill>
              </a:rPr>
              <a:t>+380932936316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5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AA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F4B190-EF0D-186F-E980-F677A4044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BF164CE6-5BE0-FC86-81F6-81D50DB8C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4270" y="6901628"/>
            <a:ext cx="3952875" cy="352425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9FD21D4D-DCA2-A409-B55B-84B8DD0CF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257" y="6901629"/>
            <a:ext cx="3952875" cy="352425"/>
          </a:xfrm>
          <a:prstGeom prst="rect">
            <a:avLst/>
          </a:prstGeom>
        </p:spPr>
      </p:pic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3CE7B593-D7F5-5ADE-5E51-0EFEA1B85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0"/>
            <a:ext cx="52197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3A740-664B-100D-1DD8-4AC775CB1C5A}"/>
              </a:ext>
            </a:extLst>
          </p:cNvPr>
          <p:cNvSpPr txBox="1"/>
          <p:nvPr/>
        </p:nvSpPr>
        <p:spPr>
          <a:xfrm>
            <a:off x="293242" y="101889"/>
            <a:ext cx="4530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B9BAA2"/>
                </a:solidFill>
                <a:latin typeface="Georgia" panose="02040502050405020303" pitchFamily="18" charset="0"/>
              </a:rPr>
              <a:t>Молодь та спорт</a:t>
            </a:r>
          </a:p>
        </p:txBody>
      </p:sp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B6D5DEF7-F74B-B773-1796-4C9157796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079" y="1114496"/>
            <a:ext cx="1894833" cy="542925"/>
          </a:xfrm>
          <a:prstGeom prst="rect">
            <a:avLst/>
          </a:prstGeom>
        </p:spPr>
      </p:pic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95C5707B-30B6-3B25-08CA-E6E5EAD0F2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6488" y="1114496"/>
            <a:ext cx="1894833" cy="542925"/>
          </a:xfrm>
          <a:prstGeom prst="rect">
            <a:avLst/>
          </a:prstGeom>
        </p:spPr>
      </p:pic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24ACC5DE-182A-ADB0-CE14-4CFF3172C7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9462" y="1114495"/>
            <a:ext cx="1894833" cy="542925"/>
          </a:xfrm>
          <a:prstGeom prst="rect">
            <a:avLst/>
          </a:prstGeom>
        </p:spPr>
      </p:pic>
      <p:pic>
        <p:nvPicPr>
          <p:cNvPr id="12" name="Графіка 11">
            <a:extLst>
              <a:ext uri="{FF2B5EF4-FFF2-40B4-BE49-F238E27FC236}">
                <a16:creationId xmlns:a16="http://schemas.microsoft.com/office/drawing/2014/main" id="{A7E6F726-C892-9467-79A2-DD8F7DDB56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82912" y="1114495"/>
            <a:ext cx="4414357" cy="5429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12F037-6D6F-4615-A9BD-610FC5C743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65" y="2014059"/>
            <a:ext cx="1896020" cy="7625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7266A2-BD17-40A0-AD08-0E307AE168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1412" y="2017161"/>
            <a:ext cx="4413887" cy="7354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828D71-454B-4158-BA84-659C201991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0043" y="2014059"/>
            <a:ext cx="1896020" cy="7354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2996FF-5961-439D-A219-C85F776C81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0807" y="2014058"/>
            <a:ext cx="1896020" cy="7354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0EC5DD-77DC-4BA5-A661-979043C92F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975" y="1083005"/>
            <a:ext cx="1700931" cy="5974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F7E651-A160-4FB6-B76F-1536D78C61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40305" y="1189694"/>
            <a:ext cx="1841152" cy="3840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65F7D1-AD08-4A06-A3BE-1BDB8A46DE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46522" y="1195790"/>
            <a:ext cx="1560711" cy="3779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094D7B-4E10-4AB2-9AED-2E4DD2D174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20312" y="1195790"/>
            <a:ext cx="1164437" cy="3779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3A3BF09-E446-40CF-B786-A27A8F501E7E}"/>
              </a:ext>
            </a:extLst>
          </p:cNvPr>
          <p:cNvSpPr txBox="1"/>
          <p:nvPr/>
        </p:nvSpPr>
        <p:spPr>
          <a:xfrm>
            <a:off x="-1573405" y="2018275"/>
            <a:ext cx="522067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КЗ “</a:t>
            </a:r>
            <a:r>
              <a:rPr lang="ru-RU" sz="1100" b="1" dirty="0" err="1">
                <a:solidFill>
                  <a:schemeClr val="bg1"/>
                </a:solidFill>
              </a:rPr>
              <a:t>Дитячо-юнацька</a:t>
            </a:r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 спортивна школа” </a:t>
            </a:r>
          </a:p>
          <a:p>
            <a:pPr algn="ctr"/>
            <a:r>
              <a:rPr lang="ru-RU" sz="1100" b="1" dirty="0" err="1">
                <a:solidFill>
                  <a:schemeClr val="bg1"/>
                </a:solidFill>
              </a:rPr>
              <a:t>Великодальницької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100" b="1" dirty="0" err="1">
                <a:solidFill>
                  <a:schemeClr val="bg1"/>
                </a:solidFill>
              </a:rPr>
              <a:t>сільської</a:t>
            </a:r>
            <a:r>
              <a:rPr lang="ru-RU" sz="1100" b="1" dirty="0">
                <a:solidFill>
                  <a:schemeClr val="bg1"/>
                </a:solidFill>
              </a:rPr>
              <a:t> ради</a:t>
            </a:r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8F7DD9-BEA4-4995-95E1-A2BA9165F7CA}"/>
              </a:ext>
            </a:extLst>
          </p:cNvPr>
          <p:cNvSpPr txBox="1"/>
          <p:nvPr/>
        </p:nvSpPr>
        <p:spPr>
          <a:xfrm>
            <a:off x="1688432" y="2066995"/>
            <a:ext cx="522067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 err="1">
                <a:solidFill>
                  <a:schemeClr val="bg1"/>
                </a:solidFill>
              </a:rPr>
              <a:t>Розвиток</a:t>
            </a:r>
            <a:r>
              <a:rPr lang="ru-RU" sz="1100" b="1" dirty="0">
                <a:solidFill>
                  <a:schemeClr val="bg1"/>
                </a:solidFill>
              </a:rPr>
              <a:t>  </a:t>
            </a:r>
            <a:r>
              <a:rPr lang="ru-RU" sz="1100" b="1" dirty="0" err="1">
                <a:solidFill>
                  <a:schemeClr val="bg1"/>
                </a:solidFill>
              </a:rPr>
              <a:t>здібностей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ru-RU" sz="1100" b="1" dirty="0" err="1">
                <a:solidFill>
                  <a:schemeClr val="bg1"/>
                </a:solidFill>
              </a:rPr>
              <a:t>вихованців</a:t>
            </a:r>
            <a:r>
              <a:rPr lang="ru-RU" sz="1100" b="1" dirty="0">
                <a:solidFill>
                  <a:schemeClr val="bg1"/>
                </a:solidFill>
              </a:rPr>
              <a:t> в </a:t>
            </a:r>
            <a:r>
              <a:rPr lang="ru-RU" sz="1100" b="1" dirty="0" err="1">
                <a:solidFill>
                  <a:schemeClr val="bg1"/>
                </a:solidFill>
              </a:rPr>
              <a:t>обраному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ru-RU" sz="1100" b="1" dirty="0" err="1">
                <a:solidFill>
                  <a:schemeClr val="bg1"/>
                </a:solidFill>
              </a:rPr>
              <a:t>виді</a:t>
            </a:r>
            <a:r>
              <a:rPr lang="ru-RU" sz="1100" b="1" dirty="0">
                <a:solidFill>
                  <a:schemeClr val="bg1"/>
                </a:solidFill>
              </a:rPr>
              <a:t> спорту,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ru-RU" sz="1100" b="1" dirty="0" err="1">
                <a:solidFill>
                  <a:schemeClr val="bg1"/>
                </a:solidFill>
              </a:rPr>
              <a:t>створення</a:t>
            </a:r>
            <a:r>
              <a:rPr lang="ru-RU" sz="1100" b="1" dirty="0">
                <a:solidFill>
                  <a:schemeClr val="bg1"/>
                </a:solidFill>
              </a:rPr>
              <a:t>  </a:t>
            </a:r>
            <a:r>
              <a:rPr lang="ru-RU" sz="1100" b="1" dirty="0" err="1">
                <a:solidFill>
                  <a:schemeClr val="bg1"/>
                </a:solidFill>
              </a:rPr>
              <a:t>необхідних</a:t>
            </a:r>
            <a:r>
              <a:rPr lang="ru-RU" sz="1100" b="1" dirty="0">
                <a:solidFill>
                  <a:schemeClr val="bg1"/>
                </a:solidFill>
              </a:rPr>
              <a:t> умов для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ru-RU" sz="1100" b="1" dirty="0" err="1">
                <a:solidFill>
                  <a:schemeClr val="bg1"/>
                </a:solidFill>
              </a:rPr>
              <a:t>гармонійного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ru-RU" sz="1100" b="1" dirty="0" err="1">
                <a:solidFill>
                  <a:schemeClr val="bg1"/>
                </a:solidFill>
              </a:rPr>
              <a:t>виховання</a:t>
            </a:r>
            <a:r>
              <a:rPr lang="ru-RU" sz="1100" b="1" dirty="0">
                <a:solidFill>
                  <a:schemeClr val="bg1"/>
                </a:solidFill>
              </a:rPr>
              <a:t>, </a:t>
            </a:r>
            <a:r>
              <a:rPr lang="ru-RU" sz="1100" b="1" dirty="0" err="1">
                <a:solidFill>
                  <a:schemeClr val="bg1"/>
                </a:solidFill>
              </a:rPr>
              <a:t>фізичного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ru-RU" sz="1100" b="1" dirty="0" err="1">
                <a:solidFill>
                  <a:schemeClr val="bg1"/>
                </a:solidFill>
              </a:rPr>
              <a:t>розвитку</a:t>
            </a:r>
            <a:r>
              <a:rPr lang="ru-RU" sz="1100" b="1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7DBAF4-270C-44A8-BC48-EF6F2027F6EB}"/>
              </a:ext>
            </a:extLst>
          </p:cNvPr>
          <p:cNvSpPr txBox="1"/>
          <p:nvPr/>
        </p:nvSpPr>
        <p:spPr>
          <a:xfrm>
            <a:off x="4847715" y="2078493"/>
            <a:ext cx="52206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900" dirty="0">
                <a:solidFill>
                  <a:schemeClr val="bg1"/>
                </a:solidFill>
              </a:rPr>
              <a:t>Україна </a:t>
            </a:r>
            <a:r>
              <a:rPr lang="ru-RU" sz="900" dirty="0">
                <a:solidFill>
                  <a:schemeClr val="bg1"/>
                </a:solidFill>
              </a:rPr>
              <a:t>67668, </a:t>
            </a:r>
            <a:r>
              <a:rPr lang="ru-RU" sz="900" dirty="0" err="1">
                <a:solidFill>
                  <a:schemeClr val="bg1"/>
                </a:solidFill>
              </a:rPr>
              <a:t>Одеська</a:t>
            </a:r>
            <a:r>
              <a:rPr lang="ru-RU" sz="900" dirty="0">
                <a:solidFill>
                  <a:schemeClr val="bg1"/>
                </a:solidFill>
              </a:rPr>
              <a:t> область,</a:t>
            </a:r>
            <a:endParaRPr lang="en-US" sz="900" dirty="0">
              <a:solidFill>
                <a:schemeClr val="bg1"/>
              </a:solidFill>
            </a:endParaRPr>
          </a:p>
          <a:p>
            <a:pPr algn="ctr"/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Одеський</a:t>
            </a:r>
            <a:r>
              <a:rPr lang="ru-RU" sz="900" dirty="0">
                <a:solidFill>
                  <a:schemeClr val="bg1"/>
                </a:solidFill>
              </a:rPr>
              <a:t> район, </a:t>
            </a:r>
            <a:r>
              <a:rPr lang="ru-RU" sz="900" dirty="0" err="1">
                <a:solidFill>
                  <a:schemeClr val="bg1"/>
                </a:solidFill>
              </a:rPr>
              <a:t>с.Великий</a:t>
            </a:r>
            <a:r>
              <a:rPr lang="ru-RU" sz="900" dirty="0">
                <a:solidFill>
                  <a:schemeClr val="bg1"/>
                </a:solidFill>
              </a:rPr>
              <a:t> Дальник,</a:t>
            </a:r>
            <a:endParaRPr lang="en-US" sz="900" dirty="0">
              <a:solidFill>
                <a:schemeClr val="bg1"/>
              </a:solidFill>
            </a:endParaRPr>
          </a:p>
          <a:p>
            <a:pPr algn="ctr"/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вул.Маяцька</a:t>
            </a:r>
            <a:r>
              <a:rPr lang="ru-RU" sz="900" dirty="0">
                <a:solidFill>
                  <a:schemeClr val="bg1"/>
                </a:solidFill>
              </a:rPr>
              <a:t>, 25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osvita.dalnik@gmail.com</a:t>
            </a:r>
            <a:endParaRPr lang="ru-RU" sz="9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7C060E-A346-4C3B-9012-A01347A3834E}"/>
              </a:ext>
            </a:extLst>
          </p:cNvPr>
          <p:cNvSpPr txBox="1"/>
          <p:nvPr/>
        </p:nvSpPr>
        <p:spPr>
          <a:xfrm>
            <a:off x="8658497" y="2201604"/>
            <a:ext cx="52206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+380975432687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69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B8B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66E898-B2B8-D659-4645-4BE192DBC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00C18792-4B2D-7A65-D2DF-7020F1C32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4270" y="6901628"/>
            <a:ext cx="3952875" cy="352425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8CC4EDA8-DF4B-8F30-67E5-5F174C0A5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257" y="6901629"/>
            <a:ext cx="3952875" cy="352425"/>
          </a:xfrm>
          <a:prstGeom prst="rect">
            <a:avLst/>
          </a:prstGeom>
        </p:spPr>
      </p:pic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2327CE3A-2ABA-53F1-DD32-B405070E1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0"/>
            <a:ext cx="5219700" cy="1257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09FD2-CA6A-1497-125B-35E12D4F3117}"/>
              </a:ext>
            </a:extLst>
          </p:cNvPr>
          <p:cNvSpPr txBox="1"/>
          <p:nvPr/>
        </p:nvSpPr>
        <p:spPr>
          <a:xfrm>
            <a:off x="180227" y="151596"/>
            <a:ext cx="475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C1B8B4"/>
                </a:solidFill>
                <a:latin typeface="Georgia" panose="02040502050405020303" pitchFamily="18" charset="0"/>
              </a:rPr>
              <a:t>Інші</a:t>
            </a:r>
            <a:r>
              <a:rPr lang="ru-RU" sz="2800" dirty="0">
                <a:solidFill>
                  <a:srgbClr val="C1B8B4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rgbClr val="C1B8B4"/>
                </a:solidFill>
                <a:latin typeface="Georgia" panose="02040502050405020303" pitchFamily="18" charset="0"/>
              </a:rPr>
              <a:t>послуги</a:t>
            </a:r>
            <a:endParaRPr lang="ru-RU" sz="2800" dirty="0">
              <a:solidFill>
                <a:srgbClr val="C1B8B4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dirty="0">
                <a:solidFill>
                  <a:srgbClr val="C1B8B4"/>
                </a:solidFill>
                <a:latin typeface="Georgia" panose="02040502050405020303" pitchFamily="18" charset="0"/>
              </a:rPr>
              <a:t>з ментального </a:t>
            </a:r>
            <a:r>
              <a:rPr lang="ru-RU" sz="2800" dirty="0" err="1">
                <a:solidFill>
                  <a:srgbClr val="C1B8B4"/>
                </a:solidFill>
                <a:latin typeface="Georgia" panose="02040502050405020303" pitchFamily="18" charset="0"/>
              </a:rPr>
              <a:t>здоров’я</a:t>
            </a:r>
            <a:endParaRPr lang="uk-UA" sz="2800" dirty="0">
              <a:solidFill>
                <a:srgbClr val="C1B8B4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7AF1EDEA-7565-EB6B-A74F-2566C792C7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3680" y="1397386"/>
            <a:ext cx="1555786" cy="542925"/>
          </a:xfrm>
          <a:prstGeom prst="rect">
            <a:avLst/>
          </a:prstGeom>
        </p:spPr>
      </p:pic>
      <p:pic>
        <p:nvPicPr>
          <p:cNvPr id="10" name="Графіка 9">
            <a:extLst>
              <a:ext uri="{FF2B5EF4-FFF2-40B4-BE49-F238E27FC236}">
                <a16:creationId xmlns:a16="http://schemas.microsoft.com/office/drawing/2014/main" id="{3DB4A819-4385-0541-368F-2661CE25A3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86323" y="1397386"/>
            <a:ext cx="4140164" cy="542925"/>
          </a:xfrm>
          <a:prstGeom prst="rect">
            <a:avLst/>
          </a:prstGeom>
        </p:spPr>
      </p:pic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980964AF-4732-9702-DAB1-8CB1FA357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5269" y="1420128"/>
            <a:ext cx="1804078" cy="542925"/>
          </a:xfrm>
          <a:prstGeom prst="rect">
            <a:avLst/>
          </a:prstGeom>
        </p:spPr>
      </p:pic>
      <p:pic>
        <p:nvPicPr>
          <p:cNvPr id="12" name="Графіка 11">
            <a:extLst>
              <a:ext uri="{FF2B5EF4-FFF2-40B4-BE49-F238E27FC236}">
                <a16:creationId xmlns:a16="http://schemas.microsoft.com/office/drawing/2014/main" id="{2B0FA6C2-B8F9-1C7E-B396-D6A25791A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16911" y="1408894"/>
            <a:ext cx="1965094" cy="5429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755C36-0AC3-4AD3-B641-4F0E85C846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715" y="1365593"/>
            <a:ext cx="1700931" cy="5974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0A405C-70F4-4E72-A877-965E634C13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99" y="2346230"/>
            <a:ext cx="1966424" cy="8414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6395A6-3AF5-4D9E-949B-E0827E857E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39696" y="2361917"/>
            <a:ext cx="4216826" cy="8128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8BDBBF-F2CF-4FA4-9D7F-34FEFF67D9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8614" y="2388548"/>
            <a:ext cx="2018486" cy="79916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A850DA8-A946-42FF-BA84-7D32EDBF7B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3368" y="2388548"/>
            <a:ext cx="1963082" cy="7991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4792AB-4599-4D08-B9A0-3EF39AAC49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50839" y="1502143"/>
            <a:ext cx="1841152" cy="3840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01EB6ED-805B-47CD-814A-11904BC037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76952" y="1491363"/>
            <a:ext cx="1560711" cy="37798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98ECDB7-2AC9-47C6-A5E0-4A0DD61CA6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99245" y="1475109"/>
            <a:ext cx="1164437" cy="3779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8C8EFD2-9733-46F1-9EFB-CD252D6CB98E}"/>
              </a:ext>
            </a:extLst>
          </p:cNvPr>
          <p:cNvSpPr txBox="1"/>
          <p:nvPr/>
        </p:nvSpPr>
        <p:spPr>
          <a:xfrm>
            <a:off x="1112958" y="2430014"/>
            <a:ext cx="6055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Функціонує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простір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MHPSS</a:t>
            </a:r>
            <a:r>
              <a:rPr lang="uk-UA" sz="1200" b="1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Надає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психологічну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підтримку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освітянам</a:t>
            </a:r>
            <a:r>
              <a:rPr lang="ru-RU" sz="1200" b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проводить  </a:t>
            </a:r>
            <a:r>
              <a:rPr lang="ru-RU" sz="1200" b="1" dirty="0" err="1">
                <a:solidFill>
                  <a:schemeClr val="bg1"/>
                </a:solidFill>
              </a:rPr>
              <a:t>психоемоційне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розвантаження</a:t>
            </a:r>
            <a:r>
              <a:rPr lang="ru-RU" sz="1200" b="1" dirty="0">
                <a:solidFill>
                  <a:schemeClr val="bg1"/>
                </a:solidFill>
              </a:rPr>
              <a:t>,  </a:t>
            </a:r>
            <a:r>
              <a:rPr lang="ru-RU" sz="1200" b="1" dirty="0" err="1">
                <a:solidFill>
                  <a:schemeClr val="bg1"/>
                </a:solidFill>
              </a:rPr>
              <a:t>тренінги</a:t>
            </a:r>
            <a:r>
              <a:rPr lang="ru-RU" sz="1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8351C9-A951-461C-90F8-A0BF0747D8A4}"/>
              </a:ext>
            </a:extLst>
          </p:cNvPr>
          <p:cNvSpPr txBox="1"/>
          <p:nvPr/>
        </p:nvSpPr>
        <p:spPr>
          <a:xfrm>
            <a:off x="4735508" y="2323762"/>
            <a:ext cx="5236306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050" b="1" dirty="0">
                <a:solidFill>
                  <a:schemeClr val="bg1"/>
                </a:solidFill>
              </a:rPr>
              <a:t>Україна </a:t>
            </a:r>
            <a:r>
              <a:rPr lang="ru-RU" sz="1050" b="1" dirty="0">
                <a:solidFill>
                  <a:schemeClr val="bg1"/>
                </a:solidFill>
              </a:rPr>
              <a:t>67668, </a:t>
            </a:r>
            <a:r>
              <a:rPr lang="ru-RU" sz="1050" b="1" dirty="0" err="1">
                <a:solidFill>
                  <a:schemeClr val="bg1"/>
                </a:solidFill>
              </a:rPr>
              <a:t>Одеська</a:t>
            </a:r>
            <a:r>
              <a:rPr lang="ru-RU" sz="1050" b="1" dirty="0">
                <a:solidFill>
                  <a:schemeClr val="bg1"/>
                </a:solidFill>
              </a:rPr>
              <a:t> область, 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Одеський</a:t>
            </a:r>
            <a:r>
              <a:rPr lang="ru-RU" sz="1050" b="1" dirty="0">
                <a:solidFill>
                  <a:schemeClr val="bg1"/>
                </a:solidFill>
              </a:rPr>
              <a:t> район,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с.Великий</a:t>
            </a:r>
            <a:r>
              <a:rPr lang="ru-RU" sz="1050" b="1" dirty="0">
                <a:solidFill>
                  <a:schemeClr val="bg1"/>
                </a:solidFill>
              </a:rPr>
              <a:t> Дальник,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вул.Б.Хмельницького</a:t>
            </a:r>
            <a:r>
              <a:rPr lang="ru-RU" sz="1050" b="1" dirty="0">
                <a:solidFill>
                  <a:schemeClr val="bg1"/>
                </a:solidFill>
              </a:rPr>
              <a:t>, 54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nvk-v-dalnik@ukr.net</a:t>
            </a:r>
          </a:p>
          <a:p>
            <a:endParaRPr lang="ru-RU" sz="9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17E6AA-5AAA-4934-B945-0DE8B5A23227}"/>
              </a:ext>
            </a:extLst>
          </p:cNvPr>
          <p:cNvSpPr txBox="1"/>
          <p:nvPr/>
        </p:nvSpPr>
        <p:spPr>
          <a:xfrm>
            <a:off x="8510234" y="2597265"/>
            <a:ext cx="52363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 +380978322552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786CCF-B434-4AA2-A573-D0992287647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844" y="3413394"/>
            <a:ext cx="1969179" cy="8413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E7E84FF-19C5-40CB-94F9-C9B80D2D085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41758" y="3453719"/>
            <a:ext cx="4212701" cy="81693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501FD5A-A72D-4CBF-9CDC-4BB297C5B1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5219" y="3462602"/>
            <a:ext cx="2018486" cy="7991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1A4F79E-FFD0-4B9A-8FD4-E33CED28DE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8289" y="3470721"/>
            <a:ext cx="2018486" cy="7991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E872A0C-CF77-4835-B0BB-F11D4F5C6D01}"/>
              </a:ext>
            </a:extLst>
          </p:cNvPr>
          <p:cNvSpPr txBox="1"/>
          <p:nvPr/>
        </p:nvSpPr>
        <p:spPr>
          <a:xfrm>
            <a:off x="4690924" y="3413394"/>
            <a:ext cx="5236306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050" b="1" dirty="0">
                <a:solidFill>
                  <a:schemeClr val="bg1"/>
                </a:solidFill>
              </a:rPr>
              <a:t>Україна </a:t>
            </a:r>
            <a:r>
              <a:rPr lang="ru-RU" sz="1050" b="1" dirty="0">
                <a:solidFill>
                  <a:schemeClr val="bg1"/>
                </a:solidFill>
              </a:rPr>
              <a:t>67668, </a:t>
            </a:r>
            <a:r>
              <a:rPr lang="ru-RU" sz="1050" b="1" dirty="0" err="1">
                <a:solidFill>
                  <a:schemeClr val="bg1"/>
                </a:solidFill>
              </a:rPr>
              <a:t>Одеська</a:t>
            </a:r>
            <a:r>
              <a:rPr lang="ru-RU" sz="1050" b="1" dirty="0">
                <a:solidFill>
                  <a:schemeClr val="bg1"/>
                </a:solidFill>
              </a:rPr>
              <a:t> область, 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Одеський</a:t>
            </a:r>
            <a:r>
              <a:rPr lang="ru-RU" sz="1050" b="1" dirty="0">
                <a:solidFill>
                  <a:schemeClr val="bg1"/>
                </a:solidFill>
              </a:rPr>
              <a:t> район,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с.Великий</a:t>
            </a:r>
            <a:r>
              <a:rPr lang="ru-RU" sz="1050" b="1" dirty="0">
                <a:solidFill>
                  <a:schemeClr val="bg1"/>
                </a:solidFill>
              </a:rPr>
              <a:t> Дальник,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вул.Б.Хмельницького</a:t>
            </a:r>
            <a:r>
              <a:rPr lang="ru-RU" sz="1050" b="1" dirty="0">
                <a:solidFill>
                  <a:schemeClr val="bg1"/>
                </a:solidFill>
              </a:rPr>
              <a:t>, 54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nvk-v-dalnik@ukr.net</a:t>
            </a:r>
          </a:p>
          <a:p>
            <a:endParaRPr lang="ru-RU" sz="9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28D8F4-B357-496B-B592-891130B557C6}"/>
              </a:ext>
            </a:extLst>
          </p:cNvPr>
          <p:cNvSpPr txBox="1"/>
          <p:nvPr/>
        </p:nvSpPr>
        <p:spPr>
          <a:xfrm>
            <a:off x="8510234" y="3689805"/>
            <a:ext cx="52363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 +380978322552</a:t>
            </a:r>
          </a:p>
          <a:p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F243EE-CB60-4FD0-B45B-5A2B96A4E0EE}"/>
              </a:ext>
            </a:extLst>
          </p:cNvPr>
          <p:cNvSpPr txBox="1"/>
          <p:nvPr/>
        </p:nvSpPr>
        <p:spPr>
          <a:xfrm>
            <a:off x="315890" y="3525241"/>
            <a:ext cx="7680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Функціонує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Дівочий</a:t>
            </a:r>
            <a:r>
              <a:rPr lang="ru-RU" sz="1200" b="1" dirty="0">
                <a:solidFill>
                  <a:schemeClr val="bg1"/>
                </a:solidFill>
              </a:rPr>
              <a:t> клуб</a:t>
            </a:r>
            <a:r>
              <a:rPr lang="en-US" sz="1200" b="1" dirty="0">
                <a:solidFill>
                  <a:schemeClr val="bg1"/>
                </a:solidFill>
              </a:rPr>
              <a:t>,</a:t>
            </a:r>
            <a:r>
              <a:rPr lang="ru-RU" sz="1200" b="1" dirty="0">
                <a:solidFill>
                  <a:schemeClr val="bg1"/>
                </a:solidFill>
              </a:rPr>
              <a:t> де  </a:t>
            </a:r>
            <a:r>
              <a:rPr lang="ru-RU" sz="1200" b="1" dirty="0" err="1">
                <a:solidFill>
                  <a:schemeClr val="bg1"/>
                </a:solidFill>
              </a:rPr>
              <a:t>дівчатам-підліткам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надають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 err="1">
                <a:solidFill>
                  <a:schemeClr val="bg1"/>
                </a:solidFill>
              </a:rPr>
              <a:t>психологічну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підтримку</a:t>
            </a:r>
            <a:r>
              <a:rPr lang="en-US" sz="1200" b="1" dirty="0">
                <a:solidFill>
                  <a:schemeClr val="bg1"/>
                </a:solidFill>
              </a:rPr>
              <a:t>,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обговорення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актуальних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дівочих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 проблем</a:t>
            </a:r>
            <a:r>
              <a:rPr lang="en-US" sz="1200" b="1" dirty="0">
                <a:solidFill>
                  <a:schemeClr val="bg1"/>
                </a:solidFill>
              </a:rPr>
              <a:t>,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обмін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досвідом</a:t>
            </a:r>
            <a:r>
              <a:rPr lang="en-US" sz="1200" b="1" dirty="0">
                <a:solidFill>
                  <a:schemeClr val="bg1"/>
                </a:solidFill>
              </a:rPr>
              <a:t>,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святкові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вечори</a:t>
            </a:r>
            <a:r>
              <a:rPr lang="ru-RU" sz="1200" b="1" dirty="0">
                <a:solidFill>
                  <a:schemeClr val="bg1"/>
                </a:solidFill>
              </a:rPr>
              <a:t> та </a:t>
            </a:r>
            <a:r>
              <a:rPr lang="ru-RU" sz="1200" b="1" dirty="0" err="1">
                <a:solidFill>
                  <a:schemeClr val="bg1"/>
                </a:solidFill>
              </a:rPr>
              <a:t>майстер-класи</a:t>
            </a:r>
            <a:r>
              <a:rPr lang="ru-RU" sz="1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754F7E-4EEC-4119-9E0E-D694A52D5101}"/>
              </a:ext>
            </a:extLst>
          </p:cNvPr>
          <p:cNvSpPr txBox="1"/>
          <p:nvPr/>
        </p:nvSpPr>
        <p:spPr>
          <a:xfrm>
            <a:off x="-2879236" y="2455998"/>
            <a:ext cx="76800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Простір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MHPSS</a:t>
            </a:r>
            <a:r>
              <a:rPr lang="uk-UA" sz="10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000" b="1" dirty="0">
                <a:solidFill>
                  <a:schemeClr val="bg1"/>
                </a:solidFill>
              </a:rPr>
              <a:t>Психологічна підтримка освітян </a:t>
            </a:r>
            <a:endParaRPr lang="ru-RU" sz="1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0991E5-2D6F-47DE-B553-1077746F8B9F}"/>
              </a:ext>
            </a:extLst>
          </p:cNvPr>
          <p:cNvSpPr txBox="1"/>
          <p:nvPr/>
        </p:nvSpPr>
        <p:spPr>
          <a:xfrm>
            <a:off x="453589" y="3723593"/>
            <a:ext cx="83127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Дівочий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клуб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40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38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A72869-60E4-FD22-6693-E190692B8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34CFE3CD-0487-157C-3E87-5231902F7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4270" y="6901628"/>
            <a:ext cx="3952875" cy="352425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16FAAECF-E231-E61A-9783-8E9AA855A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257" y="6901629"/>
            <a:ext cx="3952875" cy="352425"/>
          </a:xfrm>
          <a:prstGeom prst="rect">
            <a:avLst/>
          </a:prstGeom>
        </p:spPr>
      </p:pic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BAB0A579-273F-4209-94E9-4D5609A17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0"/>
            <a:ext cx="52197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D410D6-F81A-6D80-0AA4-2B629CC7A294}"/>
              </a:ext>
            </a:extLst>
          </p:cNvPr>
          <p:cNvSpPr txBox="1"/>
          <p:nvPr/>
        </p:nvSpPr>
        <p:spPr>
          <a:xfrm>
            <a:off x="364947" y="172350"/>
            <a:ext cx="4489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C2938E"/>
                </a:solidFill>
                <a:latin typeface="Georgia" panose="02040502050405020303" pitchFamily="18" charset="0"/>
              </a:rPr>
              <a:t>Цифрові інструменти</a:t>
            </a:r>
          </a:p>
        </p:txBody>
      </p:sp>
      <p:pic>
        <p:nvPicPr>
          <p:cNvPr id="12" name="Графіка 11">
            <a:extLst>
              <a:ext uri="{FF2B5EF4-FFF2-40B4-BE49-F238E27FC236}">
                <a16:creationId xmlns:a16="http://schemas.microsoft.com/office/drawing/2014/main" id="{F6799265-B635-910C-1D77-F4D1990A2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60" y="1086750"/>
            <a:ext cx="1945759" cy="542925"/>
          </a:xfrm>
          <a:prstGeom prst="rect">
            <a:avLst/>
          </a:prstGeom>
        </p:spPr>
      </p:pic>
      <p:pic>
        <p:nvPicPr>
          <p:cNvPr id="14" name="Графіка 13">
            <a:extLst>
              <a:ext uri="{FF2B5EF4-FFF2-40B4-BE49-F238E27FC236}">
                <a16:creationId xmlns:a16="http://schemas.microsoft.com/office/drawing/2014/main" id="{C4AB9D2F-4240-F8BA-ADFE-E071F5ACE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6753" y="1086750"/>
            <a:ext cx="1945759" cy="542925"/>
          </a:xfrm>
          <a:prstGeom prst="rect">
            <a:avLst/>
          </a:prstGeom>
        </p:spPr>
      </p:pic>
      <p:pic>
        <p:nvPicPr>
          <p:cNvPr id="15" name="Графіка 14">
            <a:extLst>
              <a:ext uri="{FF2B5EF4-FFF2-40B4-BE49-F238E27FC236}">
                <a16:creationId xmlns:a16="http://schemas.microsoft.com/office/drawing/2014/main" id="{A901FFD0-5DD5-77D3-0B87-1DB2DB4FA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8581" y="1086750"/>
            <a:ext cx="1945759" cy="542925"/>
          </a:xfrm>
          <a:prstGeom prst="rect">
            <a:avLst/>
          </a:prstGeom>
        </p:spPr>
      </p:pic>
      <p:pic>
        <p:nvPicPr>
          <p:cNvPr id="18" name="Графіка 17">
            <a:extLst>
              <a:ext uri="{FF2B5EF4-FFF2-40B4-BE49-F238E27FC236}">
                <a16:creationId xmlns:a16="http://schemas.microsoft.com/office/drawing/2014/main" id="{C42FA0F3-9CF3-6966-CA19-3B20D3AD0F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79290" y="1098658"/>
            <a:ext cx="4059865" cy="5429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2B8670-4B81-4C61-86BF-DD34CB62CB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473" y="1086750"/>
            <a:ext cx="1700931" cy="5974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4F1487-3DF3-4B71-96A4-B8878B808E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0175" y="1166171"/>
            <a:ext cx="1841152" cy="3840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C7624A-20EE-448D-B7EF-230FDA65D8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69276" y="1196487"/>
            <a:ext cx="1560711" cy="3779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868042-4546-401C-9485-0545D64B14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68822" y="1157359"/>
            <a:ext cx="1164437" cy="3779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8C29E0-DAB8-4BFF-8A84-AA95D09F39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26" y="2101082"/>
            <a:ext cx="1944793" cy="7676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D4CAE2-0BD0-43CE-9FAC-2BC3378811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9290" y="2082830"/>
            <a:ext cx="4097463" cy="7676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B72167E-0DD1-43EA-94E6-6D77CFA3895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9093" y="2080746"/>
            <a:ext cx="2162944" cy="7676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6AD2-345A-44F2-ABBC-BDFAB6C8F5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2037" y="2079393"/>
            <a:ext cx="1997364" cy="7504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10AFCD-6A44-4D89-A199-0905F7DAB9E3}"/>
              </a:ext>
            </a:extLst>
          </p:cNvPr>
          <p:cNvSpPr txBox="1"/>
          <p:nvPr/>
        </p:nvSpPr>
        <p:spPr>
          <a:xfrm>
            <a:off x="-1572885" y="2128180"/>
            <a:ext cx="52219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Сектор </a:t>
            </a:r>
            <a:r>
              <a:rPr lang="ru-RU" sz="1000" dirty="0" err="1">
                <a:solidFill>
                  <a:schemeClr val="bg1"/>
                </a:solidFill>
              </a:rPr>
              <a:t>цифровізації</a:t>
            </a:r>
            <a:r>
              <a:rPr lang="ru-RU" sz="1000" dirty="0">
                <a:solidFill>
                  <a:schemeClr val="bg1"/>
                </a:solidFill>
              </a:rPr>
              <a:t> і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 цифрового </a:t>
            </a:r>
            <a:r>
              <a:rPr lang="ru-RU" sz="1000" dirty="0" err="1">
                <a:solidFill>
                  <a:schemeClr val="bg1"/>
                </a:solidFill>
              </a:rPr>
              <a:t>розвитку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000" dirty="0" err="1">
                <a:solidFill>
                  <a:schemeClr val="bg1"/>
                </a:solidFill>
              </a:rPr>
              <a:t>Великодальницької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сільської</a:t>
            </a:r>
            <a:r>
              <a:rPr lang="ru-RU" sz="1000" dirty="0">
                <a:solidFill>
                  <a:schemeClr val="bg1"/>
                </a:solidFill>
              </a:rPr>
              <a:t> ради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975BAD-EBA5-4D75-88F9-5207366866AB}"/>
              </a:ext>
            </a:extLst>
          </p:cNvPr>
          <p:cNvSpPr txBox="1"/>
          <p:nvPr/>
        </p:nvSpPr>
        <p:spPr>
          <a:xfrm>
            <a:off x="6276753" y="2249135"/>
            <a:ext cx="5997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v-dalnik-gromada.gov.ua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71C7A7-5B74-4141-BEC1-C42C81075D1B}"/>
              </a:ext>
            </a:extLst>
          </p:cNvPr>
          <p:cNvSpPr txBox="1"/>
          <p:nvPr/>
        </p:nvSpPr>
        <p:spPr>
          <a:xfrm>
            <a:off x="753328" y="2239150"/>
            <a:ext cx="69117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 err="1">
                <a:solidFill>
                  <a:schemeClr val="bg1"/>
                </a:solidFill>
              </a:rPr>
              <a:t>Офіційний</a:t>
            </a:r>
            <a:r>
              <a:rPr lang="ru-RU" sz="1100" b="1" dirty="0">
                <a:solidFill>
                  <a:schemeClr val="bg1"/>
                </a:solidFill>
              </a:rPr>
              <a:t> сайт </a:t>
            </a:r>
            <a:r>
              <a:rPr lang="ru-RU" sz="1100" b="1" dirty="0" err="1">
                <a:solidFill>
                  <a:schemeClr val="bg1"/>
                </a:solidFill>
              </a:rPr>
              <a:t>сільської</a:t>
            </a:r>
            <a:r>
              <a:rPr lang="ru-RU" sz="1100" b="1" dirty="0">
                <a:solidFill>
                  <a:schemeClr val="bg1"/>
                </a:solidFill>
              </a:rPr>
              <a:t> ради </a:t>
            </a:r>
            <a:r>
              <a:rPr lang="ru-RU" sz="1100" b="1" dirty="0" err="1">
                <a:solidFill>
                  <a:schemeClr val="bg1"/>
                </a:solidFill>
              </a:rPr>
              <a:t>Додаткові</a:t>
            </a:r>
            <a:r>
              <a:rPr lang="ru-RU" sz="1100" b="1" dirty="0">
                <a:solidFill>
                  <a:schemeClr val="bg1"/>
                </a:solidFill>
              </a:rPr>
              <a:t> канали </a:t>
            </a:r>
            <a:r>
              <a:rPr lang="ru-RU" sz="1100" b="1" dirty="0" err="1">
                <a:solidFill>
                  <a:schemeClr val="bg1"/>
                </a:solidFill>
              </a:rPr>
              <a:t>комунікації</a:t>
            </a:r>
            <a:r>
              <a:rPr lang="ru-RU" sz="1100" b="1" dirty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ru-RU" sz="1100" b="1" dirty="0" err="1">
                <a:solidFill>
                  <a:schemeClr val="bg1"/>
                </a:solidFill>
              </a:rPr>
              <a:t>сторінки</a:t>
            </a:r>
            <a:r>
              <a:rPr lang="ru-RU" sz="1100" b="1" dirty="0">
                <a:solidFill>
                  <a:schemeClr val="bg1"/>
                </a:solidFill>
              </a:rPr>
              <a:t> в </a:t>
            </a:r>
            <a:r>
              <a:rPr lang="ru-RU" sz="1100" b="1" dirty="0" err="1">
                <a:solidFill>
                  <a:schemeClr val="bg1"/>
                </a:solidFill>
              </a:rPr>
              <a:t>соціальних</a:t>
            </a:r>
            <a:r>
              <a:rPr lang="ru-RU" sz="1100" b="1" dirty="0">
                <a:solidFill>
                  <a:schemeClr val="bg1"/>
                </a:solidFill>
              </a:rPr>
              <a:t>  мережах Фейсбук, </a:t>
            </a:r>
            <a:r>
              <a:rPr lang="ru-RU" sz="1100" b="1" dirty="0" err="1">
                <a:solidFill>
                  <a:schemeClr val="bg1"/>
                </a:solidFill>
              </a:rPr>
              <a:t>Інстаграм</a:t>
            </a:r>
            <a:r>
              <a:rPr lang="ru-RU" sz="11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706A66-8416-4FDB-B205-D4D7B40BF940}"/>
              </a:ext>
            </a:extLst>
          </p:cNvPr>
          <p:cNvSpPr txBox="1"/>
          <p:nvPr/>
        </p:nvSpPr>
        <p:spPr>
          <a:xfrm>
            <a:off x="8408581" y="2281976"/>
            <a:ext cx="6910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+38(098)354-92-81</a:t>
            </a:r>
          </a:p>
        </p:txBody>
      </p:sp>
    </p:spTree>
    <p:extLst>
      <p:ext uri="{BB962C8B-B14F-4D97-AF65-F5344CB8AC3E}">
        <p14:creationId xmlns:p14="http://schemas.microsoft.com/office/powerpoint/2010/main" val="2325041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74B2D3-D0DD-4774-A361-0C7CF371D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" t="10275" r="984" b="45040"/>
          <a:stretch/>
        </p:blipFill>
        <p:spPr>
          <a:xfrm>
            <a:off x="91108" y="87464"/>
            <a:ext cx="10257184" cy="262393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20CAD86-5128-4F3E-959E-37CFF8C84C93}"/>
              </a:ext>
            </a:extLst>
          </p:cNvPr>
          <p:cNvSpPr/>
          <p:nvPr/>
        </p:nvSpPr>
        <p:spPr>
          <a:xfrm rot="21325961">
            <a:off x="600657" y="3636557"/>
            <a:ext cx="3904091" cy="2926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569740-4CDB-4A4B-94CA-D6F50648F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77" t="1880" r="11418" b="2252"/>
          <a:stretch/>
        </p:blipFill>
        <p:spPr>
          <a:xfrm rot="21322703">
            <a:off x="721946" y="3751627"/>
            <a:ext cx="3661509" cy="26752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77AF5A-0DC7-4E98-AD3D-815365E5E316}"/>
              </a:ext>
            </a:extLst>
          </p:cNvPr>
          <p:cNvSpPr txBox="1"/>
          <p:nvPr/>
        </p:nvSpPr>
        <p:spPr>
          <a:xfrm>
            <a:off x="4485283" y="2834098"/>
            <a:ext cx="6225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http://velykodalnycka-gromada.toolkit.in.ua/contacts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23EF9B8-BDE9-42C3-873B-38D2BE21B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602" y="6982341"/>
            <a:ext cx="3950550" cy="3535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0607208-12FD-4284-80A2-794F0A36A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39" y="6982341"/>
            <a:ext cx="3950550" cy="3535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3B3A015-CAE3-4841-BBCF-941F02054722}"/>
              </a:ext>
            </a:extLst>
          </p:cNvPr>
          <p:cNvSpPr txBox="1"/>
          <p:nvPr/>
        </p:nvSpPr>
        <p:spPr>
          <a:xfrm>
            <a:off x="4482153" y="3427540"/>
            <a:ext cx="53532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https://v-dalnik-gromada.gov.ua/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08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DE0E43-447C-47A3-9BF8-3DCA64986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9" t="3951" r="24088" b="5824"/>
          <a:stretch/>
        </p:blipFill>
        <p:spPr>
          <a:xfrm>
            <a:off x="385802" y="2726124"/>
            <a:ext cx="3481701" cy="34011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622CE9-ABB1-4662-ABB4-4730122F0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72" y="6893084"/>
            <a:ext cx="3950550" cy="3535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ED523A-FE7B-4078-BEFA-F5052E91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496" y="6893084"/>
            <a:ext cx="3950550" cy="3535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7841D1-3231-4B66-9BB2-7A1B381961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16" t="16775" r="27952" b="39258"/>
          <a:stretch/>
        </p:blipFill>
        <p:spPr>
          <a:xfrm>
            <a:off x="6057312" y="2726124"/>
            <a:ext cx="3550023" cy="34011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D08E42-B026-45EA-A7D8-914EF09AFC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02" t="15955" r="76195" b="59963"/>
          <a:stretch/>
        </p:blipFill>
        <p:spPr>
          <a:xfrm>
            <a:off x="4063999" y="159656"/>
            <a:ext cx="1993313" cy="23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8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81199-B45A-5F3D-D63F-F75BBC407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A7F71B29-8FCD-806D-05F8-E90AFD459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8686" y="1050924"/>
            <a:ext cx="4638675" cy="5457825"/>
          </a:xfrm>
          <a:prstGeom prst="rect">
            <a:avLst/>
          </a:prstGeom>
        </p:spPr>
      </p:pic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E4C7F140-D13D-F94B-3365-D49F97590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1585" y="6888807"/>
            <a:ext cx="3952875" cy="352425"/>
          </a:xfrm>
          <a:prstGeom prst="rect">
            <a:avLst/>
          </a:prstGeom>
        </p:spPr>
      </p:pic>
      <p:pic>
        <p:nvPicPr>
          <p:cNvPr id="15" name="Графіка 14">
            <a:extLst>
              <a:ext uri="{FF2B5EF4-FFF2-40B4-BE49-F238E27FC236}">
                <a16:creationId xmlns:a16="http://schemas.microsoft.com/office/drawing/2014/main" id="{E06901E9-94E5-EBC5-53B3-EC2F5DC4C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664" y="7012469"/>
            <a:ext cx="3952875" cy="3524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FEA741-02D5-42CC-82FB-1197EDD506F3}"/>
              </a:ext>
            </a:extLst>
          </p:cNvPr>
          <p:cNvSpPr txBox="1"/>
          <p:nvPr/>
        </p:nvSpPr>
        <p:spPr>
          <a:xfrm>
            <a:off x="252040" y="194781"/>
            <a:ext cx="46386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Georgia" panose="02040502050405020303" pitchFamily="18" charset="0"/>
              </a:rPr>
              <a:t>«</a:t>
            </a:r>
            <a:r>
              <a:rPr lang="ru-RU" sz="1100" dirty="0" err="1">
                <a:latin typeface="Georgia" panose="02040502050405020303" pitchFamily="18" charset="0"/>
              </a:rPr>
              <a:t>Маршрути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послуг</a:t>
            </a:r>
            <a:r>
              <a:rPr lang="ru-RU" sz="1100" dirty="0">
                <a:latin typeface="Georgia" panose="02040502050405020303" pitchFamily="18" charset="0"/>
              </a:rPr>
              <a:t> з ментального </a:t>
            </a:r>
            <a:r>
              <a:rPr lang="ru-RU" sz="1100" dirty="0" err="1">
                <a:latin typeface="Georgia" panose="02040502050405020303" pitchFamily="18" charset="0"/>
              </a:rPr>
              <a:t>здоров’я</a:t>
            </a:r>
            <a:r>
              <a:rPr lang="ru-RU" sz="1100" dirty="0">
                <a:latin typeface="Georgia" panose="02040502050405020303" pitchFamily="18" charset="0"/>
              </a:rPr>
              <a:t> в                                    </a:t>
            </a:r>
            <a:r>
              <a:rPr lang="ru-RU" sz="1100" dirty="0" err="1">
                <a:latin typeface="Georgia" panose="02040502050405020303" pitchFamily="18" charset="0"/>
              </a:rPr>
              <a:t>громаді</a:t>
            </a:r>
            <a:r>
              <a:rPr lang="ru-RU" sz="1100" dirty="0">
                <a:latin typeface="Georgia" panose="02040502050405020303" pitchFamily="18" charset="0"/>
              </a:rPr>
              <a:t>» - </a:t>
            </a:r>
            <a:r>
              <a:rPr lang="ru-RU" sz="1100" dirty="0" err="1">
                <a:latin typeface="Georgia" panose="02040502050405020303" pitchFamily="18" charset="0"/>
              </a:rPr>
              <a:t>це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універсальний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посібник</a:t>
            </a:r>
            <a:r>
              <a:rPr lang="ru-RU" sz="1100" dirty="0">
                <a:latin typeface="Georgia" panose="02040502050405020303" pitchFamily="18" charset="0"/>
              </a:rPr>
              <a:t> для кожного жителя </a:t>
            </a:r>
            <a:r>
              <a:rPr lang="ru-RU" sz="1100" dirty="0" err="1">
                <a:latin typeface="Georgia" panose="02040502050405020303" pitchFamily="18" charset="0"/>
              </a:rPr>
              <a:t>громади</a:t>
            </a:r>
            <a:r>
              <a:rPr lang="ru-RU" sz="1100" dirty="0">
                <a:latin typeface="Georgia" panose="02040502050405020303" pitchFamily="18" charset="0"/>
              </a:rPr>
              <a:t>. В одному </a:t>
            </a:r>
            <a:r>
              <a:rPr lang="ru-RU" sz="1100" dirty="0" err="1">
                <a:latin typeface="Georgia" panose="02040502050405020303" pitchFamily="18" charset="0"/>
              </a:rPr>
              <a:t>виданні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зібрана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інформація</a:t>
            </a:r>
            <a:r>
              <a:rPr lang="ru-RU" sz="1100" dirty="0">
                <a:latin typeface="Georgia" panose="02040502050405020303" pitchFamily="18" charset="0"/>
              </a:rPr>
              <a:t> про </a:t>
            </a:r>
            <a:r>
              <a:rPr lang="ru-RU" sz="1100" dirty="0" err="1">
                <a:latin typeface="Georgia" panose="02040502050405020303" pitchFamily="18" charset="0"/>
              </a:rPr>
              <a:t>всіпослуги</a:t>
            </a:r>
            <a:r>
              <a:rPr lang="ru-RU" sz="1100" dirty="0">
                <a:latin typeface="Georgia" panose="02040502050405020303" pitchFamily="18" charset="0"/>
              </a:rPr>
              <a:t> з ментального </a:t>
            </a:r>
            <a:r>
              <a:rPr lang="ru-RU" sz="1100" dirty="0" err="1">
                <a:latin typeface="Georgia" panose="02040502050405020303" pitchFamily="18" charset="0"/>
              </a:rPr>
              <a:t>здоров’я</a:t>
            </a:r>
            <a:r>
              <a:rPr lang="ru-RU" sz="1100" dirty="0">
                <a:latin typeface="Georgia" panose="02040502050405020303" pitchFamily="18" charset="0"/>
              </a:rPr>
              <a:t> на </a:t>
            </a:r>
            <a:r>
              <a:rPr lang="ru-RU" sz="1100" dirty="0" err="1">
                <a:latin typeface="Georgia" panose="02040502050405020303" pitchFamily="18" charset="0"/>
              </a:rPr>
              <a:t>території</a:t>
            </a:r>
            <a:r>
              <a:rPr lang="ru-RU" sz="1100" dirty="0">
                <a:latin typeface="Georgia" panose="02040502050405020303" pitchFamily="18" charset="0"/>
              </a:rPr>
              <a:t>.</a:t>
            </a:r>
          </a:p>
          <a:p>
            <a:endParaRPr lang="ru-RU" sz="1100" dirty="0">
              <a:latin typeface="Georgia" panose="02040502050405020303" pitchFamily="18" charset="0"/>
            </a:endParaRPr>
          </a:p>
          <a:p>
            <a:r>
              <a:rPr lang="ru-RU" sz="1100" dirty="0">
                <a:latin typeface="Georgia" panose="02040502050405020303" pitchFamily="18" charset="0"/>
              </a:rPr>
              <a:t>За потреби, </a:t>
            </a:r>
            <a:r>
              <a:rPr lang="ru-RU" sz="1100" dirty="0" err="1">
                <a:latin typeface="Georgia" panose="02040502050405020303" pitchFamily="18" charset="0"/>
              </a:rPr>
              <a:t>кожен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зможе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знайти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саме</a:t>
            </a:r>
            <a:r>
              <a:rPr lang="ru-RU" sz="1100" dirty="0">
                <a:latin typeface="Georgia" panose="02040502050405020303" pitchFamily="18" charset="0"/>
              </a:rPr>
              <a:t> те, </a:t>
            </a:r>
            <a:r>
              <a:rPr lang="ru-RU" sz="1100" dirty="0" err="1">
                <a:latin typeface="Georgia" panose="02040502050405020303" pitchFamily="18" charset="0"/>
              </a:rPr>
              <a:t>що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йому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потрібно</a:t>
            </a:r>
            <a:r>
              <a:rPr lang="ru-RU" sz="1100" dirty="0">
                <a:latin typeface="Georgia" panose="02040502050405020303" pitchFamily="18" charset="0"/>
              </a:rPr>
              <a:t>, </a:t>
            </a:r>
            <a:r>
              <a:rPr lang="ru-RU" sz="1100" dirty="0" err="1">
                <a:latin typeface="Georgia" panose="02040502050405020303" pitchFamily="18" charset="0"/>
              </a:rPr>
              <a:t>зв’язатись</a:t>
            </a:r>
            <a:r>
              <a:rPr lang="ru-RU" sz="1100" dirty="0">
                <a:latin typeface="Georgia" panose="02040502050405020303" pitchFamily="18" charset="0"/>
              </a:rPr>
              <a:t> з </a:t>
            </a:r>
            <a:r>
              <a:rPr lang="ru-RU" sz="1100" dirty="0" err="1">
                <a:latin typeface="Georgia" panose="02040502050405020303" pitchFamily="18" charset="0"/>
              </a:rPr>
              <a:t>надавачем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послуг</a:t>
            </a:r>
            <a:r>
              <a:rPr lang="ru-RU" sz="1100" dirty="0">
                <a:latin typeface="Georgia" panose="02040502050405020303" pitchFamily="18" charset="0"/>
              </a:rPr>
              <a:t> та </a:t>
            </a:r>
            <a:r>
              <a:rPr lang="ru-RU" sz="1100" dirty="0" err="1">
                <a:latin typeface="Georgia" panose="02040502050405020303" pitchFamily="18" charset="0"/>
              </a:rPr>
              <a:t>її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отримати</a:t>
            </a:r>
            <a:r>
              <a:rPr lang="ru-RU" sz="1100" dirty="0">
                <a:latin typeface="Georgia" panose="02040502050405020303" pitchFamily="18" charset="0"/>
              </a:rPr>
              <a:t>.</a:t>
            </a:r>
          </a:p>
          <a:p>
            <a:endParaRPr lang="ru-RU" sz="1100" dirty="0">
              <a:latin typeface="Georgia" panose="02040502050405020303" pitchFamily="18" charset="0"/>
            </a:endParaRPr>
          </a:p>
          <a:p>
            <a:r>
              <a:rPr lang="ru-RU" sz="1100" dirty="0" err="1">
                <a:latin typeface="Georgia" panose="02040502050405020303" pitchFamily="18" charset="0"/>
              </a:rPr>
              <a:t>Створенню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цього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довідника</a:t>
            </a:r>
            <a:r>
              <a:rPr lang="ru-RU" sz="1100" dirty="0">
                <a:latin typeface="Georgia" panose="02040502050405020303" pitchFamily="18" charset="0"/>
              </a:rPr>
              <a:t> передували аудит та </a:t>
            </a:r>
            <a:r>
              <a:rPr lang="ru-RU" sz="1100" dirty="0" err="1">
                <a:latin typeface="Georgia" panose="02040502050405020303" pitchFamily="18" charset="0"/>
              </a:rPr>
              <a:t>картування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послуг</a:t>
            </a:r>
            <a:r>
              <a:rPr lang="ru-RU" sz="1100" dirty="0">
                <a:latin typeface="Georgia" panose="02040502050405020303" pitchFamily="18" charset="0"/>
              </a:rPr>
              <a:t> з ментального </a:t>
            </a:r>
            <a:r>
              <a:rPr lang="ru-RU" sz="1100" dirty="0" err="1">
                <a:latin typeface="Georgia" panose="02040502050405020303" pitchFamily="18" charset="0"/>
              </a:rPr>
              <a:t>здоров’я</a:t>
            </a:r>
            <a:r>
              <a:rPr lang="ru-RU" sz="1100" dirty="0">
                <a:latin typeface="Georgia" panose="02040502050405020303" pitchFamily="18" charset="0"/>
              </a:rPr>
              <a:t> в </a:t>
            </a:r>
            <a:r>
              <a:rPr lang="ru-RU" sz="1100" dirty="0" err="1">
                <a:latin typeface="Georgia" panose="02040502050405020303" pitchFamily="18" charset="0"/>
              </a:rPr>
              <a:t>громаді</a:t>
            </a:r>
            <a:r>
              <a:rPr lang="ru-RU" sz="1100" dirty="0">
                <a:latin typeface="Georgia" panose="02040502050405020303" pitchFamily="18" charset="0"/>
              </a:rPr>
              <a:t>. Тому вся </a:t>
            </a:r>
            <a:r>
              <a:rPr lang="ru-RU" sz="1100" dirty="0" err="1">
                <a:latin typeface="Georgia" panose="02040502050405020303" pitchFamily="18" charset="0"/>
              </a:rPr>
              <a:t>інформація</a:t>
            </a:r>
            <a:r>
              <a:rPr lang="ru-RU" sz="1100" dirty="0">
                <a:latin typeface="Georgia" panose="02040502050405020303" pitchFamily="18" charset="0"/>
              </a:rPr>
              <a:t>, </a:t>
            </a:r>
            <a:r>
              <a:rPr lang="ru-RU" sz="1100" dirty="0" err="1">
                <a:latin typeface="Georgia" panose="02040502050405020303" pitchFamily="18" charset="0"/>
              </a:rPr>
              <a:t>що</a:t>
            </a:r>
            <a:r>
              <a:rPr lang="ru-RU" sz="1100" dirty="0">
                <a:latin typeface="Georgia" panose="02040502050405020303" pitchFamily="18" charset="0"/>
              </a:rPr>
              <a:t> тут представлена є актуальною та </a:t>
            </a:r>
            <a:r>
              <a:rPr lang="ru-RU" sz="1100" dirty="0" err="1">
                <a:latin typeface="Georgia" panose="02040502050405020303" pitchFamily="18" charset="0"/>
              </a:rPr>
              <a:t>пройшла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відповідну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верифікацію</a:t>
            </a:r>
            <a:r>
              <a:rPr lang="ru-RU" sz="1100" dirty="0">
                <a:latin typeface="Georgia" panose="02040502050405020303" pitchFamily="18" charset="0"/>
              </a:rPr>
              <a:t>.</a:t>
            </a:r>
          </a:p>
          <a:p>
            <a:endParaRPr lang="ru-RU" sz="1100" dirty="0">
              <a:latin typeface="Georgia" panose="02040502050405020303" pitchFamily="18" charset="0"/>
            </a:endParaRPr>
          </a:p>
          <a:p>
            <a:r>
              <a:rPr lang="ru-RU" sz="1100" dirty="0" err="1">
                <a:latin typeface="Georgia" panose="02040502050405020303" pitchFamily="18" charset="0"/>
              </a:rPr>
              <a:t>Впевнені</a:t>
            </a:r>
            <a:r>
              <a:rPr lang="ru-RU" sz="1100" dirty="0">
                <a:latin typeface="Georgia" panose="02040502050405020303" pitchFamily="18" charset="0"/>
              </a:rPr>
              <a:t>, </a:t>
            </a:r>
            <a:r>
              <a:rPr lang="ru-RU" sz="1100" dirty="0" err="1">
                <a:latin typeface="Georgia" panose="02040502050405020303" pitchFamily="18" charset="0"/>
              </a:rPr>
              <a:t>що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цей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посібник</a:t>
            </a:r>
            <a:r>
              <a:rPr lang="ru-RU" sz="1100" dirty="0">
                <a:latin typeface="Georgia" panose="02040502050405020303" pitchFamily="18" charset="0"/>
              </a:rPr>
              <a:t> стане </a:t>
            </a:r>
            <a:r>
              <a:rPr lang="ru-RU" sz="1100" dirty="0" err="1">
                <a:latin typeface="Georgia" panose="02040502050405020303" pitchFamily="18" charset="0"/>
              </a:rPr>
              <a:t>корисним</a:t>
            </a:r>
            <a:r>
              <a:rPr lang="ru-RU" sz="1100" dirty="0">
                <a:latin typeface="Georgia" panose="02040502050405020303" pitchFamily="18" charset="0"/>
              </a:rPr>
              <a:t> для кожного.</a:t>
            </a:r>
            <a:r>
              <a:rPr lang="ru-RU" sz="1100" dirty="0" err="1">
                <a:latin typeface="Georgia" panose="02040502050405020303" pitchFamily="18" charset="0"/>
              </a:rPr>
              <a:t>Звісно</a:t>
            </a:r>
            <a:r>
              <a:rPr lang="ru-RU" sz="1100" dirty="0">
                <a:latin typeface="Georgia" panose="02040502050405020303" pitchFamily="18" charset="0"/>
              </a:rPr>
              <a:t>, </a:t>
            </a:r>
            <a:r>
              <a:rPr lang="ru-RU" sz="1100" dirty="0" err="1">
                <a:latin typeface="Georgia" panose="02040502050405020303" pitchFamily="18" charset="0"/>
              </a:rPr>
              <a:t>необов’язково</a:t>
            </a:r>
            <a:r>
              <a:rPr lang="ru-RU" sz="1100" dirty="0">
                <a:latin typeface="Georgia" panose="02040502050405020303" pitchFamily="18" charset="0"/>
              </a:rPr>
              <a:t>, </a:t>
            </a:r>
            <a:r>
              <a:rPr lang="ru-RU" sz="1100" dirty="0" err="1">
                <a:latin typeface="Georgia" panose="02040502050405020303" pitchFamily="18" charset="0"/>
              </a:rPr>
              <a:t>що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всім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знадобляться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ці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послуги</a:t>
            </a:r>
            <a:r>
              <a:rPr lang="ru-RU" sz="1100" dirty="0">
                <a:latin typeface="Georgia" panose="02040502050405020303" pitchFamily="18" charset="0"/>
              </a:rPr>
              <a:t>, </a:t>
            </a:r>
            <a:r>
              <a:rPr lang="ru-RU" sz="1100" dirty="0" err="1">
                <a:latin typeface="Georgia" panose="02040502050405020303" pitchFamily="18" charset="0"/>
              </a:rPr>
              <a:t>але</a:t>
            </a:r>
            <a:r>
              <a:rPr lang="ru-RU" sz="1100" dirty="0">
                <a:latin typeface="Georgia" panose="02040502050405020303" pitchFamily="18" charset="0"/>
              </a:rPr>
              <a:t> знати, де та як </a:t>
            </a:r>
            <a:r>
              <a:rPr lang="ru-RU" sz="1100" dirty="0" err="1">
                <a:latin typeface="Georgia" panose="02040502050405020303" pitchFamily="18" charset="0"/>
              </a:rPr>
              <a:t>їх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знайти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має</a:t>
            </a:r>
            <a:r>
              <a:rPr lang="ru-RU" sz="1100" dirty="0">
                <a:latin typeface="Georgia" panose="02040502050405020303" pitchFamily="18" charset="0"/>
              </a:rPr>
              <a:t> право </a:t>
            </a:r>
            <a:r>
              <a:rPr lang="ru-RU" sz="1100" dirty="0" err="1">
                <a:latin typeface="Georgia" panose="02040502050405020303" pitchFamily="18" charset="0"/>
              </a:rPr>
              <a:t>кожен</a:t>
            </a:r>
            <a:r>
              <a:rPr lang="ru-RU" sz="1100" dirty="0">
                <a:latin typeface="Georgia" panose="02040502050405020303" pitchFamily="18" charset="0"/>
              </a:rPr>
              <a:t>.</a:t>
            </a:r>
          </a:p>
          <a:p>
            <a:endParaRPr lang="ru-RU" sz="1100" dirty="0">
              <a:latin typeface="Georgia" panose="02040502050405020303" pitchFamily="18" charset="0"/>
            </a:endParaRPr>
          </a:p>
          <a:p>
            <a:r>
              <a:rPr lang="ru-RU" sz="1100" dirty="0" err="1">
                <a:latin typeface="Georgia" panose="02040502050405020303" pitchFamily="18" charset="0"/>
              </a:rPr>
              <a:t>Адже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повномасштабна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війна</a:t>
            </a:r>
            <a:r>
              <a:rPr lang="ru-RU" sz="1100" dirty="0">
                <a:latin typeface="Georgia" panose="02040502050405020303" pitchFamily="18" charset="0"/>
              </a:rPr>
              <a:t> і те, </a:t>
            </a:r>
            <a:r>
              <a:rPr lang="ru-RU" sz="1100" dirty="0" err="1">
                <a:latin typeface="Georgia" panose="02040502050405020303" pitchFamily="18" charset="0"/>
              </a:rPr>
              <a:t>що</a:t>
            </a:r>
            <a:r>
              <a:rPr lang="ru-RU" sz="1100" dirty="0">
                <a:latin typeface="Georgia" panose="02040502050405020303" pitchFamily="18" charset="0"/>
              </a:rPr>
              <a:t> через </a:t>
            </a:r>
            <a:r>
              <a:rPr lang="ru-RU" sz="1100" dirty="0" err="1">
                <a:latin typeface="Georgia" panose="02040502050405020303" pitchFamily="18" charset="0"/>
              </a:rPr>
              <a:t>неї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переживає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кожен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українець</a:t>
            </a:r>
            <a:r>
              <a:rPr lang="ru-RU" sz="1100" dirty="0">
                <a:latin typeface="Georgia" panose="02040502050405020303" pitchFamily="18" charset="0"/>
              </a:rPr>
              <a:t> та </a:t>
            </a:r>
            <a:r>
              <a:rPr lang="ru-RU" sz="1100" dirty="0" err="1">
                <a:latin typeface="Georgia" panose="02040502050405020303" pitchFamily="18" charset="0"/>
              </a:rPr>
              <a:t>українка</a:t>
            </a:r>
            <a:r>
              <a:rPr lang="ru-RU" sz="1100" dirty="0">
                <a:latin typeface="Georgia" panose="02040502050405020303" pitchFamily="18" charset="0"/>
              </a:rPr>
              <a:t>, є </a:t>
            </a:r>
            <a:r>
              <a:rPr lang="ru-RU" sz="1100" dirty="0" err="1">
                <a:latin typeface="Georgia" panose="02040502050405020303" pitchFamily="18" charset="0"/>
              </a:rPr>
              <a:t>потенційно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травматичним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досвідом</a:t>
            </a:r>
            <a:r>
              <a:rPr lang="ru-RU" sz="1100" dirty="0">
                <a:latin typeface="Georgia" panose="02040502050405020303" pitchFamily="18" charset="0"/>
              </a:rPr>
              <a:t>. Те, </a:t>
            </a:r>
            <a:r>
              <a:rPr lang="ru-RU" sz="1100" dirty="0" err="1">
                <a:latin typeface="Georgia" panose="02040502050405020303" pitchFamily="18" charset="0"/>
              </a:rPr>
              <a:t>що</a:t>
            </a:r>
            <a:r>
              <a:rPr lang="ru-RU" sz="1100" dirty="0">
                <a:latin typeface="Georgia" panose="02040502050405020303" pitchFamily="18" charset="0"/>
              </a:rPr>
              <a:t> ми проходимо зараз як </a:t>
            </a:r>
            <a:r>
              <a:rPr lang="ru-RU" sz="1100" dirty="0" err="1">
                <a:latin typeface="Georgia" panose="02040502050405020303" pitchFamily="18" charset="0"/>
              </a:rPr>
              <a:t>суспільство</a:t>
            </a:r>
            <a:r>
              <a:rPr lang="ru-RU" sz="1100" dirty="0">
                <a:latin typeface="Georgia" panose="02040502050405020303" pitchFamily="18" charset="0"/>
              </a:rPr>
              <a:t>, </a:t>
            </a:r>
            <a:r>
              <a:rPr lang="ru-RU" sz="1100" dirty="0" err="1">
                <a:latin typeface="Georgia" panose="02040502050405020303" pitchFamily="18" charset="0"/>
              </a:rPr>
              <a:t>фахівці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називають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колективною</a:t>
            </a:r>
            <a:r>
              <a:rPr lang="ru-RU" sz="1100" dirty="0">
                <a:latin typeface="Georgia" panose="02040502050405020303" pitchFamily="18" charset="0"/>
              </a:rPr>
              <a:t> травмою. Тому </a:t>
            </a:r>
            <a:r>
              <a:rPr lang="ru-RU" sz="1100" dirty="0" err="1">
                <a:latin typeface="Georgia" panose="02040502050405020303" pitchFamily="18" charset="0"/>
              </a:rPr>
              <a:t>саме</a:t>
            </a:r>
            <a:r>
              <a:rPr lang="ru-RU" sz="1100" dirty="0">
                <a:latin typeface="Georgia" panose="02040502050405020303" pitchFamily="18" charset="0"/>
              </a:rPr>
              <a:t> зараз ми </a:t>
            </a:r>
            <a:r>
              <a:rPr lang="ru-RU" sz="1100" dirty="0" err="1">
                <a:latin typeface="Georgia" panose="02040502050405020303" pitchFamily="18" charset="0"/>
              </a:rPr>
              <a:t>теж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потребуємо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стійкості</a:t>
            </a:r>
            <a:r>
              <a:rPr lang="ru-RU" sz="1100" dirty="0">
                <a:latin typeface="Georgia" panose="02040502050405020303" pitchFamily="18" charset="0"/>
              </a:rPr>
              <a:t>, </a:t>
            </a:r>
            <a:r>
              <a:rPr lang="ru-RU" sz="1100" dirty="0" err="1">
                <a:latin typeface="Georgia" panose="02040502050405020303" pitchFamily="18" charset="0"/>
              </a:rPr>
              <a:t>щоби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вистояти</a:t>
            </a:r>
            <a:r>
              <a:rPr lang="ru-RU" sz="1100" dirty="0">
                <a:latin typeface="Georgia" panose="02040502050405020303" pitchFamily="18" charset="0"/>
              </a:rPr>
              <a:t>. </a:t>
            </a:r>
            <a:r>
              <a:rPr lang="ru-RU" sz="1100" dirty="0" err="1">
                <a:latin typeface="Georgia" panose="02040502050405020303" pitchFamily="18" charset="0"/>
              </a:rPr>
              <a:t>Зберегти</a:t>
            </a:r>
            <a:r>
              <a:rPr lang="ru-RU" sz="1100" dirty="0">
                <a:latin typeface="Georgia" panose="02040502050405020303" pitchFamily="18" charset="0"/>
              </a:rPr>
              <a:t> себе. </a:t>
            </a:r>
            <a:r>
              <a:rPr lang="ru-RU" sz="1100" dirty="0" err="1">
                <a:latin typeface="Georgia" panose="02040502050405020303" pitchFamily="18" charset="0"/>
              </a:rPr>
              <a:t>Зберегти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власне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ментальне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здоров’я</a:t>
            </a:r>
            <a:r>
              <a:rPr lang="ru-RU" sz="1100" dirty="0">
                <a:latin typeface="Georgia" panose="02040502050405020303" pitchFamily="18" charset="0"/>
              </a:rPr>
              <a:t>. </a:t>
            </a:r>
            <a:r>
              <a:rPr lang="ru-RU" sz="1100" dirty="0" err="1">
                <a:latin typeface="Georgia" panose="02040502050405020303" pitchFamily="18" charset="0"/>
              </a:rPr>
              <a:t>Це</a:t>
            </a:r>
            <a:r>
              <a:rPr lang="ru-RU" sz="1100" dirty="0">
                <a:latin typeface="Georgia" panose="02040502050405020303" pitchFamily="18" charset="0"/>
              </a:rPr>
              <a:t> те, </a:t>
            </a:r>
            <a:r>
              <a:rPr lang="ru-RU" sz="1100" dirty="0" err="1">
                <a:latin typeface="Georgia" panose="02040502050405020303" pitchFamily="18" charset="0"/>
              </a:rPr>
              <a:t>що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має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своїм</a:t>
            </a:r>
            <a:r>
              <a:rPr lang="ru-RU" sz="1100" dirty="0">
                <a:latin typeface="Georgia" panose="02040502050405020303" pitchFamily="18" charset="0"/>
              </a:rPr>
              <a:t> фокусом </a:t>
            </a:r>
            <a:r>
              <a:rPr lang="ru-RU" sz="1100" dirty="0" err="1">
                <a:latin typeface="Georgia" panose="02040502050405020303" pitchFamily="18" charset="0"/>
              </a:rPr>
              <a:t>Всеукраїнська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програма</a:t>
            </a:r>
            <a:r>
              <a:rPr lang="ru-RU" sz="1100" dirty="0">
                <a:latin typeface="Georgia" panose="02040502050405020303" pitchFamily="18" charset="0"/>
              </a:rPr>
              <a:t> ментального </a:t>
            </a:r>
            <a:r>
              <a:rPr lang="ru-RU" sz="1100" dirty="0" err="1">
                <a:latin typeface="Georgia" panose="02040502050405020303" pitchFamily="18" charset="0"/>
              </a:rPr>
              <a:t>здоров’я</a:t>
            </a:r>
            <a:r>
              <a:rPr lang="ru-RU" sz="1100" dirty="0">
                <a:latin typeface="Georgia" panose="02040502050405020303" pitchFamily="18" charset="0"/>
              </a:rPr>
              <a:t> «</a:t>
            </a:r>
            <a:r>
              <a:rPr lang="ru-RU" sz="1100" dirty="0" err="1">
                <a:latin typeface="Georgia" panose="02040502050405020303" pitchFamily="18" charset="0"/>
              </a:rPr>
              <a:t>Ти</a:t>
            </a:r>
            <a:r>
              <a:rPr lang="ru-RU" sz="1100" dirty="0">
                <a:latin typeface="Georgia" panose="02040502050405020303" pitchFamily="18" charset="0"/>
              </a:rPr>
              <a:t> як?», яка </a:t>
            </a:r>
            <a:r>
              <a:rPr lang="ru-RU" sz="1100" dirty="0" err="1">
                <a:latin typeface="Georgia" panose="02040502050405020303" pitchFamily="18" charset="0"/>
              </a:rPr>
              <a:t>впроваджується</a:t>
            </a:r>
            <a:r>
              <a:rPr lang="ru-RU" sz="1100" dirty="0">
                <a:latin typeface="Georgia" panose="02040502050405020303" pitchFamily="18" charset="0"/>
              </a:rPr>
              <a:t> за </a:t>
            </a:r>
            <a:r>
              <a:rPr lang="ru-RU" sz="1100" dirty="0" err="1">
                <a:latin typeface="Georgia" panose="02040502050405020303" pitchFamily="18" charset="0"/>
              </a:rPr>
              <a:t>ініціативою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першої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леді</a:t>
            </a:r>
            <a:r>
              <a:rPr lang="ru-RU" sz="1100" dirty="0">
                <a:latin typeface="Georgia" panose="02040502050405020303" pitchFamily="18" charset="0"/>
              </a:rPr>
              <a:t> Олени </a:t>
            </a:r>
            <a:r>
              <a:rPr lang="ru-RU" sz="1100" dirty="0" err="1">
                <a:latin typeface="Georgia" panose="02040502050405020303" pitchFamily="18" charset="0"/>
              </a:rPr>
              <a:t>Зеленської</a:t>
            </a:r>
            <a:r>
              <a:rPr lang="ru-RU" sz="1100" dirty="0">
                <a:latin typeface="Georgia" panose="02040502050405020303" pitchFamily="18" charset="0"/>
              </a:rPr>
              <a:t>.</a:t>
            </a:r>
          </a:p>
          <a:p>
            <a:endParaRPr lang="ru-RU" sz="1100" dirty="0">
              <a:latin typeface="Georgia" panose="02040502050405020303" pitchFamily="18" charset="0"/>
            </a:endParaRPr>
          </a:p>
          <a:p>
            <a:r>
              <a:rPr lang="ru-RU" sz="1100" dirty="0">
                <a:latin typeface="Georgia" panose="02040502050405020303" pitchFamily="18" charset="0"/>
              </a:rPr>
              <a:t>«</a:t>
            </a:r>
            <a:r>
              <a:rPr lang="ru-RU" sz="1100" dirty="0" err="1">
                <a:latin typeface="Georgia" panose="02040502050405020303" pitchFamily="18" charset="0"/>
              </a:rPr>
              <a:t>Маршрути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послуг</a:t>
            </a:r>
            <a:r>
              <a:rPr lang="ru-RU" sz="1100" dirty="0">
                <a:latin typeface="Georgia" panose="02040502050405020303" pitchFamily="18" charset="0"/>
              </a:rPr>
              <a:t> з ментального </a:t>
            </a:r>
            <a:r>
              <a:rPr lang="ru-RU" sz="1100" dirty="0" err="1">
                <a:latin typeface="Georgia" panose="02040502050405020303" pitchFamily="18" charset="0"/>
              </a:rPr>
              <a:t>здоров’я</a:t>
            </a:r>
            <a:r>
              <a:rPr lang="ru-RU" sz="1100" dirty="0">
                <a:latin typeface="Georgia" panose="02040502050405020303" pitchFamily="18" charset="0"/>
              </a:rPr>
              <a:t> в                                    </a:t>
            </a:r>
            <a:r>
              <a:rPr lang="ru-RU" sz="1100" dirty="0" err="1">
                <a:latin typeface="Georgia" panose="02040502050405020303" pitchFamily="18" charset="0"/>
              </a:rPr>
              <a:t>громаді</a:t>
            </a:r>
            <a:r>
              <a:rPr lang="ru-RU" sz="1100" dirty="0">
                <a:latin typeface="Georgia" panose="02040502050405020303" pitchFamily="18" charset="0"/>
              </a:rPr>
              <a:t>» - </a:t>
            </a:r>
            <a:r>
              <a:rPr lang="ru-RU" sz="1100" dirty="0" err="1">
                <a:latin typeface="Georgia" panose="02040502050405020303" pitchFamily="18" charset="0"/>
              </a:rPr>
              <a:t>це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саме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дороговказ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стійкості</a:t>
            </a:r>
            <a:r>
              <a:rPr lang="ru-RU" sz="1100" dirty="0">
                <a:latin typeface="Georgia" panose="02040502050405020303" pitchFamily="18" charset="0"/>
              </a:rPr>
              <a:t>, </a:t>
            </a:r>
            <a:r>
              <a:rPr lang="ru-RU" sz="1100" dirty="0" err="1">
                <a:latin typeface="Georgia" panose="02040502050405020303" pitchFamily="18" charset="0"/>
              </a:rPr>
              <a:t>який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завждипід</a:t>
            </a:r>
            <a:r>
              <a:rPr lang="ru-RU" sz="1100" dirty="0">
                <a:latin typeface="Georgia" panose="02040502050405020303" pitchFamily="18" charset="0"/>
              </a:rPr>
              <a:t> рукою. </a:t>
            </a:r>
          </a:p>
          <a:p>
            <a:endParaRPr lang="ru-RU" sz="1100" dirty="0">
              <a:latin typeface="Georgia" panose="02040502050405020303" pitchFamily="18" charset="0"/>
            </a:endParaRPr>
          </a:p>
          <a:p>
            <a:r>
              <a:rPr lang="ru-RU" sz="1100" dirty="0">
                <a:latin typeface="Georgia" panose="02040502050405020303" pitchFamily="18" charset="0"/>
              </a:rPr>
              <a:t>З </a:t>
            </a:r>
            <a:r>
              <a:rPr lang="ru-RU" sz="1100" dirty="0" err="1">
                <a:latin typeface="Georgia" panose="02040502050405020303" pitchFamily="18" charset="0"/>
              </a:rPr>
              <a:t>питань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використання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довідника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можна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звертатися</a:t>
            </a:r>
            <a:r>
              <a:rPr lang="ru-RU" sz="1100" dirty="0">
                <a:latin typeface="Georgia" panose="02040502050405020303" pitchFamily="18" charset="0"/>
              </a:rPr>
              <a:t> до </a:t>
            </a:r>
            <a:r>
              <a:rPr lang="ru-RU" sz="1100" dirty="0" err="1">
                <a:latin typeface="Georgia" panose="02040502050405020303" pitchFamily="18" charset="0"/>
              </a:rPr>
              <a:t>регіонального</a:t>
            </a:r>
            <a:r>
              <a:rPr lang="ru-RU" sz="1100" dirty="0">
                <a:latin typeface="Georgia" panose="02040502050405020303" pitchFamily="18" charset="0"/>
              </a:rPr>
              <a:t> координатора/</a:t>
            </a:r>
            <a:r>
              <a:rPr lang="ru-RU" sz="1100" dirty="0" err="1">
                <a:latin typeface="Georgia" panose="02040502050405020303" pitchFamily="18" charset="0"/>
              </a:rPr>
              <a:t>координаторки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Всеукраїнської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програми</a:t>
            </a:r>
            <a:r>
              <a:rPr lang="ru-RU" sz="1100" dirty="0">
                <a:latin typeface="Georgia" panose="02040502050405020303" pitchFamily="18" charset="0"/>
              </a:rPr>
              <a:t> ментального </a:t>
            </a:r>
            <a:r>
              <a:rPr lang="ru-RU" sz="1100" dirty="0" err="1">
                <a:latin typeface="Georgia" panose="02040502050405020303" pitchFamily="18" charset="0"/>
              </a:rPr>
              <a:t>здоров’я</a:t>
            </a:r>
            <a:r>
              <a:rPr lang="ru-RU" sz="1100" dirty="0">
                <a:latin typeface="Georgia" panose="02040502050405020303" pitchFamily="18" charset="0"/>
              </a:rPr>
              <a:t> «</a:t>
            </a:r>
            <a:r>
              <a:rPr lang="ru-RU" sz="1100" dirty="0" err="1">
                <a:latin typeface="Georgia" panose="02040502050405020303" pitchFamily="18" charset="0"/>
              </a:rPr>
              <a:t>Ти</a:t>
            </a:r>
            <a:r>
              <a:rPr lang="ru-RU" sz="1100" dirty="0">
                <a:latin typeface="Georgia" panose="02040502050405020303" pitchFamily="18" charset="0"/>
              </a:rPr>
              <a:t> як?» в</a:t>
            </a:r>
            <a:r>
              <a:rPr lang="en-US" sz="1100" dirty="0">
                <a:latin typeface="Georgia" panose="02040502050405020303" pitchFamily="18" charset="0"/>
              </a:rPr>
              <a:t> </a:t>
            </a:r>
            <a:r>
              <a:rPr lang="uk-UA" sz="1100" dirty="0">
                <a:latin typeface="Georgia" panose="02040502050405020303" pitchFamily="18" charset="0"/>
              </a:rPr>
              <a:t>Одеській </a:t>
            </a:r>
            <a:r>
              <a:rPr lang="ru-RU" sz="1100" dirty="0" err="1">
                <a:latin typeface="Georgia" panose="02040502050405020303" pitchFamily="18" charset="0"/>
              </a:rPr>
              <a:t>області</a:t>
            </a:r>
            <a:r>
              <a:rPr lang="ru-RU" sz="1100" dirty="0">
                <a:latin typeface="Georgia" panose="02040502050405020303" pitchFamily="18" charset="0"/>
              </a:rPr>
              <a:t> за телефоном </a:t>
            </a:r>
            <a:r>
              <a:rPr lang="ru-RU" sz="1100" dirty="0" err="1">
                <a:latin typeface="Georgia" panose="02040502050405020303" pitchFamily="18" charset="0"/>
              </a:rPr>
              <a:t>або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електронною</a:t>
            </a:r>
            <a:r>
              <a:rPr lang="ru-RU" sz="1100" dirty="0">
                <a:latin typeface="Georgia" panose="02040502050405020303" pitchFamily="18" charset="0"/>
              </a:rPr>
              <a:t> </a:t>
            </a:r>
            <a:r>
              <a:rPr lang="ru-RU" sz="1100" dirty="0" err="1">
                <a:latin typeface="Georgia" panose="02040502050405020303" pitchFamily="18" charset="0"/>
              </a:rPr>
              <a:t>поштою</a:t>
            </a:r>
            <a:r>
              <a:rPr lang="ru-RU" sz="1100" dirty="0">
                <a:latin typeface="Georgia" panose="02040502050405020303" pitchFamily="18" charset="0"/>
              </a:rPr>
              <a:t>:</a:t>
            </a:r>
            <a:r>
              <a:rPr kumimoji="0" lang="uk-UA" sz="11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velichkoannapsi61@gmail.com</a:t>
            </a:r>
            <a:r>
              <a:rPr kumimoji="0" lang="uk-UA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До консультанта у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Великодальницькій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громаді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за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електронною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поштою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elenadotsenko730@ukr</a:t>
            </a:r>
            <a:r>
              <a:rPr lang="en-US" sz="1100" u="sng" kern="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,net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.  </a:t>
            </a:r>
          </a:p>
          <a:p>
            <a:endParaRPr lang="uk-UA" sz="1100" dirty="0">
              <a:latin typeface="Georgia" panose="020405020504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80549B-D036-FE7F-F886-1DAAAB19309F}"/>
              </a:ext>
            </a:extLst>
          </p:cNvPr>
          <p:cNvSpPr txBox="1"/>
          <p:nvPr/>
        </p:nvSpPr>
        <p:spPr>
          <a:xfrm>
            <a:off x="5393933" y="194781"/>
            <a:ext cx="463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Сторінка для нотаток</a:t>
            </a:r>
          </a:p>
        </p:txBody>
      </p:sp>
    </p:spTree>
    <p:extLst>
      <p:ext uri="{BB962C8B-B14F-4D97-AF65-F5344CB8AC3E}">
        <p14:creationId xmlns:p14="http://schemas.microsoft.com/office/powerpoint/2010/main" val="248309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77157-EB2D-58CF-D541-D50F0D120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9FF29B47-404E-FBAB-3A30-128BCCDA8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076450" y="-2603609"/>
            <a:ext cx="15552888" cy="12338159"/>
          </a:xfrm>
          <a:prstGeom prst="rect">
            <a:avLst/>
          </a:prstGeom>
        </p:spPr>
      </p:pic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E339F2D3-158D-0E26-B071-38F19AA4E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4270" y="6901628"/>
            <a:ext cx="3952875" cy="352425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B33F7962-1ED3-A2F7-BA07-2AC5BF3DB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257" y="6901629"/>
            <a:ext cx="3952875" cy="352425"/>
          </a:xfrm>
          <a:prstGeom prst="rect">
            <a:avLst/>
          </a:prstGeom>
        </p:spPr>
      </p:pic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8D5679E4-7F77-5456-5074-E5D0069D09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181" y="560332"/>
            <a:ext cx="97917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9BA52-3639-09ED-67DC-2AF1C8ECD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74BEB766-0563-21F4-483C-AC23BDC8C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4270" y="6901628"/>
            <a:ext cx="3952875" cy="352425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7B20284F-D361-2C3F-645C-1EA61A3DA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257" y="6901629"/>
            <a:ext cx="3952875" cy="352425"/>
          </a:xfrm>
          <a:prstGeom prst="rect">
            <a:avLst/>
          </a:prstGeom>
        </p:spPr>
      </p:pic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C84EA3F6-68D8-0657-3488-425122EAE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219700" cy="914400"/>
          </a:xfrm>
          <a:prstGeom prst="rect">
            <a:avLst/>
          </a:prstGeom>
        </p:spPr>
      </p:pic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465EE0AE-DB6F-1DC9-777D-382665B94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805" y="1109662"/>
            <a:ext cx="1874285" cy="542925"/>
          </a:xfrm>
          <a:prstGeom prst="rect">
            <a:avLst/>
          </a:prstGeom>
        </p:spPr>
      </p:pic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D1CA4519-DA29-FDB1-F6DB-825AD98049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41079" y="1109662"/>
            <a:ext cx="4042222" cy="542925"/>
          </a:xfrm>
          <a:prstGeom prst="rect">
            <a:avLst/>
          </a:prstGeom>
        </p:spPr>
      </p:pic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1A26FA8E-E356-8B82-61CA-15250E4CD6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72290" y="1109662"/>
            <a:ext cx="2057400" cy="542925"/>
          </a:xfrm>
          <a:prstGeom prst="rect">
            <a:avLst/>
          </a:prstGeom>
        </p:spPr>
      </p:pic>
      <p:pic>
        <p:nvPicPr>
          <p:cNvPr id="14" name="Графіка 13">
            <a:extLst>
              <a:ext uri="{FF2B5EF4-FFF2-40B4-BE49-F238E27FC236}">
                <a16:creationId xmlns:a16="http://schemas.microsoft.com/office/drawing/2014/main" id="{FE0B08BC-2D5A-85A4-3A49-F11437474A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95" y="1109662"/>
            <a:ext cx="2057400" cy="542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5D7F29-C10D-2AC3-0606-2EB4EACD9CDF}"/>
              </a:ext>
            </a:extLst>
          </p:cNvPr>
          <p:cNvSpPr txBox="1"/>
          <p:nvPr/>
        </p:nvSpPr>
        <p:spPr>
          <a:xfrm>
            <a:off x="542497" y="134869"/>
            <a:ext cx="413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94B1B5"/>
                </a:solidFill>
                <a:latin typeface="Georgia" panose="02040502050405020303" pitchFamily="18" charset="0"/>
              </a:rPr>
              <a:t>Соціальний захист</a:t>
            </a:r>
          </a:p>
        </p:txBody>
      </p:sp>
      <p:sp>
        <p:nvSpPr>
          <p:cNvPr id="10" name="Google Shape;156;p4">
            <a:extLst>
              <a:ext uri="{FF2B5EF4-FFF2-40B4-BE49-F238E27FC236}">
                <a16:creationId xmlns:a16="http://schemas.microsoft.com/office/drawing/2014/main" id="{87054AF6-2275-4398-AC0F-E65C66EC18B4}"/>
              </a:ext>
            </a:extLst>
          </p:cNvPr>
          <p:cNvSpPr txBox="1"/>
          <p:nvPr/>
        </p:nvSpPr>
        <p:spPr>
          <a:xfrm>
            <a:off x="167145" y="1135383"/>
            <a:ext cx="16956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uk-UA" sz="14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Заклад/установа, що надає послуги</a:t>
            </a:r>
            <a:endParaRPr sz="1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57;p4">
            <a:extLst>
              <a:ext uri="{FF2B5EF4-FFF2-40B4-BE49-F238E27FC236}">
                <a16:creationId xmlns:a16="http://schemas.microsoft.com/office/drawing/2014/main" id="{55C8F095-C9DD-4F77-9576-B1CABAC0EDEB}"/>
              </a:ext>
            </a:extLst>
          </p:cNvPr>
          <p:cNvSpPr/>
          <p:nvPr/>
        </p:nvSpPr>
        <p:spPr>
          <a:xfrm>
            <a:off x="3151363" y="1195659"/>
            <a:ext cx="18216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uk-UA" sz="14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Види послуг, сервісів</a:t>
            </a:r>
            <a:endParaRPr sz="1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58;p4">
            <a:extLst>
              <a:ext uri="{FF2B5EF4-FFF2-40B4-BE49-F238E27FC236}">
                <a16:creationId xmlns:a16="http://schemas.microsoft.com/office/drawing/2014/main" id="{4B8C3FA8-D6A5-4962-BD69-D76A4FFB94A7}"/>
              </a:ext>
            </a:extLst>
          </p:cNvPr>
          <p:cNvSpPr/>
          <p:nvPr/>
        </p:nvSpPr>
        <p:spPr>
          <a:xfrm>
            <a:off x="6423021" y="1205002"/>
            <a:ext cx="15411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uk-UA" sz="14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Адреса/</a:t>
            </a:r>
            <a:r>
              <a:rPr lang="uk-UA" sz="1400" b="1" kern="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ел.пошта</a:t>
            </a:r>
            <a:endParaRPr sz="1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59;p4">
            <a:extLst>
              <a:ext uri="{FF2B5EF4-FFF2-40B4-BE49-F238E27FC236}">
                <a16:creationId xmlns:a16="http://schemas.microsoft.com/office/drawing/2014/main" id="{643B7AF0-3750-4563-87B5-7B8C20B71D3D}"/>
              </a:ext>
            </a:extLst>
          </p:cNvPr>
          <p:cNvSpPr/>
          <p:nvPr/>
        </p:nvSpPr>
        <p:spPr>
          <a:xfrm>
            <a:off x="8832272" y="1205043"/>
            <a:ext cx="114960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uk-UA" sz="14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Телефони</a:t>
            </a:r>
            <a:endParaRPr sz="1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C503A6-440E-4DE8-968C-E0EAA1F250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24" y="2002249"/>
            <a:ext cx="1952090" cy="6127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DC580B5-359C-4E90-8BFC-8B83A6C0FA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7879" y="1881099"/>
            <a:ext cx="4041998" cy="80314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18F752-BCC6-4D07-84F9-A78B5F44AE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26328" y="1973415"/>
            <a:ext cx="2103362" cy="6433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79940CE-8825-4C05-BB2C-09D1D80197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11360" y="1956744"/>
            <a:ext cx="2060627" cy="67614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1D70369-D94F-4452-B818-35366D8DF96D}"/>
              </a:ext>
            </a:extLst>
          </p:cNvPr>
          <p:cNvSpPr txBox="1"/>
          <p:nvPr/>
        </p:nvSpPr>
        <p:spPr>
          <a:xfrm>
            <a:off x="-2996094" y="2005778"/>
            <a:ext cx="805872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Відділ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охорони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здоров’я</a:t>
            </a:r>
            <a:endParaRPr lang="ru-RU" sz="1000" b="1" dirty="0">
              <a:solidFill>
                <a:schemeClr val="bg1"/>
              </a:solidFill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 та </a:t>
            </a:r>
            <a:r>
              <a:rPr lang="ru-RU" sz="1000" b="1" dirty="0" err="1">
                <a:solidFill>
                  <a:schemeClr val="bg1"/>
                </a:solidFill>
              </a:rPr>
              <a:t>соціального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захисту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населення</a:t>
            </a:r>
            <a:endParaRPr lang="ru-RU" sz="1000" b="1" dirty="0">
              <a:solidFill>
                <a:schemeClr val="bg1"/>
              </a:solidFill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Великодальницької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сільської</a:t>
            </a:r>
            <a:r>
              <a:rPr lang="ru-RU" sz="1000" b="1" dirty="0">
                <a:solidFill>
                  <a:schemeClr val="bg1"/>
                </a:solidFill>
              </a:rPr>
              <a:t> ради.</a:t>
            </a:r>
          </a:p>
          <a:p>
            <a:endParaRPr lang="ru-RU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A1F96A9-D4C0-401A-ACB3-7084225F2D47}"/>
              </a:ext>
            </a:extLst>
          </p:cNvPr>
          <p:cNvSpPr txBox="1"/>
          <p:nvPr/>
        </p:nvSpPr>
        <p:spPr>
          <a:xfrm>
            <a:off x="3177465" y="1945250"/>
            <a:ext cx="80587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Україна</a:t>
            </a:r>
            <a:r>
              <a:rPr lang="ru-RU" sz="1000" b="1" dirty="0">
                <a:solidFill>
                  <a:schemeClr val="bg1"/>
                </a:solidFill>
              </a:rPr>
              <a:t> 67668 </a:t>
            </a:r>
            <a:r>
              <a:rPr lang="ru-RU" sz="1000" b="1" dirty="0" err="1">
                <a:solidFill>
                  <a:schemeClr val="bg1"/>
                </a:solidFill>
              </a:rPr>
              <a:t>Одеська</a:t>
            </a:r>
            <a:r>
              <a:rPr lang="ru-RU" sz="1000" b="1" dirty="0">
                <a:solidFill>
                  <a:schemeClr val="bg1"/>
                </a:solidFill>
              </a:rPr>
              <a:t> область</a:t>
            </a:r>
          </a:p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Одеський</a:t>
            </a:r>
            <a:r>
              <a:rPr lang="ru-RU" sz="1000" b="1" dirty="0">
                <a:solidFill>
                  <a:schemeClr val="bg1"/>
                </a:solidFill>
              </a:rPr>
              <a:t> район с. Великий Дальник, </a:t>
            </a:r>
          </a:p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вул</a:t>
            </a:r>
            <a:r>
              <a:rPr lang="ru-RU" sz="1000" b="1" dirty="0">
                <a:solidFill>
                  <a:schemeClr val="bg1"/>
                </a:solidFill>
              </a:rPr>
              <a:t>. Б. </a:t>
            </a:r>
            <a:r>
              <a:rPr lang="ru-RU" sz="1000" b="1" dirty="0" err="1">
                <a:solidFill>
                  <a:schemeClr val="bg1"/>
                </a:solidFill>
              </a:rPr>
              <a:t>Хмельницького</a:t>
            </a:r>
            <a:r>
              <a:rPr lang="ru-RU" sz="1000" b="1" dirty="0">
                <a:solidFill>
                  <a:schemeClr val="bg1"/>
                </a:solidFill>
              </a:rPr>
              <a:t>, 3Д,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soc@v-dalnik-gromada.gov.ua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BA07FE-4BC2-400A-A0DD-7E9940406246}"/>
              </a:ext>
            </a:extLst>
          </p:cNvPr>
          <p:cNvSpPr txBox="1"/>
          <p:nvPr/>
        </p:nvSpPr>
        <p:spPr>
          <a:xfrm>
            <a:off x="8381521" y="2114439"/>
            <a:ext cx="8058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+3800983549281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2E204E-E84B-4AD9-825A-413FDE36037F}"/>
              </a:ext>
            </a:extLst>
          </p:cNvPr>
          <p:cNvSpPr txBox="1"/>
          <p:nvPr/>
        </p:nvSpPr>
        <p:spPr>
          <a:xfrm>
            <a:off x="-587758" y="1858755"/>
            <a:ext cx="97766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err="1">
                <a:solidFill>
                  <a:schemeClr val="bg1"/>
                </a:solidFill>
              </a:rPr>
              <a:t>Прийом</a:t>
            </a:r>
            <a:r>
              <a:rPr lang="ru-RU" sz="1000" dirty="0">
                <a:solidFill>
                  <a:schemeClr val="bg1"/>
                </a:solidFill>
              </a:rPr>
              <a:t> та </a:t>
            </a:r>
            <a:r>
              <a:rPr lang="ru-RU" sz="1000" dirty="0" err="1">
                <a:solidFill>
                  <a:schemeClr val="bg1"/>
                </a:solidFill>
              </a:rPr>
              <a:t>опрацювання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звернень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громадян</a:t>
            </a:r>
            <a:r>
              <a:rPr lang="ru-RU" sz="1000" dirty="0">
                <a:solidFill>
                  <a:schemeClr val="bg1"/>
                </a:solidFill>
              </a:rPr>
              <a:t> за </a:t>
            </a:r>
            <a:r>
              <a:rPr lang="ru-RU" sz="1000" dirty="0" err="1">
                <a:solidFill>
                  <a:schemeClr val="bg1"/>
                </a:solidFill>
              </a:rPr>
              <a:t>державними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000" dirty="0" err="1">
                <a:solidFill>
                  <a:schemeClr val="bg1"/>
                </a:solidFill>
              </a:rPr>
              <a:t>Соціальними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допомогами</a:t>
            </a:r>
            <a:r>
              <a:rPr lang="ru-RU" sz="1000" dirty="0">
                <a:solidFill>
                  <a:schemeClr val="bg1"/>
                </a:solidFill>
              </a:rPr>
              <a:t>;  </a:t>
            </a:r>
            <a:r>
              <a:rPr lang="ru-RU" sz="1000" dirty="0" err="1">
                <a:solidFill>
                  <a:schemeClr val="bg1"/>
                </a:solidFill>
              </a:rPr>
              <a:t>взаємодія</a:t>
            </a:r>
            <a:r>
              <a:rPr lang="ru-RU" sz="1000" dirty="0">
                <a:solidFill>
                  <a:schemeClr val="bg1"/>
                </a:solidFill>
              </a:rPr>
              <a:t> з </a:t>
            </a:r>
            <a:r>
              <a:rPr lang="ru-RU" sz="1000" dirty="0" err="1">
                <a:solidFill>
                  <a:schemeClr val="bg1"/>
                </a:solidFill>
              </a:rPr>
              <a:t>державними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виконавчими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 органами </a:t>
            </a:r>
            <a:r>
              <a:rPr lang="ru-RU" sz="1000" dirty="0" err="1">
                <a:solidFill>
                  <a:schemeClr val="bg1"/>
                </a:solidFill>
              </a:rPr>
              <a:t>тавиконавчими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структурнимипідрозділами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Великодальницької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сільської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ради;організація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роботи</a:t>
            </a:r>
            <a:r>
              <a:rPr lang="ru-RU" sz="1000" dirty="0">
                <a:solidFill>
                  <a:schemeClr val="bg1"/>
                </a:solidFill>
              </a:rPr>
              <a:t> з </a:t>
            </a:r>
            <a:r>
              <a:rPr lang="ru-RU" sz="1000" dirty="0" err="1">
                <a:solidFill>
                  <a:schemeClr val="bg1"/>
                </a:solidFill>
              </a:rPr>
              <a:t>охорони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sz="1000" dirty="0" err="1">
                <a:solidFill>
                  <a:schemeClr val="bg1"/>
                </a:solidFill>
              </a:rPr>
              <a:t>здоров’я</a:t>
            </a:r>
            <a:r>
              <a:rPr lang="ru-RU" sz="1000" dirty="0">
                <a:solidFill>
                  <a:schemeClr val="bg1"/>
                </a:solidFill>
              </a:rPr>
              <a:t> на </a:t>
            </a:r>
            <a:r>
              <a:rPr lang="ru-RU" sz="1000" dirty="0" err="1">
                <a:solidFill>
                  <a:schemeClr val="bg1"/>
                </a:solidFill>
              </a:rPr>
              <a:t>місцевому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рівні</a:t>
            </a:r>
            <a:r>
              <a:rPr lang="ru-RU" sz="1000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FB1BE91-2A4D-478D-B4D5-0A2DDEB532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024" y="2989119"/>
            <a:ext cx="2003103" cy="63025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1A266D1-52A7-417A-9174-F46F68A2BF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84330" y="2904928"/>
            <a:ext cx="4041998" cy="798645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8447D724-B0C0-4DC1-80EE-A7E62990B1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72290" y="3015777"/>
            <a:ext cx="2103302" cy="64013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46AAE74E-F1C6-4ACD-8D90-4D77A6B1BE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3997" y="2965892"/>
            <a:ext cx="2060627" cy="676715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236BD6F-6522-43BE-A790-803084C7BC6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121" y="5013392"/>
            <a:ext cx="2005758" cy="63403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B404078-FD43-417B-B85E-C4FCBEAFD10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121" y="3959293"/>
            <a:ext cx="2005758" cy="63403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DA9264B9-607E-4B51-9D2B-0EBAF55D0A1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6406" y="3901104"/>
            <a:ext cx="4041998" cy="798645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D380E9FA-67C2-469A-B555-2F03ACF313B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292" y="4932755"/>
            <a:ext cx="4041998" cy="79864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CE1A723B-6AAA-4F66-9BF8-95015BC73EA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00893" y="3953197"/>
            <a:ext cx="2103302" cy="64013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F14239BB-6C60-4DB3-9E77-3F4DF0972B5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8219" y="5007296"/>
            <a:ext cx="2103302" cy="64013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A0AB00E-1410-4E68-9BDE-2EFD2A9DFF5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57026" y="3979850"/>
            <a:ext cx="2066723" cy="67671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C6B8DB0B-A78C-4161-A5E2-B20B1966D69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64115" y="4993808"/>
            <a:ext cx="2066723" cy="676715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70760F4-F7E3-4052-B398-9FD96F7AC6ED}"/>
              </a:ext>
            </a:extLst>
          </p:cNvPr>
          <p:cNvSpPr txBox="1"/>
          <p:nvPr/>
        </p:nvSpPr>
        <p:spPr>
          <a:xfrm>
            <a:off x="-3803327" y="3057389"/>
            <a:ext cx="971665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Служба у справах </a:t>
            </a:r>
            <a:r>
              <a:rPr lang="ru-RU" sz="1000" b="1" dirty="0" err="1">
                <a:solidFill>
                  <a:schemeClr val="bg1"/>
                </a:solidFill>
              </a:rPr>
              <a:t>дітей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Великодальницької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сільської</a:t>
            </a:r>
            <a:r>
              <a:rPr lang="ru-RU" sz="1000" b="1" dirty="0">
                <a:solidFill>
                  <a:schemeClr val="bg1"/>
                </a:solidFill>
              </a:rPr>
              <a:t> ради</a:t>
            </a:r>
          </a:p>
          <a:p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3B0B93AB-9B6E-440E-BC17-93B2FC16AA4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086" y="4077517"/>
            <a:ext cx="2097206" cy="426757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612F2238-D688-4041-A225-0DD56B31955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12876" y="5144398"/>
            <a:ext cx="2097206" cy="426757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DDF733A3-D163-415A-B65C-723DE32932C6}"/>
              </a:ext>
            </a:extLst>
          </p:cNvPr>
          <p:cNvSpPr txBox="1"/>
          <p:nvPr/>
        </p:nvSpPr>
        <p:spPr>
          <a:xfrm>
            <a:off x="-934122" y="3038984"/>
            <a:ext cx="1012305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Ведення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обліків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дітей</a:t>
            </a:r>
            <a:r>
              <a:rPr lang="ru-RU" sz="900" b="1" dirty="0">
                <a:solidFill>
                  <a:schemeClr val="bg1"/>
                </a:solidFill>
              </a:rPr>
              <a:t>, </a:t>
            </a:r>
            <a:r>
              <a:rPr lang="ru-RU" sz="900" b="1" dirty="0" err="1">
                <a:solidFill>
                  <a:schemeClr val="bg1"/>
                </a:solidFill>
              </a:rPr>
              <a:t>які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перебувають</a:t>
            </a:r>
            <a:r>
              <a:rPr lang="ru-RU" sz="900" b="1" dirty="0">
                <a:solidFill>
                  <a:schemeClr val="bg1"/>
                </a:solidFill>
              </a:rPr>
              <a:t> у </a:t>
            </a:r>
            <a:r>
              <a:rPr lang="ru-RU" sz="900" b="1" dirty="0" err="1">
                <a:solidFill>
                  <a:schemeClr val="bg1"/>
                </a:solidFill>
              </a:rPr>
              <a:t>складних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життєвих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обставинах</a:t>
            </a:r>
            <a:r>
              <a:rPr lang="ru-RU" sz="900" b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включаючи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дітей</a:t>
            </a:r>
            <a:r>
              <a:rPr lang="ru-RU" sz="900" b="1" dirty="0">
                <a:solidFill>
                  <a:schemeClr val="bg1"/>
                </a:solidFill>
              </a:rPr>
              <a:t>, </a:t>
            </a:r>
            <a:r>
              <a:rPr lang="ru-RU" sz="900" b="1" dirty="0" err="1">
                <a:solidFill>
                  <a:schemeClr val="bg1"/>
                </a:solidFill>
              </a:rPr>
              <a:t>які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постраждали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внаслідок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воєнних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дій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та </a:t>
            </a:r>
            <a:r>
              <a:rPr lang="ru-RU" sz="900" b="1" dirty="0" err="1">
                <a:solidFill>
                  <a:schemeClr val="bg1"/>
                </a:solidFill>
              </a:rPr>
              <a:t>збройних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конфліктів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2625D6D-70C8-439A-984B-413F022697DA}"/>
              </a:ext>
            </a:extLst>
          </p:cNvPr>
          <p:cNvSpPr txBox="1"/>
          <p:nvPr/>
        </p:nvSpPr>
        <p:spPr>
          <a:xfrm>
            <a:off x="-910236" y="4048014"/>
            <a:ext cx="10123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Ведення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обліку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дітей</a:t>
            </a:r>
            <a:r>
              <a:rPr lang="ru-RU" sz="900" b="1" dirty="0">
                <a:solidFill>
                  <a:schemeClr val="bg1"/>
                </a:solidFill>
              </a:rPr>
              <a:t>, </a:t>
            </a:r>
            <a:r>
              <a:rPr lang="ru-RU" sz="900" b="1" dirty="0" err="1">
                <a:solidFill>
                  <a:schemeClr val="bg1"/>
                </a:solidFill>
              </a:rPr>
              <a:t>які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можуть</a:t>
            </a:r>
            <a:r>
              <a:rPr lang="ru-RU" sz="900" b="1" dirty="0">
                <a:solidFill>
                  <a:schemeClr val="bg1"/>
                </a:solidFill>
              </a:rPr>
              <a:t> бути </a:t>
            </a:r>
            <a:r>
              <a:rPr lang="ru-RU" sz="900" b="1" dirty="0" err="1">
                <a:solidFill>
                  <a:schemeClr val="bg1"/>
                </a:solidFill>
              </a:rPr>
              <a:t>усиновлені</a:t>
            </a:r>
            <a:r>
              <a:rPr lang="ru-RU" sz="900" b="1" dirty="0">
                <a:solidFill>
                  <a:schemeClr val="bg1"/>
                </a:solidFill>
              </a:rPr>
              <a:t>, </a:t>
            </a:r>
            <a:r>
              <a:rPr lang="ru-RU" sz="900" b="1" dirty="0" err="1">
                <a:solidFill>
                  <a:schemeClr val="bg1"/>
                </a:solidFill>
              </a:rPr>
              <a:t>обліку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усиновлених</a:t>
            </a:r>
            <a:endParaRPr lang="ru-RU" sz="900" b="1" dirty="0">
              <a:solidFill>
                <a:schemeClr val="bg1"/>
              </a:solidFill>
            </a:endParaRP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дітей</a:t>
            </a:r>
            <a:r>
              <a:rPr lang="ru-RU" sz="900" b="1" dirty="0">
                <a:solidFill>
                  <a:schemeClr val="bg1"/>
                </a:solidFill>
              </a:rPr>
              <a:t>, за </a:t>
            </a:r>
            <a:r>
              <a:rPr lang="ru-RU" sz="900" b="1" dirty="0" err="1">
                <a:solidFill>
                  <a:schemeClr val="bg1"/>
                </a:solidFill>
              </a:rPr>
              <a:t>умовами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проживання</a:t>
            </a:r>
            <a:r>
              <a:rPr lang="ru-RU" sz="900" b="1" dirty="0">
                <a:solidFill>
                  <a:schemeClr val="bg1"/>
                </a:solidFill>
              </a:rPr>
              <a:t> та </a:t>
            </a:r>
            <a:r>
              <a:rPr lang="ru-RU" sz="900" b="1" dirty="0" err="1">
                <a:solidFill>
                  <a:schemeClr val="bg1"/>
                </a:solidFill>
              </a:rPr>
              <a:t>виховання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яких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здійснюється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нагляд</a:t>
            </a:r>
            <a:r>
              <a:rPr lang="ru-RU" sz="9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5996B4F-2B05-4C29-A15F-40D4A47F8D0B}"/>
              </a:ext>
            </a:extLst>
          </p:cNvPr>
          <p:cNvSpPr txBox="1"/>
          <p:nvPr/>
        </p:nvSpPr>
        <p:spPr>
          <a:xfrm>
            <a:off x="-910236" y="4894740"/>
            <a:ext cx="101230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 err="1">
                <a:solidFill>
                  <a:schemeClr val="bg1"/>
                </a:solidFill>
              </a:rPr>
              <a:t>Ведення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обліку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кандидатів</a:t>
            </a:r>
            <a:r>
              <a:rPr lang="ru-RU" sz="900" dirty="0">
                <a:solidFill>
                  <a:schemeClr val="bg1"/>
                </a:solidFill>
              </a:rPr>
              <a:t> в </a:t>
            </a:r>
            <a:r>
              <a:rPr lang="ru-RU" sz="900" dirty="0" err="1">
                <a:solidFill>
                  <a:schemeClr val="bg1"/>
                </a:solidFill>
              </a:rPr>
              <a:t>усиновлювачі</a:t>
            </a:r>
            <a:r>
              <a:rPr lang="ru-RU" sz="900" dirty="0">
                <a:solidFill>
                  <a:schemeClr val="bg1"/>
                </a:solidFill>
              </a:rPr>
              <a:t>, </a:t>
            </a:r>
            <a:r>
              <a:rPr lang="ru-RU" sz="900" dirty="0" err="1">
                <a:solidFill>
                  <a:schemeClr val="bg1"/>
                </a:solidFill>
              </a:rPr>
              <a:t>потенційних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опікунів</a:t>
            </a:r>
            <a:r>
              <a:rPr lang="ru-RU" sz="900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піклувальників</a:t>
            </a:r>
            <a:r>
              <a:rPr lang="ru-RU" sz="900" dirty="0">
                <a:solidFill>
                  <a:schemeClr val="bg1"/>
                </a:solidFill>
              </a:rPr>
              <a:t>; </a:t>
            </a:r>
            <a:r>
              <a:rPr lang="ru-RU" sz="900" dirty="0" err="1">
                <a:solidFill>
                  <a:schemeClr val="bg1"/>
                </a:solidFill>
              </a:rPr>
              <a:t>прийомних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батьків</a:t>
            </a:r>
            <a:r>
              <a:rPr lang="ru-RU" sz="900" dirty="0">
                <a:solidFill>
                  <a:schemeClr val="bg1"/>
                </a:solidFill>
              </a:rPr>
              <a:t>, </a:t>
            </a:r>
            <a:r>
              <a:rPr lang="ru-RU" sz="900" dirty="0" err="1">
                <a:solidFill>
                  <a:schemeClr val="bg1"/>
                </a:solidFill>
              </a:rPr>
              <a:t>батьків-вихователів</a:t>
            </a:r>
            <a:r>
              <a:rPr lang="ru-RU" sz="900" dirty="0">
                <a:solidFill>
                  <a:schemeClr val="bg1"/>
                </a:solidFill>
              </a:rPr>
              <a:t>, </a:t>
            </a:r>
            <a:r>
              <a:rPr lang="ru-RU" sz="900" dirty="0" err="1">
                <a:solidFill>
                  <a:schemeClr val="bg1"/>
                </a:solidFill>
              </a:rPr>
              <a:t>нерухомого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</a:rPr>
              <a:t>майна </a:t>
            </a:r>
            <a:r>
              <a:rPr lang="ru-RU" sz="900" dirty="0" err="1">
                <a:solidFill>
                  <a:schemeClr val="bg1"/>
                </a:solidFill>
              </a:rPr>
              <a:t>дітей-сиріт</a:t>
            </a:r>
            <a:r>
              <a:rPr lang="ru-RU" sz="900" dirty="0">
                <a:solidFill>
                  <a:schemeClr val="bg1"/>
                </a:solidFill>
              </a:rPr>
              <a:t>, </a:t>
            </a:r>
            <a:r>
              <a:rPr lang="ru-RU" sz="900" dirty="0" err="1">
                <a:solidFill>
                  <a:schemeClr val="bg1"/>
                </a:solidFill>
              </a:rPr>
              <a:t>дітей</a:t>
            </a:r>
            <a:r>
              <a:rPr lang="ru-RU" sz="900" dirty="0">
                <a:solidFill>
                  <a:schemeClr val="bg1"/>
                </a:solidFill>
              </a:rPr>
              <a:t>, </a:t>
            </a:r>
            <a:r>
              <a:rPr lang="ru-RU" sz="900" dirty="0" err="1">
                <a:solidFill>
                  <a:schemeClr val="bg1"/>
                </a:solidFill>
              </a:rPr>
              <a:t>позбавлених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батьківського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піклування</a:t>
            </a:r>
            <a:r>
              <a:rPr lang="ru-RU" sz="900" dirty="0">
                <a:solidFill>
                  <a:schemeClr val="bg1"/>
                </a:solidFill>
              </a:rPr>
              <a:t>; </a:t>
            </a:r>
          </a:p>
          <a:p>
            <a:pPr algn="ctr"/>
            <a:r>
              <a:rPr lang="ru-RU" sz="900" dirty="0" err="1">
                <a:solidFill>
                  <a:schemeClr val="bg1"/>
                </a:solidFill>
              </a:rPr>
              <a:t>захист</a:t>
            </a:r>
            <a:r>
              <a:rPr lang="ru-RU" sz="900" dirty="0">
                <a:solidFill>
                  <a:schemeClr val="bg1"/>
                </a:solidFill>
              </a:rPr>
              <a:t> прав </a:t>
            </a:r>
            <a:r>
              <a:rPr lang="ru-RU" sz="900" dirty="0" err="1">
                <a:solidFill>
                  <a:schemeClr val="bg1"/>
                </a:solidFill>
              </a:rPr>
              <a:t>дітей</a:t>
            </a:r>
            <a:r>
              <a:rPr lang="ru-RU" sz="900" dirty="0">
                <a:solidFill>
                  <a:schemeClr val="bg1"/>
                </a:solidFill>
              </a:rPr>
              <a:t>; участь у </a:t>
            </a:r>
            <a:r>
              <a:rPr lang="ru-RU" sz="900" dirty="0" err="1">
                <a:solidFill>
                  <a:schemeClr val="bg1"/>
                </a:solidFill>
              </a:rPr>
              <a:t>судових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засіданнях;підготовка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рішень</a:t>
            </a:r>
            <a:r>
              <a:rPr lang="ru-RU" sz="900" dirty="0">
                <a:solidFill>
                  <a:schemeClr val="bg1"/>
                </a:solidFill>
              </a:rPr>
              <a:t> органу </a:t>
            </a:r>
            <a:r>
              <a:rPr lang="ru-RU" sz="900" dirty="0" err="1">
                <a:solidFill>
                  <a:schemeClr val="bg1"/>
                </a:solidFill>
              </a:rPr>
              <a:t>опіки</a:t>
            </a:r>
            <a:r>
              <a:rPr lang="ru-RU" sz="900" dirty="0">
                <a:solidFill>
                  <a:schemeClr val="bg1"/>
                </a:solidFill>
              </a:rPr>
              <a:t> та </a:t>
            </a:r>
          </a:p>
          <a:p>
            <a:pPr algn="ctr"/>
            <a:r>
              <a:rPr lang="ru-RU" sz="900" dirty="0" err="1">
                <a:solidFill>
                  <a:schemeClr val="bg1"/>
                </a:solidFill>
              </a:rPr>
              <a:t>піклування;контроль</a:t>
            </a:r>
            <a:r>
              <a:rPr lang="ru-RU" sz="900" dirty="0">
                <a:solidFill>
                  <a:schemeClr val="bg1"/>
                </a:solidFill>
              </a:rPr>
              <a:t> за </a:t>
            </a:r>
            <a:r>
              <a:rPr lang="ru-RU" sz="900" dirty="0" err="1">
                <a:solidFill>
                  <a:schemeClr val="bg1"/>
                </a:solidFill>
              </a:rPr>
              <a:t>умовами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проживання</a:t>
            </a:r>
            <a:r>
              <a:rPr lang="ru-RU" sz="900" dirty="0">
                <a:solidFill>
                  <a:schemeClr val="bg1"/>
                </a:solidFill>
              </a:rPr>
              <a:t> та </a:t>
            </a:r>
            <a:r>
              <a:rPr lang="ru-RU" sz="900" dirty="0" err="1">
                <a:solidFill>
                  <a:schemeClr val="bg1"/>
                </a:solidFill>
              </a:rPr>
              <a:t>утримання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дітей</a:t>
            </a:r>
            <a:r>
              <a:rPr lang="ru-RU" sz="900" dirty="0">
                <a:solidFill>
                  <a:schemeClr val="bg1"/>
                </a:solidFill>
              </a:rPr>
              <a:t>;  </a:t>
            </a:r>
          </a:p>
          <a:p>
            <a:pPr algn="ctr"/>
            <a:r>
              <a:rPr lang="ru-RU" sz="900" dirty="0" err="1">
                <a:solidFill>
                  <a:schemeClr val="bg1"/>
                </a:solidFill>
              </a:rPr>
              <a:t>проведення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профілактичної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роботи</a:t>
            </a:r>
            <a:r>
              <a:rPr lang="ru-RU" sz="9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FB8BD98C-CA03-4F51-BB94-4743BA8AF1D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22738" y="2950796"/>
            <a:ext cx="8059611" cy="743776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92585628-ABF9-4C01-91F2-848A3C021F3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94135" y="3906234"/>
            <a:ext cx="8059611" cy="743776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79EE519B-7F0F-413C-84A2-76AEE8F3EFB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00064" y="4996347"/>
            <a:ext cx="8059611" cy="743776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1E5DF96D-B559-4F80-8FF6-48678D4B9D4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55070" y="3096356"/>
            <a:ext cx="8114479" cy="499915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AF1D684-B9B2-4CC0-89B3-117C74C068B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83668" y="4085827"/>
            <a:ext cx="8114479" cy="499915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F9B11053-15DB-474F-BBC7-6E83909F384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59494" y="5082168"/>
            <a:ext cx="811447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1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9BA52-3639-09ED-67DC-2AF1C8ECD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74BEB766-0563-21F4-483C-AC23BDC8C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4270" y="6901628"/>
            <a:ext cx="3952875" cy="352425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7B20284F-D361-2C3F-645C-1EA61A3DA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257" y="6901629"/>
            <a:ext cx="3952875" cy="352425"/>
          </a:xfrm>
          <a:prstGeom prst="rect">
            <a:avLst/>
          </a:prstGeom>
        </p:spPr>
      </p:pic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C84EA3F6-68D8-0657-3488-425122EAE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219700" cy="914400"/>
          </a:xfrm>
          <a:prstGeom prst="rect">
            <a:avLst/>
          </a:prstGeom>
        </p:spPr>
      </p:pic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465EE0AE-DB6F-1DC9-777D-382665B94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805" y="1109662"/>
            <a:ext cx="1874285" cy="542925"/>
          </a:xfrm>
          <a:prstGeom prst="rect">
            <a:avLst/>
          </a:prstGeom>
        </p:spPr>
      </p:pic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D1CA4519-DA29-FDB1-F6DB-825AD98049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41079" y="1109662"/>
            <a:ext cx="4042222" cy="542925"/>
          </a:xfrm>
          <a:prstGeom prst="rect">
            <a:avLst/>
          </a:prstGeom>
        </p:spPr>
      </p:pic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1A26FA8E-E356-8B82-61CA-15250E4CD6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72290" y="1109662"/>
            <a:ext cx="2057400" cy="542925"/>
          </a:xfrm>
          <a:prstGeom prst="rect">
            <a:avLst/>
          </a:prstGeom>
        </p:spPr>
      </p:pic>
      <p:pic>
        <p:nvPicPr>
          <p:cNvPr id="14" name="Графіка 13">
            <a:extLst>
              <a:ext uri="{FF2B5EF4-FFF2-40B4-BE49-F238E27FC236}">
                <a16:creationId xmlns:a16="http://schemas.microsoft.com/office/drawing/2014/main" id="{FE0B08BC-2D5A-85A4-3A49-F11437474A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95" y="1109662"/>
            <a:ext cx="2057400" cy="542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5D7F29-C10D-2AC3-0606-2EB4EACD9CDF}"/>
              </a:ext>
            </a:extLst>
          </p:cNvPr>
          <p:cNvSpPr txBox="1"/>
          <p:nvPr/>
        </p:nvSpPr>
        <p:spPr>
          <a:xfrm>
            <a:off x="542497" y="134869"/>
            <a:ext cx="413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94B1B5"/>
                </a:solidFill>
                <a:latin typeface="Georgia" panose="02040502050405020303" pitchFamily="18" charset="0"/>
              </a:rPr>
              <a:t>Соціальний захист</a:t>
            </a:r>
          </a:p>
        </p:txBody>
      </p:sp>
      <p:sp>
        <p:nvSpPr>
          <p:cNvPr id="10" name="Google Shape;156;p4">
            <a:extLst>
              <a:ext uri="{FF2B5EF4-FFF2-40B4-BE49-F238E27FC236}">
                <a16:creationId xmlns:a16="http://schemas.microsoft.com/office/drawing/2014/main" id="{87054AF6-2275-4398-AC0F-E65C66EC18B4}"/>
              </a:ext>
            </a:extLst>
          </p:cNvPr>
          <p:cNvSpPr txBox="1"/>
          <p:nvPr/>
        </p:nvSpPr>
        <p:spPr>
          <a:xfrm>
            <a:off x="167145" y="1135383"/>
            <a:ext cx="16956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uk-UA" sz="14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Заклад/установа, що надає послуги</a:t>
            </a:r>
            <a:endParaRPr sz="1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57;p4">
            <a:extLst>
              <a:ext uri="{FF2B5EF4-FFF2-40B4-BE49-F238E27FC236}">
                <a16:creationId xmlns:a16="http://schemas.microsoft.com/office/drawing/2014/main" id="{55C8F095-C9DD-4F77-9576-B1CABAC0EDEB}"/>
              </a:ext>
            </a:extLst>
          </p:cNvPr>
          <p:cNvSpPr/>
          <p:nvPr/>
        </p:nvSpPr>
        <p:spPr>
          <a:xfrm>
            <a:off x="3151363" y="1195659"/>
            <a:ext cx="18216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uk-UA" sz="14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Види послуг, сервісів</a:t>
            </a:r>
            <a:endParaRPr sz="1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58;p4">
            <a:extLst>
              <a:ext uri="{FF2B5EF4-FFF2-40B4-BE49-F238E27FC236}">
                <a16:creationId xmlns:a16="http://schemas.microsoft.com/office/drawing/2014/main" id="{4B8C3FA8-D6A5-4962-BD69-D76A4FFB94A7}"/>
              </a:ext>
            </a:extLst>
          </p:cNvPr>
          <p:cNvSpPr/>
          <p:nvPr/>
        </p:nvSpPr>
        <p:spPr>
          <a:xfrm>
            <a:off x="6423021" y="1205002"/>
            <a:ext cx="15411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uk-UA" sz="14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Адреса/</a:t>
            </a:r>
            <a:r>
              <a:rPr lang="uk-UA" sz="1400" b="1" kern="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ел.пошта</a:t>
            </a:r>
            <a:endParaRPr sz="1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59;p4">
            <a:extLst>
              <a:ext uri="{FF2B5EF4-FFF2-40B4-BE49-F238E27FC236}">
                <a16:creationId xmlns:a16="http://schemas.microsoft.com/office/drawing/2014/main" id="{643B7AF0-3750-4563-87B5-7B8C20B71D3D}"/>
              </a:ext>
            </a:extLst>
          </p:cNvPr>
          <p:cNvSpPr/>
          <p:nvPr/>
        </p:nvSpPr>
        <p:spPr>
          <a:xfrm>
            <a:off x="8832272" y="1205043"/>
            <a:ext cx="114960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uk-UA" sz="14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Телефони</a:t>
            </a:r>
            <a:endParaRPr sz="1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C503A6-440E-4DE8-968C-E0EAA1F250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24" y="2002249"/>
            <a:ext cx="1952090" cy="6127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0F0D78-9E75-4E6F-8672-C0CADA9DAA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05" y="4874486"/>
            <a:ext cx="1907450" cy="6618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DE50B83-9753-4148-BD6D-03674FAF6F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59" y="3967605"/>
            <a:ext cx="1930555" cy="6618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B0B395-600D-4B2E-BFE0-9F1496BACE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19" y="3027421"/>
            <a:ext cx="1966082" cy="6171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DC580B5-359C-4E90-8BFC-8B83A6C0FA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1303" y="1973415"/>
            <a:ext cx="4041998" cy="6344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47AEDB8-F130-4AB0-B6A7-B2BF3C96FFB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4330" y="3033627"/>
            <a:ext cx="4041998" cy="6175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1C541C8-FFC8-4931-B338-487E65358C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9559" y="3959864"/>
            <a:ext cx="4041998" cy="63448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5B26A5-52CD-4397-9E95-C106E0D124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4731" y="4943731"/>
            <a:ext cx="4041998" cy="63370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18F752-BCC6-4D07-84F9-A78B5F44AE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26328" y="1973415"/>
            <a:ext cx="2103362" cy="64333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83344B-48B5-4E6B-9A28-744A595FD9B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91629" y="2989150"/>
            <a:ext cx="2029221" cy="65383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9CB6966-4227-4F1C-B60E-DBA5E49463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66319" y="3953310"/>
            <a:ext cx="2137875" cy="66704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8459A35-BCBD-4A37-A65A-61E31A054E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91628" y="4917544"/>
            <a:ext cx="2182685" cy="66452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79940CE-8825-4C05-BB2C-09D1D80197B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11360" y="1956744"/>
            <a:ext cx="2060627" cy="67614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593C618-65D3-49E1-86BB-37F35E4415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11360" y="2995389"/>
            <a:ext cx="2060627" cy="64759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67F81E-9409-404E-ABCC-79569C3473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58956" y="3977016"/>
            <a:ext cx="2060627" cy="63448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24E5735-09B3-4EB6-AE86-401BB857CDF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78773" y="4927737"/>
            <a:ext cx="2060627" cy="6337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9F78035-419D-41E4-8435-5DB2D20036C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552" y="5769003"/>
            <a:ext cx="1946128" cy="67195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8489A60-4F9C-4958-A092-DBD7ED01B8B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84330" y="5800015"/>
            <a:ext cx="4041998" cy="63403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0671B01-CC1B-4CB0-8FC1-9FDB29AB322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91628" y="5778059"/>
            <a:ext cx="2112565" cy="67420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32B2D4E-310A-43B6-AD25-3341BA2F26C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66463" y="5799701"/>
            <a:ext cx="2060627" cy="63403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5ABD5AA-E76C-42DE-B1A0-ABCA584A29F9}"/>
              </a:ext>
            </a:extLst>
          </p:cNvPr>
          <p:cNvSpPr txBox="1"/>
          <p:nvPr/>
        </p:nvSpPr>
        <p:spPr>
          <a:xfrm>
            <a:off x="1445931" y="1971703"/>
            <a:ext cx="52353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err="1">
                <a:solidFill>
                  <a:schemeClr val="bg1"/>
                </a:solidFill>
              </a:rPr>
              <a:t>Прийняття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рішення</a:t>
            </a:r>
            <a:r>
              <a:rPr lang="ru-RU" sz="1000" dirty="0">
                <a:solidFill>
                  <a:schemeClr val="bg1"/>
                </a:solidFill>
              </a:rPr>
              <a:t> (</a:t>
            </a:r>
            <a:r>
              <a:rPr lang="ru-RU" sz="1000" dirty="0" err="1">
                <a:solidFill>
                  <a:schemeClr val="bg1"/>
                </a:solidFill>
              </a:rPr>
              <a:t>згоди</a:t>
            </a:r>
            <a:r>
              <a:rPr lang="ru-RU" sz="1000" dirty="0">
                <a:solidFill>
                  <a:schemeClr val="bg1"/>
                </a:solidFill>
              </a:rPr>
              <a:t>) про </a:t>
            </a:r>
            <a:r>
              <a:rPr lang="ru-RU" sz="1000" dirty="0" err="1">
                <a:solidFill>
                  <a:schemeClr val="bg1"/>
                </a:solidFill>
              </a:rPr>
              <a:t>проведення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психіатричного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огляду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або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надання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психіатричної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допомоги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особі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віком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до 14 </a:t>
            </a:r>
            <a:r>
              <a:rPr lang="ru-RU" sz="1000" dirty="0" err="1">
                <a:solidFill>
                  <a:schemeClr val="bg1"/>
                </a:solidFill>
              </a:rPr>
              <a:t>років</a:t>
            </a:r>
            <a:r>
              <a:rPr lang="ru-RU" sz="1000" dirty="0">
                <a:solidFill>
                  <a:schemeClr val="bg1"/>
                </a:solidFill>
              </a:rPr>
              <a:t> у </a:t>
            </a:r>
            <a:r>
              <a:rPr lang="ru-RU" sz="1000" dirty="0" err="1">
                <a:solidFill>
                  <a:schemeClr val="bg1"/>
                </a:solidFill>
              </a:rPr>
              <a:t>разі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незгоди</a:t>
            </a:r>
            <a:r>
              <a:rPr lang="ru-RU" sz="1000" dirty="0">
                <a:solidFill>
                  <a:schemeClr val="bg1"/>
                </a:solidFill>
              </a:rPr>
              <a:t> одного з </a:t>
            </a:r>
            <a:r>
              <a:rPr lang="ru-RU" sz="1000" dirty="0" err="1">
                <a:solidFill>
                  <a:schemeClr val="bg1"/>
                </a:solidFill>
              </a:rPr>
              <a:t>батьків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або</a:t>
            </a:r>
            <a:r>
              <a:rPr lang="ru-RU" sz="1000" dirty="0">
                <a:solidFill>
                  <a:schemeClr val="bg1"/>
                </a:solidFill>
              </a:rPr>
              <a:t> за </a:t>
            </a:r>
            <a:r>
              <a:rPr lang="ru-RU" sz="1000" dirty="0" err="1">
                <a:solidFill>
                  <a:schemeClr val="bg1"/>
                </a:solidFill>
              </a:rPr>
              <a:t>відсутності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батьків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6BE2EB-4A08-4BB5-A214-278BFFB3BD90}"/>
              </a:ext>
            </a:extLst>
          </p:cNvPr>
          <p:cNvSpPr txBox="1"/>
          <p:nvPr/>
        </p:nvSpPr>
        <p:spPr>
          <a:xfrm>
            <a:off x="1444384" y="3994233"/>
            <a:ext cx="5235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00" dirty="0" err="1">
                <a:solidFill>
                  <a:schemeClr val="bg1"/>
                </a:solidFill>
              </a:rPr>
              <a:t>Призначення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одноразової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грошової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допомоги</a:t>
            </a:r>
            <a:r>
              <a:rPr lang="ru-RU" sz="700" dirty="0">
                <a:solidFill>
                  <a:schemeClr val="bg1"/>
                </a:solidFill>
              </a:rPr>
              <a:t> у </a:t>
            </a:r>
            <a:r>
              <a:rPr lang="ru-RU" sz="700" dirty="0" err="1">
                <a:solidFill>
                  <a:schemeClr val="bg1"/>
                </a:solidFill>
              </a:rPr>
              <a:t>разі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загибелі</a:t>
            </a:r>
            <a:r>
              <a:rPr lang="ru-RU" sz="700" dirty="0">
                <a:solidFill>
                  <a:schemeClr val="bg1"/>
                </a:solidFill>
              </a:rPr>
              <a:t> (</a:t>
            </a:r>
            <a:r>
              <a:rPr lang="ru-RU" sz="700" dirty="0" err="1">
                <a:solidFill>
                  <a:schemeClr val="bg1"/>
                </a:solidFill>
              </a:rPr>
              <a:t>смерті</a:t>
            </a:r>
            <a:r>
              <a:rPr lang="ru-RU" sz="700" dirty="0">
                <a:solidFill>
                  <a:schemeClr val="bg1"/>
                </a:solidFill>
              </a:rPr>
              <a:t>), </a:t>
            </a:r>
            <a:r>
              <a:rPr lang="ru-RU" sz="700" dirty="0" err="1">
                <a:solidFill>
                  <a:schemeClr val="bg1"/>
                </a:solidFill>
              </a:rPr>
              <a:t>інвалідності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або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часткової</a:t>
            </a:r>
            <a:endParaRPr lang="ru-RU" sz="700" dirty="0">
              <a:solidFill>
                <a:schemeClr val="bg1"/>
              </a:solidFill>
            </a:endParaRPr>
          </a:p>
          <a:p>
            <a:pPr algn="ctr"/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втрати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працездатності</a:t>
            </a:r>
            <a:r>
              <a:rPr lang="ru-RU" sz="700" dirty="0">
                <a:solidFill>
                  <a:schemeClr val="bg1"/>
                </a:solidFill>
              </a:rPr>
              <a:t> без </a:t>
            </a:r>
            <a:r>
              <a:rPr lang="ru-RU" sz="700" dirty="0" err="1">
                <a:solidFill>
                  <a:schemeClr val="bg1"/>
                </a:solidFill>
              </a:rPr>
              <a:t>встановлення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інвалідності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військовослужбовців</a:t>
            </a:r>
            <a:r>
              <a:rPr lang="ru-RU" sz="700" dirty="0">
                <a:solidFill>
                  <a:schemeClr val="bg1"/>
                </a:solidFill>
              </a:rPr>
              <a:t>, </a:t>
            </a:r>
            <a:r>
              <a:rPr lang="ru-RU" sz="700" dirty="0" err="1">
                <a:solidFill>
                  <a:schemeClr val="bg1"/>
                </a:solidFill>
              </a:rPr>
              <a:t>військовозобов’язаних</a:t>
            </a:r>
            <a:endParaRPr lang="ru-RU" sz="700" dirty="0">
              <a:solidFill>
                <a:schemeClr val="bg1"/>
              </a:solidFill>
            </a:endParaRPr>
          </a:p>
          <a:p>
            <a:pPr algn="ctr"/>
            <a:r>
              <a:rPr lang="ru-RU" sz="700" dirty="0">
                <a:solidFill>
                  <a:schemeClr val="bg1"/>
                </a:solidFill>
              </a:rPr>
              <a:t> та </a:t>
            </a:r>
            <a:r>
              <a:rPr lang="ru-RU" sz="700" dirty="0" err="1">
                <a:solidFill>
                  <a:schemeClr val="bg1"/>
                </a:solidFill>
              </a:rPr>
              <a:t>резервістів</a:t>
            </a:r>
            <a:r>
              <a:rPr lang="ru-RU" sz="700" dirty="0">
                <a:solidFill>
                  <a:schemeClr val="bg1"/>
                </a:solidFill>
              </a:rPr>
              <a:t>, </a:t>
            </a:r>
            <a:r>
              <a:rPr lang="ru-RU" sz="700" dirty="0" err="1">
                <a:solidFill>
                  <a:schemeClr val="bg1"/>
                </a:solidFill>
              </a:rPr>
              <a:t>які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призвані</a:t>
            </a:r>
            <a:r>
              <a:rPr lang="ru-RU" sz="700" dirty="0">
                <a:solidFill>
                  <a:schemeClr val="bg1"/>
                </a:solidFill>
              </a:rPr>
              <a:t> на </a:t>
            </a:r>
            <a:r>
              <a:rPr lang="ru-RU" sz="700" dirty="0" err="1">
                <a:solidFill>
                  <a:schemeClr val="bg1"/>
                </a:solidFill>
              </a:rPr>
              <a:t>навчальні</a:t>
            </a:r>
            <a:r>
              <a:rPr lang="ru-RU" sz="700" dirty="0">
                <a:solidFill>
                  <a:schemeClr val="bg1"/>
                </a:solidFill>
              </a:rPr>
              <a:t> (</a:t>
            </a:r>
            <a:r>
              <a:rPr lang="ru-RU" sz="700" dirty="0" err="1">
                <a:solidFill>
                  <a:schemeClr val="bg1"/>
                </a:solidFill>
              </a:rPr>
              <a:t>або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перевірочні</a:t>
            </a:r>
            <a:r>
              <a:rPr lang="ru-RU" sz="700" dirty="0">
                <a:solidFill>
                  <a:schemeClr val="bg1"/>
                </a:solidFill>
              </a:rPr>
              <a:t>) та </a:t>
            </a:r>
            <a:r>
              <a:rPr lang="ru-RU" sz="700" dirty="0" err="1">
                <a:solidFill>
                  <a:schemeClr val="bg1"/>
                </a:solidFill>
              </a:rPr>
              <a:t>спеціальні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збори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чи</a:t>
            </a:r>
            <a:r>
              <a:rPr lang="ru-RU" sz="700" dirty="0">
                <a:solidFill>
                  <a:schemeClr val="bg1"/>
                </a:solidFill>
              </a:rPr>
              <a:t> для </a:t>
            </a:r>
            <a:r>
              <a:rPr lang="ru-RU" sz="700" dirty="0" err="1">
                <a:solidFill>
                  <a:schemeClr val="bg1"/>
                </a:solidFill>
              </a:rPr>
              <a:t>проходження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700" dirty="0" err="1">
                <a:solidFill>
                  <a:schemeClr val="bg1"/>
                </a:solidFill>
              </a:rPr>
              <a:t>служби</a:t>
            </a:r>
            <a:r>
              <a:rPr lang="ru-RU" sz="700" dirty="0">
                <a:solidFill>
                  <a:schemeClr val="bg1"/>
                </a:solidFill>
              </a:rPr>
              <a:t> у </a:t>
            </a:r>
            <a:r>
              <a:rPr lang="ru-RU" sz="700" dirty="0" err="1">
                <a:solidFill>
                  <a:schemeClr val="bg1"/>
                </a:solidFill>
              </a:rPr>
              <a:t>військовому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резерві</a:t>
            </a:r>
            <a:r>
              <a:rPr lang="ru-RU" sz="7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C3A4BE-BDA9-467E-863C-55C08D51EC1D}"/>
              </a:ext>
            </a:extLst>
          </p:cNvPr>
          <p:cNvSpPr txBox="1"/>
          <p:nvPr/>
        </p:nvSpPr>
        <p:spPr>
          <a:xfrm>
            <a:off x="1493629" y="3052984"/>
            <a:ext cx="5235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solidFill>
                  <a:schemeClr val="bg1"/>
                </a:solidFill>
              </a:rPr>
              <a:t>Надання</a:t>
            </a:r>
            <a:r>
              <a:rPr lang="ru-RU" sz="1200" dirty="0">
                <a:solidFill>
                  <a:schemeClr val="bg1"/>
                </a:solidFill>
              </a:rPr>
              <a:t> статусу </a:t>
            </a:r>
            <a:r>
              <a:rPr lang="ru-RU" sz="1200" dirty="0" err="1">
                <a:solidFill>
                  <a:schemeClr val="bg1"/>
                </a:solidFill>
              </a:rPr>
              <a:t>дитини</a:t>
            </a:r>
            <a:r>
              <a:rPr lang="ru-RU" sz="1200" dirty="0">
                <a:solidFill>
                  <a:schemeClr val="bg1"/>
                </a:solidFill>
              </a:rPr>
              <a:t>, яка </a:t>
            </a:r>
            <a:r>
              <a:rPr lang="ru-RU" sz="1200" dirty="0" err="1">
                <a:solidFill>
                  <a:schemeClr val="bg1"/>
                </a:solidFill>
              </a:rPr>
              <a:t>постраждала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внаслідок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200" dirty="0" err="1">
                <a:solidFill>
                  <a:schemeClr val="bg1"/>
                </a:solidFill>
              </a:rPr>
              <a:t>воєнних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дій</a:t>
            </a:r>
            <a:r>
              <a:rPr lang="ru-RU" sz="1200" dirty="0">
                <a:solidFill>
                  <a:schemeClr val="bg1"/>
                </a:solidFill>
              </a:rPr>
              <a:t> та </a:t>
            </a:r>
            <a:r>
              <a:rPr lang="ru-RU" sz="1200" dirty="0" err="1">
                <a:solidFill>
                  <a:schemeClr val="bg1"/>
                </a:solidFill>
              </a:rPr>
              <a:t>збройних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конфліктів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EA20BA-125F-4108-8EA1-3F46E30A5634}"/>
              </a:ext>
            </a:extLst>
          </p:cNvPr>
          <p:cNvSpPr txBox="1"/>
          <p:nvPr/>
        </p:nvSpPr>
        <p:spPr>
          <a:xfrm>
            <a:off x="1444384" y="4988685"/>
            <a:ext cx="52353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dirty="0" err="1">
                <a:solidFill>
                  <a:schemeClr val="bg1"/>
                </a:solidFill>
              </a:rPr>
              <a:t>Прийняття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рішення</a:t>
            </a:r>
            <a:r>
              <a:rPr lang="ru-RU" sz="1000" dirty="0">
                <a:solidFill>
                  <a:schemeClr val="bg1"/>
                </a:solidFill>
              </a:rPr>
              <a:t> про </a:t>
            </a:r>
            <a:r>
              <a:rPr lang="ru-RU" sz="1000" dirty="0" err="1">
                <a:solidFill>
                  <a:schemeClr val="bg1"/>
                </a:solidFill>
              </a:rPr>
              <a:t>проведення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безоплатного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капітального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ремонту </a:t>
            </a:r>
            <a:r>
              <a:rPr lang="ru-RU" sz="1000" dirty="0" err="1">
                <a:solidFill>
                  <a:schemeClr val="bg1"/>
                </a:solidFill>
              </a:rPr>
              <a:t>власних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житлових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будинків</a:t>
            </a:r>
            <a:r>
              <a:rPr lang="ru-RU" sz="1000" dirty="0">
                <a:solidFill>
                  <a:schemeClr val="bg1"/>
                </a:solidFill>
              </a:rPr>
              <a:t> і квартир </a:t>
            </a:r>
            <a:r>
              <a:rPr lang="ru-RU" sz="1000" dirty="0" err="1">
                <a:solidFill>
                  <a:schemeClr val="bg1"/>
                </a:solidFill>
              </a:rPr>
              <a:t>осіб</a:t>
            </a:r>
            <a:r>
              <a:rPr lang="ru-RU" sz="1000" dirty="0">
                <a:solidFill>
                  <a:schemeClr val="bg1"/>
                </a:solidFill>
              </a:rPr>
              <a:t>, </a:t>
            </a:r>
            <a:r>
              <a:rPr lang="ru-RU" sz="1000" dirty="0" err="1">
                <a:solidFill>
                  <a:schemeClr val="bg1"/>
                </a:solidFill>
              </a:rPr>
              <a:t>що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мають</a:t>
            </a:r>
            <a:r>
              <a:rPr lang="ru-RU" sz="1000" dirty="0">
                <a:solidFill>
                  <a:schemeClr val="bg1"/>
                </a:solidFill>
              </a:rPr>
              <a:t> право 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на </a:t>
            </a:r>
            <a:r>
              <a:rPr lang="ru-RU" sz="1000" dirty="0" err="1">
                <a:solidFill>
                  <a:schemeClr val="bg1"/>
                </a:solidFill>
              </a:rPr>
              <a:t>таку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>
                <a:solidFill>
                  <a:schemeClr val="bg1"/>
                </a:solidFill>
              </a:rPr>
              <a:t>пільгу</a:t>
            </a:r>
            <a:r>
              <a:rPr lang="ru-RU" sz="1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7F344A-60AA-4F55-BC1C-6FD6373A6467}"/>
              </a:ext>
            </a:extLst>
          </p:cNvPr>
          <p:cNvSpPr txBox="1"/>
          <p:nvPr/>
        </p:nvSpPr>
        <p:spPr>
          <a:xfrm>
            <a:off x="1505200" y="5851065"/>
            <a:ext cx="523538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 err="1">
                <a:solidFill>
                  <a:schemeClr val="bg1"/>
                </a:solidFill>
              </a:rPr>
              <a:t>Безоплатне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поховання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померлих</a:t>
            </a:r>
            <a:r>
              <a:rPr lang="ru-RU" sz="900" dirty="0">
                <a:solidFill>
                  <a:schemeClr val="bg1"/>
                </a:solidFill>
              </a:rPr>
              <a:t> (</a:t>
            </a:r>
            <a:r>
              <a:rPr lang="ru-RU" sz="900" dirty="0" err="1">
                <a:solidFill>
                  <a:schemeClr val="bg1"/>
                </a:solidFill>
              </a:rPr>
              <a:t>загиблих</a:t>
            </a:r>
            <a:r>
              <a:rPr lang="ru-RU" sz="900" dirty="0">
                <a:solidFill>
                  <a:schemeClr val="bg1"/>
                </a:solidFill>
              </a:rPr>
              <a:t>) </a:t>
            </a:r>
            <a:r>
              <a:rPr lang="ru-RU" sz="900" dirty="0" err="1">
                <a:solidFill>
                  <a:schemeClr val="bg1"/>
                </a:solidFill>
              </a:rPr>
              <a:t>осіб</a:t>
            </a:r>
            <a:r>
              <a:rPr lang="ru-RU" sz="900" dirty="0">
                <a:solidFill>
                  <a:schemeClr val="bg1"/>
                </a:solidFill>
              </a:rPr>
              <a:t>, </a:t>
            </a:r>
            <a:r>
              <a:rPr lang="ru-RU" sz="900" dirty="0" err="1">
                <a:solidFill>
                  <a:schemeClr val="bg1"/>
                </a:solidFill>
              </a:rPr>
              <a:t>які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мають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особливі</a:t>
            </a:r>
            <a:r>
              <a:rPr lang="ru-RU" sz="900" dirty="0">
                <a:solidFill>
                  <a:schemeClr val="bg1"/>
                </a:solidFill>
              </a:rPr>
              <a:t> заслуги та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особливі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трудові</a:t>
            </a:r>
            <a:r>
              <a:rPr lang="ru-RU" sz="900" dirty="0">
                <a:solidFill>
                  <a:schemeClr val="bg1"/>
                </a:solidFill>
              </a:rPr>
              <a:t> заслуги перед </a:t>
            </a:r>
            <a:r>
              <a:rPr lang="ru-RU" sz="900" dirty="0" err="1">
                <a:solidFill>
                  <a:schemeClr val="bg1"/>
                </a:solidFill>
              </a:rPr>
              <a:t>Батьківщиною</a:t>
            </a:r>
            <a:r>
              <a:rPr lang="ru-RU" sz="900" dirty="0">
                <a:solidFill>
                  <a:schemeClr val="bg1"/>
                </a:solidFill>
              </a:rPr>
              <a:t>, </a:t>
            </a:r>
            <a:r>
              <a:rPr lang="ru-RU" sz="900" dirty="0" err="1">
                <a:solidFill>
                  <a:schemeClr val="bg1"/>
                </a:solidFill>
              </a:rPr>
              <a:t>учасників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бойових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дій</a:t>
            </a:r>
            <a:r>
              <a:rPr lang="ru-RU" sz="900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постраждалих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учасників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Революції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Гідності</a:t>
            </a:r>
            <a:r>
              <a:rPr lang="ru-RU" sz="900" dirty="0">
                <a:solidFill>
                  <a:schemeClr val="bg1"/>
                </a:solidFill>
              </a:rPr>
              <a:t> і </a:t>
            </a:r>
            <a:r>
              <a:rPr lang="ru-RU" sz="900" dirty="0" err="1">
                <a:solidFill>
                  <a:schemeClr val="bg1"/>
                </a:solidFill>
              </a:rPr>
              <a:t>осіб</a:t>
            </a:r>
            <a:r>
              <a:rPr lang="ru-RU" sz="900" dirty="0">
                <a:solidFill>
                  <a:schemeClr val="bg1"/>
                </a:solidFill>
              </a:rPr>
              <a:t> з </a:t>
            </a:r>
            <a:r>
              <a:rPr lang="ru-RU" sz="900" dirty="0" err="1">
                <a:solidFill>
                  <a:schemeClr val="bg1"/>
                </a:solidFill>
              </a:rPr>
              <a:t>інвалідністю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внаслідок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війни</a:t>
            </a:r>
            <a:r>
              <a:rPr lang="ru-RU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881F08-87A7-4B4E-837A-CF0E1EE11FDF}"/>
              </a:ext>
            </a:extLst>
          </p:cNvPr>
          <p:cNvSpPr txBox="1"/>
          <p:nvPr/>
        </p:nvSpPr>
        <p:spPr>
          <a:xfrm>
            <a:off x="-1554971" y="3003098"/>
            <a:ext cx="5235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Відділ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організації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надання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адміністративних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послуг</a:t>
            </a:r>
            <a:r>
              <a:rPr lang="ru-RU" sz="900" b="1" dirty="0">
                <a:solidFill>
                  <a:schemeClr val="bg1"/>
                </a:solidFill>
              </a:rPr>
              <a:t>/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Центр </a:t>
            </a:r>
            <a:r>
              <a:rPr lang="ru-RU" sz="900" b="1" dirty="0" err="1">
                <a:solidFill>
                  <a:schemeClr val="bg1"/>
                </a:solidFill>
              </a:rPr>
              <a:t>надання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адміністративних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послуг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Великодальницької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сільської</a:t>
            </a:r>
            <a:r>
              <a:rPr lang="ru-RU" sz="900" b="1" dirty="0">
                <a:solidFill>
                  <a:schemeClr val="bg1"/>
                </a:solidFill>
              </a:rPr>
              <a:t> ради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560A6B3-1A9F-450C-B952-4BDC2C0D2C6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1603512" y="1983806"/>
            <a:ext cx="5236918" cy="66452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735D65C-C4ED-409B-90AC-986C6F7D642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1553807" y="3955583"/>
            <a:ext cx="5236918" cy="66452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419DDD1-88E1-475C-8ADA-FAC28859342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1580991" y="4864127"/>
            <a:ext cx="5236918" cy="66452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5BC198C-B904-48B2-8E1B-6378443BB35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1539843" y="5769218"/>
            <a:ext cx="5236918" cy="66452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78E395B-A068-4706-B68C-324E6AFC9009}"/>
              </a:ext>
            </a:extLst>
          </p:cNvPr>
          <p:cNvSpPr txBox="1"/>
          <p:nvPr/>
        </p:nvSpPr>
        <p:spPr>
          <a:xfrm>
            <a:off x="4655352" y="1939918"/>
            <a:ext cx="52370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Україна</a:t>
            </a:r>
            <a:r>
              <a:rPr lang="ru-RU" sz="1050" b="1" dirty="0">
                <a:solidFill>
                  <a:schemeClr val="bg1"/>
                </a:solidFill>
              </a:rPr>
              <a:t> 67668, </a:t>
            </a:r>
            <a:r>
              <a:rPr lang="ru-RU" sz="1050" b="1" dirty="0" err="1">
                <a:solidFill>
                  <a:schemeClr val="bg1"/>
                </a:solidFill>
              </a:rPr>
              <a:t>Одеська</a:t>
            </a:r>
            <a:r>
              <a:rPr lang="ru-RU" sz="1050" b="1" dirty="0">
                <a:solidFill>
                  <a:schemeClr val="bg1"/>
                </a:solidFill>
              </a:rPr>
              <a:t> область,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Одеський</a:t>
            </a:r>
            <a:r>
              <a:rPr lang="ru-RU" sz="1050" b="1" dirty="0">
                <a:solidFill>
                  <a:schemeClr val="bg1"/>
                </a:solidFill>
              </a:rPr>
              <a:t> район, </a:t>
            </a:r>
            <a:r>
              <a:rPr lang="ru-RU" sz="1050" b="1" dirty="0" err="1">
                <a:solidFill>
                  <a:schemeClr val="bg1"/>
                </a:solidFill>
              </a:rPr>
              <a:t>с.Великий</a:t>
            </a:r>
            <a:r>
              <a:rPr lang="ru-RU" sz="1050" b="1" dirty="0">
                <a:solidFill>
                  <a:schemeClr val="bg1"/>
                </a:solidFill>
              </a:rPr>
              <a:t> Дальник,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вул.Б.Хмельницького</a:t>
            </a:r>
            <a:r>
              <a:rPr lang="ru-RU" sz="1050" b="1" dirty="0">
                <a:solidFill>
                  <a:schemeClr val="bg1"/>
                </a:solidFill>
              </a:rPr>
              <a:t>, 3-Д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cnap@v-dalnik-gromada.gov.ua</a:t>
            </a:r>
            <a:endParaRPr lang="ru-RU" sz="1050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4810536-4D69-4AEB-97AE-B96218565CF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20227" y="2955581"/>
            <a:ext cx="5236918" cy="101202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4506114-D3E6-4959-8004-250D5334302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16495" y="3933384"/>
            <a:ext cx="5236918" cy="101202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81790D4-291A-45D6-841A-F6C7430ECBB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55452" y="4880789"/>
            <a:ext cx="5236918" cy="101202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88A4C77-CC5F-41EB-A220-CBDF7052A45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16495" y="5778059"/>
            <a:ext cx="5236918" cy="101202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6222A2B-94BC-4E79-BA5D-EFEF718D05F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98097" y="2068965"/>
            <a:ext cx="6017274" cy="49991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037D802-B6C7-409C-8D5E-A6DEFC6A69C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19910" y="3123979"/>
            <a:ext cx="6017274" cy="4999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C85B36B-DF08-46F4-843A-6A2C903CDE1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92594" y="4079150"/>
            <a:ext cx="6017274" cy="49991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1B8D848-CAE7-464B-BCFE-9A9842B19F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92594" y="5043446"/>
            <a:ext cx="6017274" cy="49991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F9C5B225-0BA1-4C9E-8417-2CF2971A605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92594" y="5917812"/>
            <a:ext cx="601727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9BA52-3639-09ED-67DC-2AF1C8ECD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74BEB766-0563-21F4-483C-AC23BDC8C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4270" y="6901628"/>
            <a:ext cx="3952875" cy="352425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7B20284F-D361-2C3F-645C-1EA61A3DA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257" y="6901629"/>
            <a:ext cx="3952875" cy="352425"/>
          </a:xfrm>
          <a:prstGeom prst="rect">
            <a:avLst/>
          </a:prstGeom>
        </p:spPr>
      </p:pic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C84EA3F6-68D8-0657-3488-425122EAE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219700" cy="914400"/>
          </a:xfrm>
          <a:prstGeom prst="rect">
            <a:avLst/>
          </a:prstGeom>
        </p:spPr>
      </p:pic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465EE0AE-DB6F-1DC9-777D-382665B94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805" y="1109662"/>
            <a:ext cx="1874285" cy="542925"/>
          </a:xfrm>
          <a:prstGeom prst="rect">
            <a:avLst/>
          </a:prstGeom>
        </p:spPr>
      </p:pic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D1CA4519-DA29-FDB1-F6DB-825AD98049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41079" y="1109662"/>
            <a:ext cx="4042222" cy="542925"/>
          </a:xfrm>
          <a:prstGeom prst="rect">
            <a:avLst/>
          </a:prstGeom>
        </p:spPr>
      </p:pic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1A26FA8E-E356-8B82-61CA-15250E4CD6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72290" y="1109662"/>
            <a:ext cx="2057400" cy="542925"/>
          </a:xfrm>
          <a:prstGeom prst="rect">
            <a:avLst/>
          </a:prstGeom>
        </p:spPr>
      </p:pic>
      <p:pic>
        <p:nvPicPr>
          <p:cNvPr id="14" name="Графіка 13">
            <a:extLst>
              <a:ext uri="{FF2B5EF4-FFF2-40B4-BE49-F238E27FC236}">
                <a16:creationId xmlns:a16="http://schemas.microsoft.com/office/drawing/2014/main" id="{FE0B08BC-2D5A-85A4-3A49-F11437474A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95" y="1109662"/>
            <a:ext cx="2057400" cy="542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5D7F29-C10D-2AC3-0606-2EB4EACD9CDF}"/>
              </a:ext>
            </a:extLst>
          </p:cNvPr>
          <p:cNvSpPr txBox="1"/>
          <p:nvPr/>
        </p:nvSpPr>
        <p:spPr>
          <a:xfrm>
            <a:off x="542497" y="134869"/>
            <a:ext cx="413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94B1B5"/>
                </a:solidFill>
                <a:latin typeface="Georgia" panose="02040502050405020303" pitchFamily="18" charset="0"/>
              </a:rPr>
              <a:t>Соціальний захист</a:t>
            </a:r>
          </a:p>
        </p:txBody>
      </p:sp>
      <p:sp>
        <p:nvSpPr>
          <p:cNvPr id="10" name="Google Shape;156;p4">
            <a:extLst>
              <a:ext uri="{FF2B5EF4-FFF2-40B4-BE49-F238E27FC236}">
                <a16:creationId xmlns:a16="http://schemas.microsoft.com/office/drawing/2014/main" id="{87054AF6-2275-4398-AC0F-E65C66EC18B4}"/>
              </a:ext>
            </a:extLst>
          </p:cNvPr>
          <p:cNvSpPr txBox="1"/>
          <p:nvPr/>
        </p:nvSpPr>
        <p:spPr>
          <a:xfrm>
            <a:off x="167145" y="1135383"/>
            <a:ext cx="16956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uk-UA" sz="14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Заклад/установа, що надає послуги</a:t>
            </a:r>
            <a:endParaRPr sz="1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57;p4">
            <a:extLst>
              <a:ext uri="{FF2B5EF4-FFF2-40B4-BE49-F238E27FC236}">
                <a16:creationId xmlns:a16="http://schemas.microsoft.com/office/drawing/2014/main" id="{55C8F095-C9DD-4F77-9576-B1CABAC0EDEB}"/>
              </a:ext>
            </a:extLst>
          </p:cNvPr>
          <p:cNvSpPr/>
          <p:nvPr/>
        </p:nvSpPr>
        <p:spPr>
          <a:xfrm>
            <a:off x="3151363" y="1195659"/>
            <a:ext cx="18216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uk-UA" sz="14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Види послуг, сервісів</a:t>
            </a:r>
            <a:endParaRPr sz="1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58;p4">
            <a:extLst>
              <a:ext uri="{FF2B5EF4-FFF2-40B4-BE49-F238E27FC236}">
                <a16:creationId xmlns:a16="http://schemas.microsoft.com/office/drawing/2014/main" id="{4B8C3FA8-D6A5-4962-BD69-D76A4FFB94A7}"/>
              </a:ext>
            </a:extLst>
          </p:cNvPr>
          <p:cNvSpPr/>
          <p:nvPr/>
        </p:nvSpPr>
        <p:spPr>
          <a:xfrm>
            <a:off x="6423021" y="1205002"/>
            <a:ext cx="15411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uk-UA" sz="14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Адреса/</a:t>
            </a:r>
            <a:r>
              <a:rPr lang="uk-UA" sz="1400" b="1" kern="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ел.пошта</a:t>
            </a:r>
            <a:endParaRPr sz="1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59;p4">
            <a:extLst>
              <a:ext uri="{FF2B5EF4-FFF2-40B4-BE49-F238E27FC236}">
                <a16:creationId xmlns:a16="http://schemas.microsoft.com/office/drawing/2014/main" id="{643B7AF0-3750-4563-87B5-7B8C20B71D3D}"/>
              </a:ext>
            </a:extLst>
          </p:cNvPr>
          <p:cNvSpPr/>
          <p:nvPr/>
        </p:nvSpPr>
        <p:spPr>
          <a:xfrm>
            <a:off x="8832272" y="1205043"/>
            <a:ext cx="114960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uk-UA" sz="14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Телефони</a:t>
            </a:r>
            <a:endParaRPr sz="1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C503A6-440E-4DE8-968C-E0EAA1F250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24" y="1978444"/>
            <a:ext cx="1938149" cy="6798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0F0D78-9E75-4E6F-8672-C0CADA9DAA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950" y="4911392"/>
            <a:ext cx="1936423" cy="6719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DE50B83-9753-4148-BD6D-03674FAF6F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05" y="3966860"/>
            <a:ext cx="1917568" cy="6809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B0B395-600D-4B2E-BFE0-9F1496BACE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24" y="3002821"/>
            <a:ext cx="1938149" cy="6719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DC580B5-359C-4E90-8BFC-8B83A6C0FA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1303" y="1973415"/>
            <a:ext cx="4041998" cy="67330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47AEDB8-F130-4AB0-B6A7-B2BF3C96FFB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43862" y="3032787"/>
            <a:ext cx="4041998" cy="6175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1C541C8-FFC8-4931-B338-487E65358C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41079" y="3983825"/>
            <a:ext cx="4041998" cy="63448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5B26A5-52CD-4397-9E95-C106E0D124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29327" y="4903917"/>
            <a:ext cx="4041998" cy="63370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18F752-BCC6-4D07-84F9-A78B5F44AE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1629" y="1942107"/>
            <a:ext cx="2054530" cy="69670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83344B-48B5-4E6B-9A28-744A595FD9B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91629" y="2989149"/>
            <a:ext cx="2054530" cy="72863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9CB6966-4227-4F1C-B60E-DBA5E49463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91629" y="3978618"/>
            <a:ext cx="2054530" cy="67700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8459A35-BCBD-4A37-A65A-61E31A054E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91629" y="4917544"/>
            <a:ext cx="2054530" cy="64091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79940CE-8825-4C05-BB2C-09D1D80197B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04195" y="1980667"/>
            <a:ext cx="2060627" cy="6433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593C618-65D3-49E1-86BB-37F35E4415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66463" y="3000179"/>
            <a:ext cx="2060627" cy="6745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67F81E-9409-404E-ABCC-79569C3473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54711" y="3997416"/>
            <a:ext cx="2060627" cy="63448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24E5735-09B3-4EB6-AE86-401BB857CDF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66463" y="4930514"/>
            <a:ext cx="2060627" cy="6337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9F78035-419D-41E4-8435-5DB2D20036C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805" y="5778060"/>
            <a:ext cx="1917568" cy="6620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8489A60-4F9C-4958-A092-DBD7ED01B8B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42613" y="5811904"/>
            <a:ext cx="4041998" cy="63403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0671B01-CC1B-4CB0-8FC1-9FDB29AB322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99580" y="5778060"/>
            <a:ext cx="2054530" cy="6620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32B2D4E-310A-43B6-AD25-3341BA2F26C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54710" y="5751823"/>
            <a:ext cx="2060627" cy="63403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79D3996-FC26-4A6D-ADCD-EC78359CADA0}"/>
              </a:ext>
            </a:extLst>
          </p:cNvPr>
          <p:cNvSpPr txBox="1"/>
          <p:nvPr/>
        </p:nvSpPr>
        <p:spPr>
          <a:xfrm>
            <a:off x="1445931" y="2005460"/>
            <a:ext cx="523538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 err="1">
                <a:solidFill>
                  <a:schemeClr val="bg1"/>
                </a:solidFill>
              </a:rPr>
              <a:t>Безоплатне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спорудження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надгробку</a:t>
            </a:r>
            <a:r>
              <a:rPr lang="ru-RU" sz="900" dirty="0">
                <a:solidFill>
                  <a:schemeClr val="bg1"/>
                </a:solidFill>
              </a:rPr>
              <a:t> на </a:t>
            </a:r>
            <a:r>
              <a:rPr lang="ru-RU" sz="900" dirty="0" err="1">
                <a:solidFill>
                  <a:schemeClr val="bg1"/>
                </a:solidFill>
              </a:rPr>
              <a:t>могилі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померлої</a:t>
            </a:r>
            <a:r>
              <a:rPr lang="ru-RU" sz="900" dirty="0">
                <a:solidFill>
                  <a:schemeClr val="bg1"/>
                </a:solidFill>
              </a:rPr>
              <a:t> (</a:t>
            </a:r>
            <a:r>
              <a:rPr lang="ru-RU" sz="900" dirty="0" err="1">
                <a:solidFill>
                  <a:schemeClr val="bg1"/>
                </a:solidFill>
              </a:rPr>
              <a:t>загиблої</a:t>
            </a:r>
            <a:r>
              <a:rPr lang="ru-RU" sz="900" dirty="0">
                <a:solidFill>
                  <a:schemeClr val="bg1"/>
                </a:solidFill>
              </a:rPr>
              <a:t>) особи,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</a:rPr>
              <a:t> яка </a:t>
            </a:r>
            <a:r>
              <a:rPr lang="ru-RU" sz="900" dirty="0" err="1">
                <a:solidFill>
                  <a:schemeClr val="bg1"/>
                </a:solidFill>
              </a:rPr>
              <a:t>має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особливі</a:t>
            </a:r>
            <a:r>
              <a:rPr lang="ru-RU" sz="900" dirty="0">
                <a:solidFill>
                  <a:schemeClr val="bg1"/>
                </a:solidFill>
              </a:rPr>
              <a:t> заслуги та </a:t>
            </a:r>
            <a:r>
              <a:rPr lang="ru-RU" sz="900" dirty="0" err="1">
                <a:solidFill>
                  <a:schemeClr val="bg1"/>
                </a:solidFill>
              </a:rPr>
              <a:t>особливі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трудові</a:t>
            </a:r>
            <a:r>
              <a:rPr lang="ru-RU" sz="900" dirty="0">
                <a:solidFill>
                  <a:schemeClr val="bg1"/>
                </a:solidFill>
              </a:rPr>
              <a:t> заслуги перед </a:t>
            </a:r>
            <a:r>
              <a:rPr lang="ru-RU" sz="900" dirty="0" err="1">
                <a:solidFill>
                  <a:schemeClr val="bg1"/>
                </a:solidFill>
              </a:rPr>
              <a:t>Батьківщиною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</a:rPr>
              <a:t>за </a:t>
            </a:r>
            <a:r>
              <a:rPr lang="ru-RU" sz="900" dirty="0" err="1">
                <a:solidFill>
                  <a:schemeClr val="bg1"/>
                </a:solidFill>
              </a:rPr>
              <a:t>встановленим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зразком</a:t>
            </a:r>
            <a:r>
              <a:rPr lang="ru-RU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F5760A-B25B-4C16-BD69-C1211F4F75D7}"/>
              </a:ext>
            </a:extLst>
          </p:cNvPr>
          <p:cNvSpPr txBox="1"/>
          <p:nvPr/>
        </p:nvSpPr>
        <p:spPr>
          <a:xfrm>
            <a:off x="1385154" y="3036127"/>
            <a:ext cx="5235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</a:rPr>
              <a:t>Встановлення</a:t>
            </a:r>
            <a:r>
              <a:rPr lang="ru-RU" sz="1400" dirty="0">
                <a:solidFill>
                  <a:schemeClr val="bg1"/>
                </a:solidFill>
              </a:rPr>
              <a:t> статусу, </a:t>
            </a:r>
            <a:r>
              <a:rPr lang="ru-RU" sz="1400" dirty="0" err="1">
                <a:solidFill>
                  <a:schemeClr val="bg1"/>
                </a:solidFill>
              </a:rPr>
              <a:t>видача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посвідчень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dirty="0" err="1">
                <a:solidFill>
                  <a:schemeClr val="bg1"/>
                </a:solidFill>
              </a:rPr>
              <a:t>учасникам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бойових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дій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1BFC03-FD9D-442D-B156-8593918935E1}"/>
              </a:ext>
            </a:extLst>
          </p:cNvPr>
          <p:cNvSpPr txBox="1"/>
          <p:nvPr/>
        </p:nvSpPr>
        <p:spPr>
          <a:xfrm>
            <a:off x="1444384" y="3997416"/>
            <a:ext cx="5235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00" dirty="0" err="1">
                <a:solidFill>
                  <a:schemeClr val="bg1"/>
                </a:solidFill>
              </a:rPr>
              <a:t>Видача</a:t>
            </a:r>
            <a:r>
              <a:rPr lang="ru-RU" sz="700" dirty="0">
                <a:solidFill>
                  <a:schemeClr val="bg1"/>
                </a:solidFill>
              </a:rPr>
              <a:t> нового </a:t>
            </a:r>
            <a:r>
              <a:rPr lang="ru-RU" sz="700" dirty="0" err="1">
                <a:solidFill>
                  <a:schemeClr val="bg1"/>
                </a:solidFill>
              </a:rPr>
              <a:t>посвідчення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учасника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бойових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дій</a:t>
            </a:r>
            <a:r>
              <a:rPr lang="ru-RU" sz="700" dirty="0">
                <a:solidFill>
                  <a:schemeClr val="bg1"/>
                </a:solidFill>
              </a:rPr>
              <a:t>, особи з </a:t>
            </a:r>
            <a:r>
              <a:rPr lang="ru-RU" sz="700" dirty="0" err="1">
                <a:solidFill>
                  <a:schemeClr val="bg1"/>
                </a:solidFill>
              </a:rPr>
              <a:t>інвалідністю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внаслідок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війни</a:t>
            </a:r>
            <a:r>
              <a:rPr lang="ru-RU" sz="700" dirty="0">
                <a:solidFill>
                  <a:schemeClr val="bg1"/>
                </a:solidFill>
              </a:rPr>
              <a:t>, </a:t>
            </a:r>
            <a:r>
              <a:rPr lang="ru-RU" sz="700" dirty="0" err="1">
                <a:solidFill>
                  <a:schemeClr val="bg1"/>
                </a:solidFill>
              </a:rPr>
              <a:t>учасника</a:t>
            </a:r>
            <a:endParaRPr lang="ru-RU" sz="700" dirty="0">
              <a:solidFill>
                <a:schemeClr val="bg1"/>
              </a:solidFill>
            </a:endParaRPr>
          </a:p>
          <a:p>
            <a:pPr algn="ctr"/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війни</a:t>
            </a:r>
            <a:r>
              <a:rPr lang="ru-RU" sz="700" dirty="0">
                <a:solidFill>
                  <a:schemeClr val="bg1"/>
                </a:solidFill>
              </a:rPr>
              <a:t>, члена </a:t>
            </a:r>
            <a:r>
              <a:rPr lang="ru-RU" sz="700" dirty="0" err="1">
                <a:solidFill>
                  <a:schemeClr val="bg1"/>
                </a:solidFill>
              </a:rPr>
              <a:t>сім’ї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загиблого</a:t>
            </a:r>
            <a:r>
              <a:rPr lang="ru-RU" sz="700" dirty="0">
                <a:solidFill>
                  <a:schemeClr val="bg1"/>
                </a:solidFill>
              </a:rPr>
              <a:t> (</a:t>
            </a:r>
            <a:r>
              <a:rPr lang="ru-RU" sz="700" dirty="0" err="1">
                <a:solidFill>
                  <a:schemeClr val="bg1"/>
                </a:solidFill>
              </a:rPr>
              <a:t>померлого</a:t>
            </a:r>
            <a:r>
              <a:rPr lang="ru-RU" sz="700" dirty="0">
                <a:solidFill>
                  <a:schemeClr val="bg1"/>
                </a:solidFill>
              </a:rPr>
              <a:t>) ветерана </a:t>
            </a:r>
            <a:r>
              <a:rPr lang="ru-RU" sz="700" dirty="0" err="1">
                <a:solidFill>
                  <a:schemeClr val="bg1"/>
                </a:solidFill>
              </a:rPr>
              <a:t>війни</a:t>
            </a:r>
            <a:r>
              <a:rPr lang="ru-RU" sz="700" dirty="0">
                <a:solidFill>
                  <a:schemeClr val="bg1"/>
                </a:solidFill>
              </a:rPr>
              <a:t>, члена </a:t>
            </a:r>
            <a:r>
              <a:rPr lang="ru-RU" sz="700" dirty="0" err="1">
                <a:solidFill>
                  <a:schemeClr val="bg1"/>
                </a:solidFill>
              </a:rPr>
              <a:t>сім’ї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загиблого</a:t>
            </a:r>
            <a:r>
              <a:rPr lang="ru-RU" sz="700" dirty="0">
                <a:solidFill>
                  <a:schemeClr val="bg1"/>
                </a:solidFill>
              </a:rPr>
              <a:t> (</a:t>
            </a:r>
            <a:r>
              <a:rPr lang="ru-RU" sz="700" dirty="0" err="1">
                <a:solidFill>
                  <a:schemeClr val="bg1"/>
                </a:solidFill>
              </a:rPr>
              <a:t>померлого</a:t>
            </a:r>
            <a:r>
              <a:rPr lang="ru-RU" sz="700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Захисника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чи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Захисниці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України</a:t>
            </a:r>
            <a:r>
              <a:rPr lang="ru-RU" sz="700" dirty="0">
                <a:solidFill>
                  <a:schemeClr val="bg1"/>
                </a:solidFill>
              </a:rPr>
              <a:t>, </a:t>
            </a:r>
            <a:r>
              <a:rPr lang="ru-RU" sz="700" dirty="0" err="1">
                <a:solidFill>
                  <a:schemeClr val="bg1"/>
                </a:solidFill>
              </a:rPr>
              <a:t>постраждалого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учасника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Революції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Гідності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замість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700" dirty="0" err="1">
                <a:solidFill>
                  <a:schemeClr val="bg1"/>
                </a:solidFill>
              </a:rPr>
              <a:t>непридатного</a:t>
            </a:r>
            <a:r>
              <a:rPr lang="ru-RU" sz="700" dirty="0">
                <a:solidFill>
                  <a:schemeClr val="bg1"/>
                </a:solidFill>
              </a:rPr>
              <a:t>/</a:t>
            </a:r>
            <a:r>
              <a:rPr lang="ru-RU" sz="700" dirty="0" err="1">
                <a:solidFill>
                  <a:schemeClr val="bg1"/>
                </a:solidFill>
              </a:rPr>
              <a:t>втраченого</a:t>
            </a:r>
            <a:r>
              <a:rPr lang="ru-RU" sz="700" dirty="0">
                <a:solidFill>
                  <a:schemeClr val="bg1"/>
                </a:solidFill>
              </a:rPr>
              <a:t> та у </a:t>
            </a:r>
            <a:r>
              <a:rPr lang="ru-RU" sz="700" dirty="0" err="1">
                <a:solidFill>
                  <a:schemeClr val="bg1"/>
                </a:solidFill>
              </a:rPr>
              <a:t>разі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зміни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персональних</a:t>
            </a:r>
            <a:r>
              <a:rPr lang="ru-RU" sz="700" dirty="0">
                <a:solidFill>
                  <a:schemeClr val="bg1"/>
                </a:solidFill>
              </a:rPr>
              <a:t> </a:t>
            </a:r>
            <a:r>
              <a:rPr lang="ru-RU" sz="700" dirty="0" err="1">
                <a:solidFill>
                  <a:schemeClr val="bg1"/>
                </a:solidFill>
              </a:rPr>
              <a:t>даних</a:t>
            </a:r>
            <a:endParaRPr lang="ru-RU" sz="7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4659A2-FBF4-4421-8309-7A0996E4A45D}"/>
              </a:ext>
            </a:extLst>
          </p:cNvPr>
          <p:cNvSpPr txBox="1"/>
          <p:nvPr/>
        </p:nvSpPr>
        <p:spPr>
          <a:xfrm>
            <a:off x="1554168" y="4972317"/>
            <a:ext cx="5235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solidFill>
                  <a:schemeClr val="bg1"/>
                </a:solidFill>
              </a:rPr>
              <a:t>Надання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відомостей</a:t>
            </a:r>
            <a:r>
              <a:rPr lang="ru-RU" sz="1200" dirty="0">
                <a:solidFill>
                  <a:schemeClr val="bg1"/>
                </a:solidFill>
              </a:rPr>
              <a:t> з </a:t>
            </a:r>
            <a:r>
              <a:rPr lang="ru-RU" sz="1200" dirty="0" err="1">
                <a:solidFill>
                  <a:schemeClr val="bg1"/>
                </a:solidFill>
              </a:rPr>
              <a:t>Єдиного</a:t>
            </a:r>
            <a:r>
              <a:rPr lang="ru-RU" sz="1200" dirty="0">
                <a:solidFill>
                  <a:schemeClr val="bg1"/>
                </a:solidFill>
              </a:rPr>
              <a:t> державного </a:t>
            </a:r>
            <a:r>
              <a:rPr lang="ru-RU" sz="1200" dirty="0" err="1">
                <a:solidFill>
                  <a:schemeClr val="bg1"/>
                </a:solidFill>
              </a:rPr>
              <a:t>реєстру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200" dirty="0" err="1">
                <a:solidFill>
                  <a:schemeClr val="bg1"/>
                </a:solidFill>
              </a:rPr>
              <a:t>ветеранів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війни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D93791-4EF9-4A4A-BA35-FBEED3D26CA0}"/>
              </a:ext>
            </a:extLst>
          </p:cNvPr>
          <p:cNvSpPr txBox="1"/>
          <p:nvPr/>
        </p:nvSpPr>
        <p:spPr>
          <a:xfrm>
            <a:off x="1475849" y="5787576"/>
            <a:ext cx="5235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 err="1">
                <a:solidFill>
                  <a:schemeClr val="bg1"/>
                </a:solidFill>
              </a:rPr>
              <a:t>Встановлення</a:t>
            </a:r>
            <a:r>
              <a:rPr lang="ru-RU" sz="900" dirty="0">
                <a:solidFill>
                  <a:schemeClr val="bg1"/>
                </a:solidFill>
              </a:rPr>
              <a:t> статусу члена </a:t>
            </a:r>
            <a:r>
              <a:rPr lang="ru-RU" sz="900" dirty="0" err="1">
                <a:solidFill>
                  <a:schemeClr val="bg1"/>
                </a:solidFill>
              </a:rPr>
              <a:t>сім’ї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загиблого</a:t>
            </a:r>
            <a:r>
              <a:rPr lang="ru-RU" sz="900" dirty="0">
                <a:solidFill>
                  <a:schemeClr val="bg1"/>
                </a:solidFill>
              </a:rPr>
              <a:t> (</a:t>
            </a:r>
            <a:r>
              <a:rPr lang="ru-RU" sz="900" dirty="0" err="1">
                <a:solidFill>
                  <a:schemeClr val="bg1"/>
                </a:solidFill>
              </a:rPr>
              <a:t>померлого</a:t>
            </a:r>
            <a:r>
              <a:rPr lang="ru-RU" sz="900" dirty="0">
                <a:solidFill>
                  <a:schemeClr val="bg1"/>
                </a:solidFill>
              </a:rPr>
              <a:t>) ветерана </a:t>
            </a:r>
            <a:r>
              <a:rPr lang="ru-RU" sz="900" dirty="0" err="1">
                <a:solidFill>
                  <a:schemeClr val="bg1"/>
                </a:solidFill>
              </a:rPr>
              <a:t>війни</a:t>
            </a:r>
            <a:r>
              <a:rPr lang="ru-RU" sz="900" dirty="0">
                <a:solidFill>
                  <a:schemeClr val="bg1"/>
                </a:solidFill>
              </a:rPr>
              <a:t> та 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</a:rPr>
              <a:t>члена </a:t>
            </a:r>
            <a:r>
              <a:rPr lang="ru-RU" sz="900" dirty="0" err="1">
                <a:solidFill>
                  <a:schemeClr val="bg1"/>
                </a:solidFill>
              </a:rPr>
              <a:t>сім’ї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загиблого</a:t>
            </a:r>
            <a:r>
              <a:rPr lang="ru-RU" sz="900" dirty="0">
                <a:solidFill>
                  <a:schemeClr val="bg1"/>
                </a:solidFill>
              </a:rPr>
              <a:t> (</a:t>
            </a:r>
            <a:r>
              <a:rPr lang="ru-RU" sz="900" dirty="0" err="1">
                <a:solidFill>
                  <a:schemeClr val="bg1"/>
                </a:solidFill>
              </a:rPr>
              <a:t>померлого</a:t>
            </a:r>
            <a:r>
              <a:rPr lang="ru-RU" sz="900" dirty="0">
                <a:solidFill>
                  <a:schemeClr val="bg1"/>
                </a:solidFill>
              </a:rPr>
              <a:t>) </a:t>
            </a:r>
            <a:r>
              <a:rPr lang="ru-RU" sz="900" dirty="0" err="1">
                <a:solidFill>
                  <a:schemeClr val="bg1"/>
                </a:solidFill>
              </a:rPr>
              <a:t>Захисника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чи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Захисниці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України</a:t>
            </a:r>
            <a:r>
              <a:rPr lang="ru-RU" sz="900" dirty="0">
                <a:solidFill>
                  <a:schemeClr val="bg1"/>
                </a:solidFill>
              </a:rPr>
              <a:t>, </a:t>
            </a:r>
            <a:r>
              <a:rPr lang="ru-RU" sz="900" dirty="0" err="1">
                <a:solidFill>
                  <a:schemeClr val="bg1"/>
                </a:solidFill>
              </a:rPr>
              <a:t>видача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900" dirty="0" err="1">
                <a:solidFill>
                  <a:schemeClr val="bg1"/>
                </a:solidFill>
              </a:rPr>
              <a:t>посвідчення</a:t>
            </a:r>
            <a:r>
              <a:rPr lang="ru-RU" sz="900" dirty="0">
                <a:solidFill>
                  <a:schemeClr val="bg1"/>
                </a:solidFill>
              </a:rPr>
              <a:t>/</a:t>
            </a:r>
            <a:r>
              <a:rPr lang="ru-RU" sz="900" dirty="0" err="1">
                <a:solidFill>
                  <a:schemeClr val="bg1"/>
                </a:solidFill>
              </a:rPr>
              <a:t>довідки</a:t>
            </a:r>
            <a:r>
              <a:rPr lang="ru-RU" sz="900" dirty="0">
                <a:solidFill>
                  <a:schemeClr val="bg1"/>
                </a:solidFill>
              </a:rPr>
              <a:t>, </a:t>
            </a:r>
            <a:r>
              <a:rPr lang="ru-RU" sz="900" dirty="0" err="1">
                <a:solidFill>
                  <a:schemeClr val="bg1"/>
                </a:solidFill>
              </a:rPr>
              <a:t>продовження</a:t>
            </a:r>
            <a:r>
              <a:rPr lang="ru-RU" sz="900" dirty="0">
                <a:solidFill>
                  <a:schemeClr val="bg1"/>
                </a:solidFill>
              </a:rPr>
              <a:t> строку </a:t>
            </a:r>
            <a:r>
              <a:rPr lang="ru-RU" sz="900" dirty="0" err="1">
                <a:solidFill>
                  <a:schemeClr val="bg1"/>
                </a:solidFill>
              </a:rPr>
              <a:t>дії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посвідчення</a:t>
            </a:r>
            <a:endParaRPr lang="ru-RU" sz="900" dirty="0">
              <a:solidFill>
                <a:schemeClr val="bg1"/>
              </a:solidFill>
            </a:endParaRPr>
          </a:p>
          <a:p>
            <a:pPr algn="ctr"/>
            <a:r>
              <a:rPr lang="ru-RU" sz="900" dirty="0">
                <a:solidFill>
                  <a:schemeClr val="bg1"/>
                </a:solidFill>
              </a:rPr>
              <a:t> (</a:t>
            </a:r>
            <a:r>
              <a:rPr lang="ru-RU" sz="900" dirty="0" err="1">
                <a:solidFill>
                  <a:schemeClr val="bg1"/>
                </a:solidFill>
              </a:rPr>
              <a:t>вклеювання</a:t>
            </a:r>
            <a:r>
              <a:rPr lang="ru-RU" sz="900" dirty="0">
                <a:solidFill>
                  <a:schemeClr val="bg1"/>
                </a:solidFill>
              </a:rPr>
              <a:t> бланка-вкладки).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9D0720B-13E8-4AA8-AA19-31AB7DC1365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1592161" y="1922372"/>
            <a:ext cx="5236918" cy="66452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CBB0FBD-1F5F-4B17-A498-4F103F4A300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1592161" y="2993838"/>
            <a:ext cx="5236918" cy="66452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BCB5776-C805-4C89-9066-FA24074AEAA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1581870" y="3963499"/>
            <a:ext cx="5236918" cy="66452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41E6F3D-5966-4677-BE02-90E43EA437F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1590029" y="4893935"/>
            <a:ext cx="5236918" cy="66452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62A59EE-2832-4E77-A3BA-6A44E028F46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1581870" y="5747577"/>
            <a:ext cx="5236918" cy="66452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17174C-BA01-40C9-B163-D283BC15A9B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82531" y="1913896"/>
            <a:ext cx="5236918" cy="101202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7CC22A6-547A-4ADC-AD1E-24345A7BA61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82531" y="2998432"/>
            <a:ext cx="5236918" cy="101202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E32B0F-7F7C-404A-9C47-F4AB21BC63D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74372" y="3949522"/>
            <a:ext cx="5236918" cy="101202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C9255FC-1E84-4CE7-AB34-EF5C49B13FC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29574" y="4861155"/>
            <a:ext cx="5236918" cy="101202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E1716BB1-FB82-4621-8C2C-C32F816AF02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20227" y="5747577"/>
            <a:ext cx="5236918" cy="101202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80F739D-84FF-4919-AF4E-E1633AD668C5}"/>
              </a:ext>
            </a:extLst>
          </p:cNvPr>
          <p:cNvSpPr txBox="1"/>
          <p:nvPr/>
        </p:nvSpPr>
        <p:spPr>
          <a:xfrm>
            <a:off x="8420966" y="2069967"/>
            <a:ext cx="6015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+380685596896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5E21A95F-521B-4063-ABA6-EA4BCCD2F6F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24765" y="3066543"/>
            <a:ext cx="6017274" cy="49991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EF029379-8E4E-4638-A4FE-5C9C061D5EE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84642" y="4071421"/>
            <a:ext cx="6017274" cy="49991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59FB3B1-496D-4D2D-8962-05E1643C0A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84642" y="5040597"/>
            <a:ext cx="6017274" cy="4999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62C19CC-16D5-40DE-BA4C-E2C9B289D32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84642" y="5842525"/>
            <a:ext cx="601727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6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FC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1FB50A-78B4-4696-34EC-FA9115B1A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8E341D5-9E38-412B-8F44-4F6CA5646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62" y="3432388"/>
            <a:ext cx="4401693" cy="11553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49A73E6-F9D0-4A2C-8C99-04BEA5D40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" y="3441565"/>
            <a:ext cx="2013700" cy="115534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A26D20-0463-4A63-BDF6-0F91F60C7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404" y="1966618"/>
            <a:ext cx="1835055" cy="8137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26C11F6-FF50-4E5D-81E2-4E7A32FA8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268" y="1939677"/>
            <a:ext cx="1841152" cy="914136"/>
          </a:xfrm>
          <a:prstGeom prst="rect">
            <a:avLst/>
          </a:prstGeom>
        </p:spPr>
      </p:pic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12090514-5BC6-CC35-CE89-5CBA82189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04270" y="6901628"/>
            <a:ext cx="3952875" cy="352425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0C5A0883-5BB7-B876-4249-42B40D99B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257" y="6901629"/>
            <a:ext cx="3952875" cy="352425"/>
          </a:xfrm>
          <a:prstGeom prst="rect">
            <a:avLst/>
          </a:prstGeom>
        </p:spPr>
      </p:pic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AA18E6F9-C846-37AB-AD0B-7278877BD0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0"/>
            <a:ext cx="52197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C7599F-7D5E-B4FB-C408-D7E228DE1681}"/>
              </a:ext>
            </a:extLst>
          </p:cNvPr>
          <p:cNvSpPr txBox="1"/>
          <p:nvPr/>
        </p:nvSpPr>
        <p:spPr>
          <a:xfrm>
            <a:off x="277402" y="133564"/>
            <a:ext cx="442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E2CFCF"/>
                </a:solidFill>
                <a:latin typeface="Georgia" panose="02040502050405020303" pitchFamily="18" charset="0"/>
              </a:rPr>
              <a:t>Охорона здоров’я</a:t>
            </a:r>
          </a:p>
        </p:txBody>
      </p:sp>
      <p:pic>
        <p:nvPicPr>
          <p:cNvPr id="12" name="Графіка 11">
            <a:extLst>
              <a:ext uri="{FF2B5EF4-FFF2-40B4-BE49-F238E27FC236}">
                <a16:creationId xmlns:a16="http://schemas.microsoft.com/office/drawing/2014/main" id="{34E11A9B-CCF0-A6B5-2FF6-BE11D8EC03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073" y="1047964"/>
            <a:ext cx="1838646" cy="542925"/>
          </a:xfrm>
          <a:prstGeom prst="rect">
            <a:avLst/>
          </a:prstGeom>
        </p:spPr>
      </p:pic>
      <p:pic>
        <p:nvPicPr>
          <p:cNvPr id="14" name="Графіка 13">
            <a:extLst>
              <a:ext uri="{FF2B5EF4-FFF2-40B4-BE49-F238E27FC236}">
                <a16:creationId xmlns:a16="http://schemas.microsoft.com/office/drawing/2014/main" id="{FCC92B59-DBD1-8246-8B20-9AC3298357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01213" y="1031748"/>
            <a:ext cx="4397339" cy="542925"/>
          </a:xfrm>
          <a:prstGeom prst="rect">
            <a:avLst/>
          </a:prstGeom>
        </p:spPr>
      </p:pic>
      <p:pic>
        <p:nvPicPr>
          <p:cNvPr id="15" name="Графіка 14">
            <a:extLst>
              <a:ext uri="{FF2B5EF4-FFF2-40B4-BE49-F238E27FC236}">
                <a16:creationId xmlns:a16="http://schemas.microsoft.com/office/drawing/2014/main" id="{B9CF02C0-054A-3BEC-BB8C-99936C14D9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9046" y="1047963"/>
            <a:ext cx="1838646" cy="542925"/>
          </a:xfrm>
          <a:prstGeom prst="rect">
            <a:avLst/>
          </a:prstGeom>
        </p:spPr>
      </p:pic>
      <p:pic>
        <p:nvPicPr>
          <p:cNvPr id="16" name="Графіка 15">
            <a:extLst>
              <a:ext uri="{FF2B5EF4-FFF2-40B4-BE49-F238E27FC236}">
                <a16:creationId xmlns:a16="http://schemas.microsoft.com/office/drawing/2014/main" id="{2A117428-1350-E668-7EEC-0FF1728CB2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38681" y="1047963"/>
            <a:ext cx="1838646" cy="542925"/>
          </a:xfrm>
          <a:prstGeom prst="rect">
            <a:avLst/>
          </a:prstGeom>
        </p:spPr>
      </p:pic>
      <p:sp>
        <p:nvSpPr>
          <p:cNvPr id="11" name="Google Shape;156;p4">
            <a:extLst>
              <a:ext uri="{FF2B5EF4-FFF2-40B4-BE49-F238E27FC236}">
                <a16:creationId xmlns:a16="http://schemas.microsoft.com/office/drawing/2014/main" id="{33F135A7-BF41-4C70-9623-E5CF84A7E58B}"/>
              </a:ext>
            </a:extLst>
          </p:cNvPr>
          <p:cNvSpPr txBox="1"/>
          <p:nvPr/>
        </p:nvSpPr>
        <p:spPr>
          <a:xfrm>
            <a:off x="167145" y="1135383"/>
            <a:ext cx="16956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uk-UA" sz="14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Заклад/установа, що надає послуги</a:t>
            </a:r>
            <a:endParaRPr sz="1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57;p4">
            <a:extLst>
              <a:ext uri="{FF2B5EF4-FFF2-40B4-BE49-F238E27FC236}">
                <a16:creationId xmlns:a16="http://schemas.microsoft.com/office/drawing/2014/main" id="{FC32BD8D-90E1-4AA9-AAFA-4BF449AADA40}"/>
              </a:ext>
            </a:extLst>
          </p:cNvPr>
          <p:cNvSpPr/>
          <p:nvPr/>
        </p:nvSpPr>
        <p:spPr>
          <a:xfrm>
            <a:off x="3151363" y="1195659"/>
            <a:ext cx="18216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uk-UA" sz="14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Види послуг, сервісів</a:t>
            </a:r>
            <a:endParaRPr sz="14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F3A992-B4DA-4A0F-AC9A-F5D482D3B0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8013" y="1130432"/>
            <a:ext cx="1560711" cy="3779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3B9790-32CD-408E-B995-CA2DFEAE28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89124" y="1160554"/>
            <a:ext cx="1164437" cy="3779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0E7C2D-D2E8-4C33-968C-896FA0D91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5" y="1922525"/>
            <a:ext cx="2041003" cy="1015409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46EAE452-8811-451C-B806-54C398171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66921" y="3827158"/>
            <a:ext cx="17330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80529E-489A-4B34-9E8F-68FE00F14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61" y="1921401"/>
            <a:ext cx="4401693" cy="9623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DD3CA7-93B1-4E2F-A5A3-431CCD5A2480}"/>
              </a:ext>
            </a:extLst>
          </p:cNvPr>
          <p:cNvSpPr txBox="1"/>
          <p:nvPr/>
        </p:nvSpPr>
        <p:spPr>
          <a:xfrm>
            <a:off x="2558694" y="3757066"/>
            <a:ext cx="8665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Вторинна</a:t>
            </a:r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медична</a:t>
            </a:r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допомога</a:t>
            </a:r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населенню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6B14148F-551A-46C4-B9FE-A88C21A6C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376" y="4184354"/>
            <a:ext cx="1043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A27FF7A2-CF49-4CB6-BEA3-923EA7243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02" y="2959457"/>
            <a:ext cx="1043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25DBCF9D-FB2E-490A-B95F-6EE9B23D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42" y="3022715"/>
            <a:ext cx="1043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9E3688-7706-4677-B811-09BE21931C19}"/>
              </a:ext>
            </a:extLst>
          </p:cNvPr>
          <p:cNvSpPr txBox="1"/>
          <p:nvPr/>
        </p:nvSpPr>
        <p:spPr>
          <a:xfrm>
            <a:off x="-3819204" y="1929315"/>
            <a:ext cx="9723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Амбулаторія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загальної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практики-</a:t>
            </a:r>
            <a:r>
              <a:rPr lang="ru-RU" sz="1050" b="1" dirty="0" err="1">
                <a:solidFill>
                  <a:schemeClr val="bg1"/>
                </a:solidFill>
              </a:rPr>
              <a:t>сімейної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медицини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с. </a:t>
            </a:r>
            <a:r>
              <a:rPr lang="ru-RU" sz="1050" b="1" dirty="0" err="1">
                <a:solidFill>
                  <a:schemeClr val="bg1"/>
                </a:solidFill>
              </a:rPr>
              <a:t>Петродолинське</a:t>
            </a:r>
            <a:r>
              <a:rPr lang="ru-RU" sz="1050" b="1" dirty="0">
                <a:solidFill>
                  <a:schemeClr val="bg1"/>
                </a:solidFill>
              </a:rPr>
              <a:t> КНП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Овідіопольської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селищної</a:t>
            </a:r>
            <a:r>
              <a:rPr lang="ru-RU" sz="1050" b="1" dirty="0">
                <a:solidFill>
                  <a:schemeClr val="bg1"/>
                </a:solidFill>
              </a:rPr>
              <a:t> ради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 “</a:t>
            </a:r>
            <a:r>
              <a:rPr lang="ru-RU" sz="1050" b="1" dirty="0" err="1">
                <a:solidFill>
                  <a:schemeClr val="bg1"/>
                </a:solidFill>
              </a:rPr>
              <a:t>Овідіопольський</a:t>
            </a:r>
            <a:r>
              <a:rPr lang="ru-RU" sz="1050" b="1" dirty="0">
                <a:solidFill>
                  <a:schemeClr val="bg1"/>
                </a:solidFill>
              </a:rPr>
              <a:t> центр ПМСД</a:t>
            </a:r>
            <a:r>
              <a:rPr lang="ru-RU" sz="1200" b="1" dirty="0">
                <a:solidFill>
                  <a:schemeClr val="bg1"/>
                </a:solidFill>
              </a:rPr>
              <a:t>”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88AA87-A756-4F27-BC12-0828455AD099}"/>
              </a:ext>
            </a:extLst>
          </p:cNvPr>
          <p:cNvSpPr txBox="1"/>
          <p:nvPr/>
        </p:nvSpPr>
        <p:spPr>
          <a:xfrm>
            <a:off x="2381140" y="2198259"/>
            <a:ext cx="97234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Первинна</a:t>
            </a:r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медична</a:t>
            </a:r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допомога</a:t>
            </a:r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населенню</a:t>
            </a: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E4CCFDA8-8F3B-4C18-85DF-1D8CF51AC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331" y="4139709"/>
            <a:ext cx="1043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DD0F8AF-7EAA-40A7-ACD0-5D07A8C40B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60054" y="3493779"/>
            <a:ext cx="1841152" cy="101666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D2977229-819B-4E11-B0DD-337BBB68E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435" y="3504278"/>
            <a:ext cx="1835055" cy="97625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27F2C76-3A85-4940-9BFD-6DF0B51F1AB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31421" y="3735874"/>
            <a:ext cx="10439400" cy="76302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071F763-4961-4595-8317-E6D624C59638}"/>
              </a:ext>
            </a:extLst>
          </p:cNvPr>
          <p:cNvSpPr txBox="1"/>
          <p:nvPr/>
        </p:nvSpPr>
        <p:spPr>
          <a:xfrm>
            <a:off x="-4120123" y="3510309"/>
            <a:ext cx="10441354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Консультативно-</a:t>
            </a:r>
            <a:r>
              <a:rPr lang="ru-RU" sz="1050" b="1" dirty="0" err="1">
                <a:solidFill>
                  <a:schemeClr val="bg1"/>
                </a:solidFill>
              </a:rPr>
              <a:t>лікувальне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відділення</a:t>
            </a:r>
            <a:endParaRPr lang="ru-RU" sz="1050" b="1" dirty="0">
              <a:solidFill>
                <a:schemeClr val="bg1"/>
              </a:solidFill>
            </a:endParaRP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 с. Великий Дальник 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КНП </a:t>
            </a:r>
            <a:r>
              <a:rPr lang="ru-RU" sz="1050" b="1" dirty="0" err="1">
                <a:solidFill>
                  <a:schemeClr val="bg1"/>
                </a:solidFill>
              </a:rPr>
              <a:t>Усатівської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сільської</a:t>
            </a:r>
            <a:r>
              <a:rPr lang="ru-RU" sz="1050" b="1" dirty="0">
                <a:solidFill>
                  <a:schemeClr val="bg1"/>
                </a:solidFill>
              </a:rPr>
              <a:t> ради 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“</a:t>
            </a:r>
            <a:r>
              <a:rPr lang="ru-RU" sz="1050" b="1" dirty="0" err="1">
                <a:solidFill>
                  <a:schemeClr val="bg1"/>
                </a:solidFill>
              </a:rPr>
              <a:t>Усатівський</a:t>
            </a:r>
            <a:r>
              <a:rPr lang="ru-RU" sz="1050" b="1" dirty="0">
                <a:solidFill>
                  <a:schemeClr val="bg1"/>
                </a:solidFill>
              </a:rPr>
              <a:t> центр ПМСД</a:t>
            </a:r>
            <a:r>
              <a:rPr lang="ru-RU" sz="800" b="1" dirty="0">
                <a:solidFill>
                  <a:schemeClr val="bg1"/>
                </a:solidFill>
              </a:rPr>
              <a:t>”</a:t>
            </a:r>
          </a:p>
          <a:p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FAB6F92-EC82-4C17-BF55-3C6B52FEACEE}"/>
              </a:ext>
            </a:extLst>
          </p:cNvPr>
          <p:cNvSpPr txBox="1"/>
          <p:nvPr/>
        </p:nvSpPr>
        <p:spPr>
          <a:xfrm>
            <a:off x="8683963" y="2159174"/>
            <a:ext cx="11730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(04851) 3-11-03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C07064-5DD4-4CB9-87A9-1481E3CC5A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710" y="5004403"/>
            <a:ext cx="2017951" cy="11522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37E86EE-C36F-43DD-9514-B208063194E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87416" y="4997401"/>
            <a:ext cx="4401693" cy="11583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0B7B11-9986-45C8-8F49-C1F8840EC96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18662" y="5113887"/>
            <a:ext cx="1841152" cy="101812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627FF19-0CF9-4CEF-99B3-5C63BEF2E0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66404" y="5141214"/>
            <a:ext cx="1835055" cy="97544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FCEB59D-CE47-40CD-9482-8DFDD89D890E}"/>
              </a:ext>
            </a:extLst>
          </p:cNvPr>
          <p:cNvSpPr txBox="1"/>
          <p:nvPr/>
        </p:nvSpPr>
        <p:spPr>
          <a:xfrm>
            <a:off x="-5127357" y="5279187"/>
            <a:ext cx="1233978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 err="1">
                <a:solidFill>
                  <a:schemeClr val="bg1"/>
                </a:solidFill>
              </a:rPr>
              <a:t>Амбулаторія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ru-RU" sz="1100" b="1" dirty="0" err="1">
                <a:solidFill>
                  <a:schemeClr val="bg1"/>
                </a:solidFill>
              </a:rPr>
              <a:t>загальної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практики — </a:t>
            </a:r>
            <a:r>
              <a:rPr lang="ru-RU" sz="1100" b="1" dirty="0" err="1">
                <a:solidFill>
                  <a:schemeClr val="bg1"/>
                </a:solidFill>
              </a:rPr>
              <a:t>сімейної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ru-RU" sz="1100" b="1" dirty="0" err="1">
                <a:solidFill>
                  <a:schemeClr val="bg1"/>
                </a:solidFill>
              </a:rPr>
              <a:t>медицини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(ЗПСМ) с. Великий Дальник</a:t>
            </a:r>
          </a:p>
          <a:p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209202-6035-4368-864B-339DDFE67F29}"/>
              </a:ext>
            </a:extLst>
          </p:cNvPr>
          <p:cNvSpPr txBox="1"/>
          <p:nvPr/>
        </p:nvSpPr>
        <p:spPr>
          <a:xfrm>
            <a:off x="2609851" y="5438997"/>
            <a:ext cx="128431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</a:rPr>
              <a:t>Первинна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медична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допомога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населенню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AFB6650-D4E3-4E89-B3DE-499F14D7436C}"/>
              </a:ext>
            </a:extLst>
          </p:cNvPr>
          <p:cNvSpPr txBox="1"/>
          <p:nvPr/>
        </p:nvSpPr>
        <p:spPr>
          <a:xfrm>
            <a:off x="1200883" y="5239572"/>
            <a:ext cx="1284316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Україна</a:t>
            </a:r>
            <a:r>
              <a:rPr lang="ru-RU" sz="1050" b="1" dirty="0">
                <a:solidFill>
                  <a:schemeClr val="bg1"/>
                </a:solidFill>
              </a:rPr>
              <a:t> 67668 </a:t>
            </a:r>
            <a:r>
              <a:rPr lang="ru-RU" sz="1050" b="1" dirty="0" err="1">
                <a:solidFill>
                  <a:schemeClr val="bg1"/>
                </a:solidFill>
              </a:rPr>
              <a:t>Одеська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обл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с.  Великий Дальник, 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вул</a:t>
            </a:r>
            <a:r>
              <a:rPr lang="ru-RU" sz="1050" b="1" dirty="0">
                <a:solidFill>
                  <a:schemeClr val="bg1"/>
                </a:solidFill>
              </a:rPr>
              <a:t>. Безверхого, 33,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v.dalnik@v-dalnik-gromada.gov.ua</a:t>
            </a:r>
          </a:p>
          <a:p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9C773E-6D9B-41AC-A56C-7C53223E133F}"/>
              </a:ext>
            </a:extLst>
          </p:cNvPr>
          <p:cNvSpPr txBox="1"/>
          <p:nvPr/>
        </p:nvSpPr>
        <p:spPr>
          <a:xfrm>
            <a:off x="8614435" y="5437485"/>
            <a:ext cx="12843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(04852) 6-22- 33</a:t>
            </a: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820769F5-B351-430B-A62E-7CD25A49E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963" y="3659527"/>
            <a:ext cx="18004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(04852) 2-51-12, </a:t>
            </a:r>
          </a:p>
          <a:p>
            <a:r>
              <a:rPr lang="ru-RU" dirty="0">
                <a:solidFill>
                  <a:schemeClr val="bg1"/>
                </a:solidFill>
              </a:rPr>
              <a:t>(04582) 2-27-59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52FFDA-FF14-4D62-9B13-B2753979CDEC}"/>
              </a:ext>
            </a:extLst>
          </p:cNvPr>
          <p:cNvSpPr txBox="1"/>
          <p:nvPr/>
        </p:nvSpPr>
        <p:spPr>
          <a:xfrm>
            <a:off x="905558" y="1891522"/>
            <a:ext cx="13291126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Україна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67668 </a:t>
            </a:r>
            <a:r>
              <a:rPr kumimoji="0" lang="ru-RU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Одеська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с.  Великий Дальник, 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с. </a:t>
            </a:r>
            <a:r>
              <a:rPr lang="ru-RU" sz="1000" dirty="0" err="1">
                <a:solidFill>
                  <a:schemeClr val="bg1"/>
                </a:solidFill>
              </a:rPr>
              <a:t>Петродолинське</a:t>
            </a:r>
            <a:r>
              <a:rPr lang="ru-RU" sz="1000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sz="1000" dirty="0" err="1">
                <a:solidFill>
                  <a:schemeClr val="bg1"/>
                </a:solidFill>
              </a:rPr>
              <a:t>вул</a:t>
            </a:r>
            <a:r>
              <a:rPr lang="ru-RU" sz="1000" dirty="0">
                <a:solidFill>
                  <a:schemeClr val="bg1"/>
                </a:solidFill>
              </a:rPr>
              <a:t>. </a:t>
            </a:r>
            <a:r>
              <a:rPr lang="ru-RU" sz="1000" dirty="0" err="1">
                <a:solidFill>
                  <a:schemeClr val="bg1"/>
                </a:solidFill>
              </a:rPr>
              <a:t>Новоселів</a:t>
            </a:r>
            <a:r>
              <a:rPr lang="ru-RU" sz="1000" dirty="0">
                <a:solidFill>
                  <a:schemeClr val="bg1"/>
                </a:solidFill>
              </a:rPr>
              <a:t>, 19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ozpmsd@ukr.net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(04851) 3-11-03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60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B5A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19966A-9BEC-FE50-1124-58104B03D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B4E2CE5-0CFF-425D-8490-02F02D36A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231" y="5488099"/>
            <a:ext cx="2231329" cy="6713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7E61A7C-9456-4459-B8F3-29B3250F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282" y="4360080"/>
            <a:ext cx="2231329" cy="6713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2435650-5C63-4451-8188-4EA8F3545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830" y="3127504"/>
            <a:ext cx="2231329" cy="64663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B68C9C3-494A-4FA4-A943-093FCFBA9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776" y="2111354"/>
            <a:ext cx="2231329" cy="6502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EF13C34-4A8B-4B54-932F-D8DBEF804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876" y="5492076"/>
            <a:ext cx="2231329" cy="6961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59BE175-7ABB-4A63-96E6-C8CB922DB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876" y="4353128"/>
            <a:ext cx="2231329" cy="6783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CA2C934-28D4-495A-AA61-41ACA1555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189" y="3141105"/>
            <a:ext cx="2231329" cy="7143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FFE1E41-0F06-4A8D-AFA7-BACE4853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894" y="2126653"/>
            <a:ext cx="2231329" cy="7025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2A5759-B113-4CCF-988C-D6D782ADC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61" y="5480364"/>
            <a:ext cx="3627434" cy="7078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CBB808-3BC3-451B-A64E-E9933DE00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61" y="4335796"/>
            <a:ext cx="3627434" cy="6956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969493-A079-4EF2-83DA-610CBDF78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61" y="3185827"/>
            <a:ext cx="3627434" cy="7143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31A4B38-622F-4FD8-812F-3CABA8D53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61" y="2135482"/>
            <a:ext cx="3627434" cy="7042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57CC5B-79DB-43AD-B50B-2ABA36BFB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4" y="5492077"/>
            <a:ext cx="2090404" cy="7078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9950EE-5AEF-4145-9D0A-10291970C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5" y="4326230"/>
            <a:ext cx="2090403" cy="69567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27DE86-FE40-4CDE-88FB-C29A32EA6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6" y="3217103"/>
            <a:ext cx="2088652" cy="7252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B8371E-8722-4C70-8A7F-19C89D88F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6" y="2175041"/>
            <a:ext cx="2088652" cy="707438"/>
          </a:xfrm>
          <a:prstGeom prst="rect">
            <a:avLst/>
          </a:prstGeom>
        </p:spPr>
      </p:pic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884972D8-74E4-6DD0-D746-FA2605850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04270" y="6901628"/>
            <a:ext cx="3952875" cy="352425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3E3AF7BF-21B0-6F34-5248-06921FAA5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257" y="6901629"/>
            <a:ext cx="3952875" cy="352425"/>
          </a:xfrm>
          <a:prstGeom prst="rect">
            <a:avLst/>
          </a:prstGeom>
        </p:spPr>
      </p:pic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94011A06-388A-BDFA-1075-9254B37C76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0"/>
            <a:ext cx="52197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549C66-60B4-22DE-231A-3AA44357B3A9}"/>
              </a:ext>
            </a:extLst>
          </p:cNvPr>
          <p:cNvSpPr txBox="1"/>
          <p:nvPr/>
        </p:nvSpPr>
        <p:spPr>
          <a:xfrm>
            <a:off x="996807" y="38493"/>
            <a:ext cx="322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BBAB9D"/>
                </a:solidFill>
                <a:latin typeface="Georgia" panose="02040502050405020303" pitchFamily="18" charset="0"/>
              </a:rPr>
              <a:t>Освіта</a:t>
            </a:r>
          </a:p>
        </p:txBody>
      </p:sp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159D30CD-ADC1-7864-F907-DC55A5F0F6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805" y="1124771"/>
            <a:ext cx="1977026" cy="542925"/>
          </a:xfrm>
          <a:prstGeom prst="rect">
            <a:avLst/>
          </a:prstGeom>
        </p:spPr>
      </p:pic>
      <p:pic>
        <p:nvPicPr>
          <p:cNvPr id="12" name="Графіка 11">
            <a:extLst>
              <a:ext uri="{FF2B5EF4-FFF2-40B4-BE49-F238E27FC236}">
                <a16:creationId xmlns:a16="http://schemas.microsoft.com/office/drawing/2014/main" id="{41C89725-D806-2B53-1295-483DAFFB94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32745" y="1124768"/>
            <a:ext cx="2228850" cy="542925"/>
          </a:xfrm>
          <a:prstGeom prst="rect">
            <a:avLst/>
          </a:prstGeom>
        </p:spPr>
      </p:pic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66DA0B52-9FBB-4DE0-A46A-8B65E7D384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03894" y="1124767"/>
            <a:ext cx="2228850" cy="542925"/>
          </a:xfrm>
          <a:prstGeom prst="rect">
            <a:avLst/>
          </a:prstGeom>
        </p:spPr>
      </p:pic>
      <p:pic>
        <p:nvPicPr>
          <p:cNvPr id="15" name="Графіка 14">
            <a:extLst>
              <a:ext uri="{FF2B5EF4-FFF2-40B4-BE49-F238E27FC236}">
                <a16:creationId xmlns:a16="http://schemas.microsoft.com/office/drawing/2014/main" id="{B78F509A-17EB-2ABA-9961-86A3034392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8122" y="1124768"/>
            <a:ext cx="3626778" cy="5429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0237250-3376-4931-881F-E75E7F6C8695}"/>
              </a:ext>
            </a:extLst>
          </p:cNvPr>
          <p:cNvSpPr txBox="1"/>
          <p:nvPr/>
        </p:nvSpPr>
        <p:spPr>
          <a:xfrm>
            <a:off x="-1495503" y="2237398"/>
            <a:ext cx="5237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Великодальницький</a:t>
            </a:r>
            <a:r>
              <a:rPr lang="ru-RU" sz="1000" b="1" dirty="0">
                <a:solidFill>
                  <a:schemeClr val="bg1"/>
                </a:solidFill>
              </a:rPr>
              <a:t> ЗДО я\с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“</a:t>
            </a:r>
            <a:r>
              <a:rPr lang="ru-RU" sz="1000" b="1" dirty="0" err="1">
                <a:solidFill>
                  <a:schemeClr val="bg1"/>
                </a:solidFill>
              </a:rPr>
              <a:t>Золотий</a:t>
            </a:r>
            <a:r>
              <a:rPr lang="ru-RU" sz="1000" b="1" dirty="0">
                <a:solidFill>
                  <a:schemeClr val="bg1"/>
                </a:solidFill>
              </a:rPr>
              <a:t> ключик”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Великодальницької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сільської</a:t>
            </a:r>
            <a:r>
              <a:rPr lang="ru-RU" sz="1000" b="1" dirty="0">
                <a:solidFill>
                  <a:schemeClr val="bg1"/>
                </a:solidFill>
              </a:rPr>
              <a:t> ради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43501E-9008-4A43-B296-5AF6D0BF4C07}"/>
              </a:ext>
            </a:extLst>
          </p:cNvPr>
          <p:cNvSpPr txBox="1"/>
          <p:nvPr/>
        </p:nvSpPr>
        <p:spPr>
          <a:xfrm>
            <a:off x="4394412" y="2131604"/>
            <a:ext cx="52370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Україна</a:t>
            </a:r>
            <a:r>
              <a:rPr lang="ru-RU" sz="1050" b="1" dirty="0">
                <a:solidFill>
                  <a:schemeClr val="bg1"/>
                </a:solidFill>
              </a:rPr>
              <a:t> 67668, </a:t>
            </a:r>
            <a:r>
              <a:rPr lang="ru-RU" sz="1050" b="1" dirty="0" err="1">
                <a:solidFill>
                  <a:schemeClr val="bg1"/>
                </a:solidFill>
              </a:rPr>
              <a:t>Одеська</a:t>
            </a:r>
            <a:r>
              <a:rPr lang="ru-RU" sz="1050" b="1" dirty="0">
                <a:solidFill>
                  <a:schemeClr val="bg1"/>
                </a:solidFill>
              </a:rPr>
              <a:t> область,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Одеський</a:t>
            </a:r>
            <a:r>
              <a:rPr lang="ru-RU" sz="1050" b="1" dirty="0">
                <a:solidFill>
                  <a:schemeClr val="bg1"/>
                </a:solidFill>
              </a:rPr>
              <a:t> район, </a:t>
            </a:r>
            <a:r>
              <a:rPr lang="ru-RU" sz="1050" b="1" dirty="0" err="1">
                <a:solidFill>
                  <a:schemeClr val="bg1"/>
                </a:solidFill>
              </a:rPr>
              <a:t>с.Великий</a:t>
            </a:r>
            <a:r>
              <a:rPr lang="ru-RU" sz="1050" b="1" dirty="0">
                <a:solidFill>
                  <a:schemeClr val="bg1"/>
                </a:solidFill>
              </a:rPr>
              <a:t> Дальник,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вул.Б.Хмельницького</a:t>
            </a:r>
            <a:r>
              <a:rPr lang="ru-RU" sz="1050" b="1" dirty="0">
                <a:solidFill>
                  <a:schemeClr val="bg1"/>
                </a:solidFill>
              </a:rPr>
              <a:t>, 54-Б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zolotouklyhik@gmail.com</a:t>
            </a:r>
            <a:endParaRPr lang="ru-RU" sz="1050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7D7072-A666-42F9-8B0B-969D0ABC85F6}"/>
              </a:ext>
            </a:extLst>
          </p:cNvPr>
          <p:cNvSpPr txBox="1"/>
          <p:nvPr/>
        </p:nvSpPr>
        <p:spPr>
          <a:xfrm>
            <a:off x="894135" y="2262463"/>
            <a:ext cx="62160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Здобуття  дошкільної   освіти</a:t>
            </a:r>
            <a:r>
              <a:rPr lang="uk-UA" sz="11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kumimoji="0" lang="uk-UA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Психолого-педагогічний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супровід для дітей раннього віку.</a:t>
            </a:r>
            <a:endParaRPr lang="ru-RU" sz="36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7EA766-58F1-4AF4-8573-47C0D42929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975" y="1083005"/>
            <a:ext cx="1700931" cy="59746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DC147E3-EE72-4EB7-AE24-610E76057A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78489" y="1212784"/>
            <a:ext cx="1841152" cy="3840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9AB272D-C389-47BF-92B9-2927B04CC3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37963" y="1230970"/>
            <a:ext cx="1560711" cy="37798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70A5AE0-2751-487D-97ED-35AD8B86D6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80318" y="1197720"/>
            <a:ext cx="1164437" cy="37798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0A60F6C-3FDF-42CB-8916-40D6EC28C51A}"/>
              </a:ext>
            </a:extLst>
          </p:cNvPr>
          <p:cNvSpPr txBox="1"/>
          <p:nvPr/>
        </p:nvSpPr>
        <p:spPr>
          <a:xfrm>
            <a:off x="-1741723" y="3247193"/>
            <a:ext cx="570132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Великодальницький</a:t>
            </a:r>
            <a:r>
              <a:rPr lang="ru-RU" sz="1050" b="1" dirty="0">
                <a:solidFill>
                  <a:schemeClr val="bg1"/>
                </a:solidFill>
              </a:rPr>
              <a:t> ЗДО я/с 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“Сонечко”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Великодальницької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сільської</a:t>
            </a:r>
            <a:r>
              <a:rPr lang="ru-RU" sz="1050" b="1" dirty="0">
                <a:solidFill>
                  <a:schemeClr val="bg1"/>
                </a:solidFill>
              </a:rPr>
              <a:t> ради</a:t>
            </a:r>
          </a:p>
          <a:p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A70198-16BA-4540-8F47-CC042518906D}"/>
              </a:ext>
            </a:extLst>
          </p:cNvPr>
          <p:cNvSpPr txBox="1"/>
          <p:nvPr/>
        </p:nvSpPr>
        <p:spPr>
          <a:xfrm>
            <a:off x="4243433" y="3129130"/>
            <a:ext cx="570132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050" b="1" dirty="0">
                <a:solidFill>
                  <a:schemeClr val="bg1"/>
                </a:solidFill>
              </a:rPr>
              <a:t>Україна </a:t>
            </a:r>
            <a:r>
              <a:rPr lang="ru-RU" sz="1050" b="1" dirty="0">
                <a:solidFill>
                  <a:schemeClr val="bg1"/>
                </a:solidFill>
              </a:rPr>
              <a:t>67668, </a:t>
            </a:r>
            <a:r>
              <a:rPr lang="ru-RU" sz="1050" b="1" dirty="0" err="1">
                <a:solidFill>
                  <a:schemeClr val="bg1"/>
                </a:solidFill>
              </a:rPr>
              <a:t>Одеська</a:t>
            </a:r>
            <a:r>
              <a:rPr lang="ru-RU" sz="1050" b="1" dirty="0">
                <a:solidFill>
                  <a:schemeClr val="bg1"/>
                </a:solidFill>
              </a:rPr>
              <a:t> область,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Одеський</a:t>
            </a:r>
            <a:r>
              <a:rPr lang="ru-RU" sz="1050" b="1" dirty="0">
                <a:solidFill>
                  <a:schemeClr val="bg1"/>
                </a:solidFill>
              </a:rPr>
              <a:t> район, </a:t>
            </a:r>
            <a:r>
              <a:rPr lang="ru-RU" sz="1050" b="1" dirty="0" err="1">
                <a:solidFill>
                  <a:schemeClr val="bg1"/>
                </a:solidFill>
              </a:rPr>
              <a:t>с.Великий</a:t>
            </a:r>
            <a:r>
              <a:rPr lang="ru-RU" sz="1050" b="1" dirty="0">
                <a:solidFill>
                  <a:schemeClr val="bg1"/>
                </a:solidFill>
              </a:rPr>
              <a:t> Дальник, 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вул.Соборна</a:t>
            </a:r>
            <a:r>
              <a:rPr lang="ru-RU" sz="1050" b="1" dirty="0">
                <a:solidFill>
                  <a:schemeClr val="bg1"/>
                </a:solidFill>
              </a:rPr>
              <a:t>, 63-б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sonechkov.d@ukr.net</a:t>
            </a:r>
          </a:p>
          <a:p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0C023A-44F7-4538-800A-AAC956D9B12E}"/>
              </a:ext>
            </a:extLst>
          </p:cNvPr>
          <p:cNvSpPr txBox="1"/>
          <p:nvPr/>
        </p:nvSpPr>
        <p:spPr>
          <a:xfrm>
            <a:off x="-1842932" y="4345878"/>
            <a:ext cx="593187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Петродолинський</a:t>
            </a:r>
            <a:r>
              <a:rPr lang="ru-RU" sz="1050" b="1" dirty="0">
                <a:solidFill>
                  <a:schemeClr val="bg1"/>
                </a:solidFill>
              </a:rPr>
              <a:t> ЗДО я/с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 “</a:t>
            </a:r>
            <a:r>
              <a:rPr lang="ru-RU" sz="1050" b="1" dirty="0" err="1">
                <a:solidFill>
                  <a:schemeClr val="bg1"/>
                </a:solidFill>
              </a:rPr>
              <a:t>Вербичка</a:t>
            </a:r>
            <a:r>
              <a:rPr lang="ru-RU" sz="1050" b="1" dirty="0">
                <a:solidFill>
                  <a:schemeClr val="bg1"/>
                </a:solidFill>
              </a:rPr>
              <a:t>”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Великодальницької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сільської</a:t>
            </a:r>
            <a:r>
              <a:rPr lang="ru-RU" sz="1050" b="1" dirty="0">
                <a:solidFill>
                  <a:schemeClr val="bg1"/>
                </a:solidFill>
              </a:rPr>
              <a:t> ради</a:t>
            </a:r>
          </a:p>
          <a:p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A65201-97C0-4EDF-82F7-162894AEB389}"/>
              </a:ext>
            </a:extLst>
          </p:cNvPr>
          <p:cNvSpPr txBox="1"/>
          <p:nvPr/>
        </p:nvSpPr>
        <p:spPr>
          <a:xfrm>
            <a:off x="4059237" y="4353926"/>
            <a:ext cx="60822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Україна</a:t>
            </a:r>
            <a:r>
              <a:rPr lang="ru-RU" sz="1000" b="1" dirty="0">
                <a:solidFill>
                  <a:schemeClr val="bg1"/>
                </a:solidFill>
              </a:rPr>
              <a:t> 67810, </a:t>
            </a:r>
            <a:r>
              <a:rPr lang="ru-RU" sz="1000" b="1" dirty="0" err="1">
                <a:solidFill>
                  <a:schemeClr val="bg1"/>
                </a:solidFill>
              </a:rPr>
              <a:t>Одеська</a:t>
            </a:r>
            <a:r>
              <a:rPr lang="ru-RU" sz="1000" b="1" dirty="0">
                <a:solidFill>
                  <a:schemeClr val="bg1"/>
                </a:solidFill>
              </a:rPr>
              <a:t> область,</a:t>
            </a:r>
          </a:p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Одеський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район,с.Петродолинсь-ке</a:t>
            </a:r>
            <a:r>
              <a:rPr lang="ru-RU" sz="10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пров.Шкільний,2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dverbichka@ukr.net"</a:t>
            </a:r>
          </a:p>
          <a:p>
            <a:endParaRPr lang="ru-RU" sz="800" dirty="0">
              <a:solidFill>
                <a:schemeClr val="bg1"/>
              </a:solidFill>
            </a:endParaRPr>
          </a:p>
          <a:p>
            <a:endParaRPr lang="ru-RU" sz="16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FFDEBB8-65D8-4B1E-9CEF-B681C7CD9F08}"/>
              </a:ext>
            </a:extLst>
          </p:cNvPr>
          <p:cNvSpPr txBox="1"/>
          <p:nvPr/>
        </p:nvSpPr>
        <p:spPr>
          <a:xfrm>
            <a:off x="-1946486" y="5634687"/>
            <a:ext cx="613898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Розселенський</a:t>
            </a:r>
            <a:r>
              <a:rPr lang="ru-RU" sz="1050" b="1" dirty="0">
                <a:solidFill>
                  <a:schemeClr val="bg1"/>
                </a:solidFill>
              </a:rPr>
              <a:t> ЗДО д/с “Антошка”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Великодальницької</a:t>
            </a:r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сільської</a:t>
            </a:r>
            <a:r>
              <a:rPr lang="ru-RU" sz="1050" b="1" dirty="0">
                <a:solidFill>
                  <a:schemeClr val="bg1"/>
                </a:solidFill>
              </a:rPr>
              <a:t> ради</a:t>
            </a:r>
          </a:p>
          <a:p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5C64DE-7601-4FF0-9F6F-6F4E960074E9}"/>
              </a:ext>
            </a:extLst>
          </p:cNvPr>
          <p:cNvSpPr txBox="1"/>
          <p:nvPr/>
        </p:nvSpPr>
        <p:spPr>
          <a:xfrm>
            <a:off x="4059237" y="5488099"/>
            <a:ext cx="6138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Україна</a:t>
            </a:r>
            <a:r>
              <a:rPr lang="ru-RU" sz="1000" b="1" dirty="0">
                <a:solidFill>
                  <a:schemeClr val="bg1"/>
                </a:solidFill>
              </a:rPr>
              <a:t> 67668, </a:t>
            </a:r>
            <a:r>
              <a:rPr lang="ru-RU" sz="1000" b="1" dirty="0" err="1">
                <a:solidFill>
                  <a:schemeClr val="bg1"/>
                </a:solidFill>
              </a:rPr>
              <a:t>Одеська</a:t>
            </a:r>
            <a:r>
              <a:rPr lang="ru-RU" sz="1000" b="1" dirty="0">
                <a:solidFill>
                  <a:schemeClr val="bg1"/>
                </a:solidFill>
              </a:rPr>
              <a:t> область, </a:t>
            </a:r>
          </a:p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Одеський</a:t>
            </a:r>
            <a:r>
              <a:rPr lang="ru-RU" sz="1000" b="1" dirty="0">
                <a:solidFill>
                  <a:schemeClr val="bg1"/>
                </a:solidFill>
              </a:rPr>
              <a:t> район, </a:t>
            </a:r>
            <a:r>
              <a:rPr lang="ru-RU" sz="1000" b="1" dirty="0" err="1">
                <a:solidFill>
                  <a:schemeClr val="bg1"/>
                </a:solidFill>
              </a:rPr>
              <a:t>с.Розселенець</a:t>
            </a:r>
            <a:r>
              <a:rPr lang="ru-RU" sz="10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вул.Шевченка</a:t>
            </a:r>
            <a:r>
              <a:rPr lang="ru-RU" sz="1000" b="1" dirty="0">
                <a:solidFill>
                  <a:schemeClr val="bg1"/>
                </a:solidFill>
              </a:rPr>
              <a:t>, 35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rasselents-19@ukr.net"</a:t>
            </a:r>
          </a:p>
          <a:p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65C0112-5724-4798-A501-4EDD4AF7BC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00388" y="3338361"/>
            <a:ext cx="3517697" cy="46943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A22ADB0-F17D-4DC8-927D-55CDFFBD5D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00388" y="4451875"/>
            <a:ext cx="3517697" cy="46943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1CD6CE7-7D3C-4F48-AF0C-C4B7CFCFCBD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00751" y="5676659"/>
            <a:ext cx="3517697" cy="4694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0C260E9-1F48-4208-BD91-2B167838D9C8}"/>
              </a:ext>
            </a:extLst>
          </p:cNvPr>
          <p:cNvSpPr txBox="1"/>
          <p:nvPr/>
        </p:nvSpPr>
        <p:spPr>
          <a:xfrm>
            <a:off x="8328212" y="2200516"/>
            <a:ext cx="17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+380972740679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2F1C14-FF44-4A82-AE3B-A44918922B2C}"/>
              </a:ext>
            </a:extLst>
          </p:cNvPr>
          <p:cNvSpPr txBox="1"/>
          <p:nvPr/>
        </p:nvSpPr>
        <p:spPr>
          <a:xfrm>
            <a:off x="8474398" y="3248621"/>
            <a:ext cx="17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+380973126004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FA8490-AD05-49C1-865C-EEC24E4CFDA6}"/>
              </a:ext>
            </a:extLst>
          </p:cNvPr>
          <p:cNvSpPr txBox="1"/>
          <p:nvPr/>
        </p:nvSpPr>
        <p:spPr>
          <a:xfrm>
            <a:off x="8512921" y="4489403"/>
            <a:ext cx="17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+380675562396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C88180-92F6-42D2-AB30-6F304F8EA11D}"/>
              </a:ext>
            </a:extLst>
          </p:cNvPr>
          <p:cNvSpPr txBox="1"/>
          <p:nvPr/>
        </p:nvSpPr>
        <p:spPr>
          <a:xfrm>
            <a:off x="8512921" y="5609500"/>
            <a:ext cx="17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+380664015770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1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B5A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19966A-9BEC-FE50-1124-58104B03D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B4E2CE5-0CFF-425D-8490-02F02D36A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829" y="5542635"/>
            <a:ext cx="2231329" cy="5425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7E61A7C-9456-4459-B8F3-29B3250F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63" y="4390973"/>
            <a:ext cx="2231329" cy="5425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2435650-5C63-4451-8188-4EA8F3545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63" y="3282512"/>
            <a:ext cx="2231329" cy="5425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B68C9C3-494A-4FA4-A943-093FCFBA9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546" y="2247122"/>
            <a:ext cx="2231329" cy="5425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EF13C34-4A8B-4B54-932F-D8DBEF804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501" y="5428843"/>
            <a:ext cx="2231329" cy="8380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59BE175-7ABB-4A63-96E6-C8CB922DB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088" y="4257134"/>
            <a:ext cx="2257429" cy="8394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CA2C934-28D4-495A-AA61-41ACA1555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189" y="3141105"/>
            <a:ext cx="2231329" cy="8175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FFE1E41-0F06-4A8D-AFA7-BACE4853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215" y="2070059"/>
            <a:ext cx="2231329" cy="82083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2A5759-B113-4CCF-988C-D6D782ADC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537" y="5419496"/>
            <a:ext cx="3627434" cy="8474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CBB808-3BC3-451B-A64E-E9933DE00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61" y="4260062"/>
            <a:ext cx="3627434" cy="8463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969493-A079-4EF2-83DA-610CBDF78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563" y="3099909"/>
            <a:ext cx="3627434" cy="8891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31A4B38-622F-4FD8-812F-3CABA8D53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61" y="2070059"/>
            <a:ext cx="3627434" cy="8383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57CC5B-79DB-43AD-B50B-2ABA36BFB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4" y="5492077"/>
            <a:ext cx="2096655" cy="7748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9950EE-5AEF-4145-9D0A-10291970C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4" y="4290305"/>
            <a:ext cx="2072649" cy="78898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27DE86-FE40-4CDE-88FB-C29A32EA6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6" y="3217103"/>
            <a:ext cx="2072649" cy="7659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B8371E-8722-4C70-8A7F-19C89D88F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6" y="2175041"/>
            <a:ext cx="2072649" cy="788984"/>
          </a:xfrm>
          <a:prstGeom prst="rect">
            <a:avLst/>
          </a:prstGeom>
        </p:spPr>
      </p:pic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884972D8-74E4-6DD0-D746-FA2605850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04270" y="6901628"/>
            <a:ext cx="3952875" cy="352425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3E3AF7BF-21B0-6F34-5248-06921FAA5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257" y="6901629"/>
            <a:ext cx="3952875" cy="352425"/>
          </a:xfrm>
          <a:prstGeom prst="rect">
            <a:avLst/>
          </a:prstGeom>
        </p:spPr>
      </p:pic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94011A06-388A-BDFA-1075-9254B37C76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0"/>
            <a:ext cx="52197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549C66-60B4-22DE-231A-3AA44357B3A9}"/>
              </a:ext>
            </a:extLst>
          </p:cNvPr>
          <p:cNvSpPr txBox="1"/>
          <p:nvPr/>
        </p:nvSpPr>
        <p:spPr>
          <a:xfrm>
            <a:off x="996807" y="38493"/>
            <a:ext cx="322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BBAB9D"/>
                </a:solidFill>
                <a:latin typeface="Georgia" panose="02040502050405020303" pitchFamily="18" charset="0"/>
              </a:rPr>
              <a:t>Освіта</a:t>
            </a:r>
          </a:p>
        </p:txBody>
      </p:sp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159D30CD-ADC1-7864-F907-DC55A5F0F6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805" y="1124771"/>
            <a:ext cx="1977026" cy="542925"/>
          </a:xfrm>
          <a:prstGeom prst="rect">
            <a:avLst/>
          </a:prstGeom>
        </p:spPr>
      </p:pic>
      <p:pic>
        <p:nvPicPr>
          <p:cNvPr id="12" name="Графіка 11">
            <a:extLst>
              <a:ext uri="{FF2B5EF4-FFF2-40B4-BE49-F238E27FC236}">
                <a16:creationId xmlns:a16="http://schemas.microsoft.com/office/drawing/2014/main" id="{41C89725-D806-2B53-1295-483DAFFB94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32745" y="1124768"/>
            <a:ext cx="2228850" cy="542925"/>
          </a:xfrm>
          <a:prstGeom prst="rect">
            <a:avLst/>
          </a:prstGeom>
        </p:spPr>
      </p:pic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66DA0B52-9FBB-4DE0-A46A-8B65E7D384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03894" y="1124767"/>
            <a:ext cx="2228850" cy="542925"/>
          </a:xfrm>
          <a:prstGeom prst="rect">
            <a:avLst/>
          </a:prstGeom>
        </p:spPr>
      </p:pic>
      <p:pic>
        <p:nvPicPr>
          <p:cNvPr id="15" name="Графіка 14">
            <a:extLst>
              <a:ext uri="{FF2B5EF4-FFF2-40B4-BE49-F238E27FC236}">
                <a16:creationId xmlns:a16="http://schemas.microsoft.com/office/drawing/2014/main" id="{B78F509A-17EB-2ABA-9961-86A3034392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8122" y="1124768"/>
            <a:ext cx="3626778" cy="5429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7EA766-58F1-4AF4-8573-47C0D42929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975" y="1083005"/>
            <a:ext cx="1700931" cy="59746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DC147E3-EE72-4EB7-AE24-610E76057A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78489" y="1212784"/>
            <a:ext cx="1841152" cy="3840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9AB272D-C389-47BF-92B9-2927B04CC3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37963" y="1230970"/>
            <a:ext cx="1560711" cy="37798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70A5AE0-2751-487D-97ED-35AD8B86D6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80318" y="1197720"/>
            <a:ext cx="1164437" cy="37798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C7C0F40-D755-4284-8E47-672F1808AD20}"/>
              </a:ext>
            </a:extLst>
          </p:cNvPr>
          <p:cNvSpPr txBox="1"/>
          <p:nvPr/>
        </p:nvSpPr>
        <p:spPr>
          <a:xfrm>
            <a:off x="-1527302" y="2325516"/>
            <a:ext cx="5236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Великодальницький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ліцей</a:t>
            </a:r>
            <a:r>
              <a:rPr lang="ru-RU" sz="1000" b="1" dirty="0">
                <a:solidFill>
                  <a:schemeClr val="bg1"/>
                </a:solidFill>
              </a:rPr>
              <a:t> №1</a:t>
            </a:r>
          </a:p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Великодальницької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сільської</a:t>
            </a:r>
            <a:r>
              <a:rPr lang="ru-RU" sz="1000" b="1" dirty="0">
                <a:solidFill>
                  <a:schemeClr val="bg1"/>
                </a:solidFill>
              </a:rPr>
              <a:t> ради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9B2AAE-B97A-4DD3-BAD4-D63E461AC6A1}"/>
              </a:ext>
            </a:extLst>
          </p:cNvPr>
          <p:cNvSpPr txBox="1"/>
          <p:nvPr/>
        </p:nvSpPr>
        <p:spPr>
          <a:xfrm>
            <a:off x="4359626" y="2113170"/>
            <a:ext cx="523630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050" b="1" dirty="0">
                <a:solidFill>
                  <a:schemeClr val="bg1"/>
                </a:solidFill>
              </a:rPr>
              <a:t>Україна </a:t>
            </a:r>
            <a:r>
              <a:rPr lang="ru-RU" sz="1050" b="1" dirty="0">
                <a:solidFill>
                  <a:schemeClr val="bg1"/>
                </a:solidFill>
              </a:rPr>
              <a:t>67668, </a:t>
            </a:r>
            <a:r>
              <a:rPr lang="ru-RU" sz="1050" b="1" dirty="0" err="1">
                <a:solidFill>
                  <a:schemeClr val="bg1"/>
                </a:solidFill>
              </a:rPr>
              <a:t>Одеська</a:t>
            </a:r>
            <a:r>
              <a:rPr lang="ru-RU" sz="1050" b="1" dirty="0">
                <a:solidFill>
                  <a:schemeClr val="bg1"/>
                </a:solidFill>
              </a:rPr>
              <a:t> область, 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Одеський</a:t>
            </a:r>
            <a:r>
              <a:rPr lang="ru-RU" sz="1050" b="1" dirty="0">
                <a:solidFill>
                  <a:schemeClr val="bg1"/>
                </a:solidFill>
              </a:rPr>
              <a:t> район, </a:t>
            </a:r>
            <a:r>
              <a:rPr lang="ru-RU" sz="1050" b="1" dirty="0" err="1">
                <a:solidFill>
                  <a:schemeClr val="bg1"/>
                </a:solidFill>
              </a:rPr>
              <a:t>с.Великий</a:t>
            </a:r>
            <a:r>
              <a:rPr lang="ru-RU" sz="1050" b="1" dirty="0">
                <a:solidFill>
                  <a:schemeClr val="bg1"/>
                </a:solidFill>
              </a:rPr>
              <a:t> Дальник,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вул.Б.Хмельницького</a:t>
            </a:r>
            <a:r>
              <a:rPr lang="ru-RU" sz="1050" b="1" dirty="0">
                <a:solidFill>
                  <a:schemeClr val="bg1"/>
                </a:solidFill>
              </a:rPr>
              <a:t>, 54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nvk-v-dalnik@ukr.net</a:t>
            </a:r>
          </a:p>
          <a:p>
            <a:endParaRPr lang="ru-RU" sz="9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38C339-DBCA-47E5-834B-0DF4185E2F06}"/>
              </a:ext>
            </a:extLst>
          </p:cNvPr>
          <p:cNvSpPr txBox="1"/>
          <p:nvPr/>
        </p:nvSpPr>
        <p:spPr>
          <a:xfrm>
            <a:off x="-1688624" y="3360342"/>
            <a:ext cx="5568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Великодальницький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ліцей</a:t>
            </a:r>
            <a:r>
              <a:rPr lang="ru-RU" sz="1000" b="1" dirty="0">
                <a:solidFill>
                  <a:schemeClr val="bg1"/>
                </a:solidFill>
              </a:rPr>
              <a:t> №2</a:t>
            </a:r>
          </a:p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Великодальницької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сільської</a:t>
            </a:r>
            <a:r>
              <a:rPr lang="ru-RU" sz="1000" b="1" dirty="0">
                <a:solidFill>
                  <a:schemeClr val="bg1"/>
                </a:solidFill>
              </a:rPr>
              <a:t> ради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E8067B-62D8-464C-8531-BF1FCF9035CF}"/>
              </a:ext>
            </a:extLst>
          </p:cNvPr>
          <p:cNvSpPr txBox="1"/>
          <p:nvPr/>
        </p:nvSpPr>
        <p:spPr>
          <a:xfrm>
            <a:off x="4299623" y="3203223"/>
            <a:ext cx="556846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Україна</a:t>
            </a:r>
            <a:r>
              <a:rPr lang="ru-RU" sz="1050" b="1" dirty="0">
                <a:solidFill>
                  <a:schemeClr val="bg1"/>
                </a:solidFill>
              </a:rPr>
              <a:t> 67668, </a:t>
            </a:r>
            <a:r>
              <a:rPr lang="ru-RU" sz="1050" b="1" dirty="0" err="1">
                <a:solidFill>
                  <a:schemeClr val="bg1"/>
                </a:solidFill>
              </a:rPr>
              <a:t>Одеська</a:t>
            </a:r>
            <a:r>
              <a:rPr lang="ru-RU" sz="1050" b="1" dirty="0">
                <a:solidFill>
                  <a:schemeClr val="bg1"/>
                </a:solidFill>
              </a:rPr>
              <a:t> область, 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Одеський</a:t>
            </a:r>
            <a:r>
              <a:rPr lang="ru-RU" sz="1050" b="1" dirty="0">
                <a:solidFill>
                  <a:schemeClr val="bg1"/>
                </a:solidFill>
              </a:rPr>
              <a:t> район, </a:t>
            </a:r>
            <a:r>
              <a:rPr lang="ru-RU" sz="1050" b="1" dirty="0" err="1">
                <a:solidFill>
                  <a:schemeClr val="bg1"/>
                </a:solidFill>
              </a:rPr>
              <a:t>с.Великий</a:t>
            </a:r>
            <a:r>
              <a:rPr lang="ru-RU" sz="1050" b="1" dirty="0">
                <a:solidFill>
                  <a:schemeClr val="bg1"/>
                </a:solidFill>
              </a:rPr>
              <a:t> Дальник, 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вул.Покровська</a:t>
            </a:r>
            <a:r>
              <a:rPr lang="ru-RU" sz="1050" b="1" dirty="0">
                <a:solidFill>
                  <a:schemeClr val="bg1"/>
                </a:solidFill>
              </a:rPr>
              <a:t>, 40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vel.dalnik.zosh2@gmail.com</a:t>
            </a:r>
          </a:p>
          <a:p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6B681F-2779-4DFC-BF4A-5F50296147F8}"/>
              </a:ext>
            </a:extLst>
          </p:cNvPr>
          <p:cNvSpPr txBox="1"/>
          <p:nvPr/>
        </p:nvSpPr>
        <p:spPr>
          <a:xfrm>
            <a:off x="-1797102" y="4421675"/>
            <a:ext cx="5822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Петродолинський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ліцей</a:t>
            </a:r>
            <a:endParaRPr lang="ru-RU" sz="1000" b="1" dirty="0">
              <a:solidFill>
                <a:schemeClr val="bg1"/>
              </a:solidFill>
            </a:endParaRPr>
          </a:p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Великодальницької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сільської</a:t>
            </a:r>
            <a:r>
              <a:rPr lang="ru-RU" sz="1000" b="1" dirty="0">
                <a:solidFill>
                  <a:schemeClr val="bg1"/>
                </a:solidFill>
              </a:rPr>
              <a:t> ради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40E8F4-B554-4F81-BAA7-9489CE9B37A3}"/>
              </a:ext>
            </a:extLst>
          </p:cNvPr>
          <p:cNvSpPr txBox="1"/>
          <p:nvPr/>
        </p:nvSpPr>
        <p:spPr>
          <a:xfrm>
            <a:off x="4084964" y="4308045"/>
            <a:ext cx="582246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Україна</a:t>
            </a:r>
            <a:r>
              <a:rPr lang="ru-RU" sz="1050" b="1" dirty="0">
                <a:solidFill>
                  <a:schemeClr val="bg1"/>
                </a:solidFill>
              </a:rPr>
              <a:t> 67810, 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Одеська</a:t>
            </a:r>
            <a:r>
              <a:rPr lang="ru-RU" sz="1050" b="1" dirty="0">
                <a:solidFill>
                  <a:schemeClr val="bg1"/>
                </a:solidFill>
              </a:rPr>
              <a:t> область, </a:t>
            </a:r>
            <a:r>
              <a:rPr lang="ru-RU" sz="1050" b="1" dirty="0" err="1">
                <a:solidFill>
                  <a:schemeClr val="bg1"/>
                </a:solidFill>
              </a:rPr>
              <a:t>Одеський</a:t>
            </a:r>
            <a:r>
              <a:rPr lang="ru-RU" sz="1050" b="1" dirty="0">
                <a:solidFill>
                  <a:schemeClr val="bg1"/>
                </a:solidFill>
              </a:rPr>
              <a:t> район,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 </a:t>
            </a:r>
            <a:r>
              <a:rPr lang="ru-RU" sz="1050" b="1" dirty="0" err="1">
                <a:solidFill>
                  <a:schemeClr val="bg1"/>
                </a:solidFill>
              </a:rPr>
              <a:t>с.Петродолинське</a:t>
            </a:r>
            <a:r>
              <a:rPr lang="ru-RU" sz="1050" b="1" dirty="0">
                <a:solidFill>
                  <a:schemeClr val="bg1"/>
                </a:solidFill>
              </a:rPr>
              <a:t>, </a:t>
            </a:r>
            <a:r>
              <a:rPr lang="ru-RU" sz="1050" b="1" dirty="0" err="1">
                <a:solidFill>
                  <a:schemeClr val="bg1"/>
                </a:solidFill>
              </a:rPr>
              <a:t>вул.Садова</a:t>
            </a:r>
            <a:r>
              <a:rPr lang="ru-RU" sz="1050" b="1" dirty="0">
                <a:solidFill>
                  <a:schemeClr val="bg1"/>
                </a:solidFill>
              </a:rPr>
              <a:t>, 58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mega.petrodolina@ukr.net</a:t>
            </a:r>
          </a:p>
          <a:p>
            <a:endParaRPr lang="ru-RU" sz="9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F98B71-233E-4065-AC23-538F09246122}"/>
              </a:ext>
            </a:extLst>
          </p:cNvPr>
          <p:cNvSpPr txBox="1"/>
          <p:nvPr/>
        </p:nvSpPr>
        <p:spPr>
          <a:xfrm>
            <a:off x="-1846912" y="5636260"/>
            <a:ext cx="59318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Розселенська</a:t>
            </a:r>
            <a:r>
              <a:rPr lang="ru-RU" sz="1000" b="1" dirty="0">
                <a:solidFill>
                  <a:schemeClr val="bg1"/>
                </a:solidFill>
              </a:rPr>
              <a:t> початкова школа</a:t>
            </a:r>
          </a:p>
          <a:p>
            <a:pPr algn="ctr"/>
            <a:r>
              <a:rPr lang="ru-RU" sz="1000" b="1" dirty="0" err="1">
                <a:solidFill>
                  <a:schemeClr val="bg1"/>
                </a:solidFill>
              </a:rPr>
              <a:t>Великодальницької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err="1">
                <a:solidFill>
                  <a:schemeClr val="bg1"/>
                </a:solidFill>
              </a:rPr>
              <a:t>сільської</a:t>
            </a:r>
            <a:r>
              <a:rPr lang="ru-RU" sz="1000" b="1" dirty="0">
                <a:solidFill>
                  <a:schemeClr val="bg1"/>
                </a:solidFill>
              </a:rPr>
              <a:t> ради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566954-8F2E-4E28-9AD0-393917068FE1}"/>
              </a:ext>
            </a:extLst>
          </p:cNvPr>
          <p:cNvSpPr txBox="1"/>
          <p:nvPr/>
        </p:nvSpPr>
        <p:spPr>
          <a:xfrm>
            <a:off x="4052380" y="5467862"/>
            <a:ext cx="5931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Україна</a:t>
            </a:r>
            <a:r>
              <a:rPr lang="ru-RU" sz="1050" b="1" dirty="0">
                <a:solidFill>
                  <a:schemeClr val="bg1"/>
                </a:solidFill>
              </a:rPr>
              <a:t> 67668, 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Одеська</a:t>
            </a:r>
            <a:r>
              <a:rPr lang="ru-RU" sz="1050" b="1" dirty="0">
                <a:solidFill>
                  <a:schemeClr val="bg1"/>
                </a:solidFill>
              </a:rPr>
              <a:t> область, </a:t>
            </a:r>
            <a:r>
              <a:rPr lang="ru-RU" sz="1050" b="1" dirty="0" err="1">
                <a:solidFill>
                  <a:schemeClr val="bg1"/>
                </a:solidFill>
              </a:rPr>
              <a:t>Одеський</a:t>
            </a:r>
            <a:r>
              <a:rPr lang="ru-RU" sz="1050" b="1" dirty="0">
                <a:solidFill>
                  <a:schemeClr val="bg1"/>
                </a:solidFill>
              </a:rPr>
              <a:t> район, </a:t>
            </a:r>
          </a:p>
          <a:p>
            <a:pPr algn="ctr"/>
            <a:r>
              <a:rPr lang="ru-RU" sz="1050" b="1" dirty="0" err="1">
                <a:solidFill>
                  <a:schemeClr val="bg1"/>
                </a:solidFill>
              </a:rPr>
              <a:t>с.Розселенець</a:t>
            </a:r>
            <a:r>
              <a:rPr lang="ru-RU" sz="1050" b="1" dirty="0">
                <a:solidFill>
                  <a:schemeClr val="bg1"/>
                </a:solidFill>
              </a:rPr>
              <a:t>, вул.Шевченка,19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</a:rPr>
              <a:t>rasselents-19@ukr.net"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D895AC5-404D-458B-858A-2AC6A8EDF719}"/>
              </a:ext>
            </a:extLst>
          </p:cNvPr>
          <p:cNvSpPr txBox="1"/>
          <p:nvPr/>
        </p:nvSpPr>
        <p:spPr>
          <a:xfrm>
            <a:off x="924069" y="2099584"/>
            <a:ext cx="603738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Надання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освітніх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послуг</a:t>
            </a:r>
            <a:r>
              <a:rPr lang="ru-RU" sz="900" b="1" dirty="0">
                <a:solidFill>
                  <a:schemeClr val="bg1"/>
                </a:solidFill>
              </a:rPr>
              <a:t>. </a:t>
            </a:r>
            <a:r>
              <a:rPr lang="ru-RU" sz="900" b="1" dirty="0" err="1">
                <a:solidFill>
                  <a:schemeClr val="bg1"/>
                </a:solidFill>
              </a:rPr>
              <a:t>Інклюзивна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освіта</a:t>
            </a:r>
            <a:r>
              <a:rPr lang="ru-RU" sz="900" b="1" dirty="0">
                <a:solidFill>
                  <a:schemeClr val="bg1"/>
                </a:solidFill>
              </a:rPr>
              <a:t> для </a:t>
            </a:r>
            <a:r>
              <a:rPr lang="ru-RU" sz="900" b="1" dirty="0" err="1">
                <a:solidFill>
                  <a:schemeClr val="bg1"/>
                </a:solidFill>
              </a:rPr>
              <a:t>дітей</a:t>
            </a:r>
            <a:r>
              <a:rPr lang="ru-RU" sz="900" b="1" dirty="0">
                <a:solidFill>
                  <a:schemeClr val="bg1"/>
                </a:solidFill>
              </a:rPr>
              <a:t> з </a:t>
            </a:r>
            <a:r>
              <a:rPr lang="ru-RU" sz="900" b="1" dirty="0" err="1">
                <a:solidFill>
                  <a:schemeClr val="bg1"/>
                </a:solidFill>
              </a:rPr>
              <a:t>особливими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освітніми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потребами.Консультації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шкільного</a:t>
            </a:r>
            <a:r>
              <a:rPr lang="ru-RU" sz="900" b="1" dirty="0">
                <a:solidFill>
                  <a:schemeClr val="bg1"/>
                </a:solidFill>
              </a:rPr>
              <a:t> психолога. </a:t>
            </a:r>
          </a:p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Соціально-педагогічний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супровід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учнів</a:t>
            </a:r>
            <a:r>
              <a:rPr lang="ru-RU" sz="900" b="1" dirty="0">
                <a:solidFill>
                  <a:schemeClr val="bg1"/>
                </a:solidFill>
              </a:rPr>
              <a:t>. </a:t>
            </a:r>
            <a:r>
              <a:rPr lang="ru-RU" sz="900" b="1" dirty="0" err="1">
                <a:solidFill>
                  <a:schemeClr val="bg1"/>
                </a:solidFill>
              </a:rPr>
              <a:t>Гуртки</a:t>
            </a:r>
            <a:r>
              <a:rPr lang="ru-RU" sz="900" b="1" dirty="0">
                <a:solidFill>
                  <a:schemeClr val="bg1"/>
                </a:solidFill>
              </a:rPr>
              <a:t> ( </a:t>
            </a:r>
            <a:r>
              <a:rPr lang="ru-RU" sz="900" b="1" dirty="0" err="1">
                <a:solidFill>
                  <a:schemeClr val="bg1"/>
                </a:solidFill>
              </a:rPr>
              <a:t>спортивний</a:t>
            </a:r>
            <a:r>
              <a:rPr lang="ru-RU" sz="900" b="1" dirty="0">
                <a:solidFill>
                  <a:schemeClr val="bg1"/>
                </a:solidFill>
              </a:rPr>
              <a:t>). </a:t>
            </a:r>
          </a:p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Надання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першої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медичної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допомоги</a:t>
            </a:r>
            <a:r>
              <a:rPr lang="ru-RU" sz="900" b="1" dirty="0">
                <a:solidFill>
                  <a:schemeClr val="bg1"/>
                </a:solidFill>
              </a:rPr>
              <a:t>. </a:t>
            </a:r>
            <a:r>
              <a:rPr lang="ru-RU" sz="900" b="1" dirty="0" err="1">
                <a:solidFill>
                  <a:schemeClr val="bg1"/>
                </a:solidFill>
              </a:rPr>
              <a:t>Гарячі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обіди</a:t>
            </a:r>
            <a:r>
              <a:rPr lang="ru-RU" sz="900" b="1" dirty="0">
                <a:solidFill>
                  <a:schemeClr val="bg1"/>
                </a:solidFill>
              </a:rPr>
              <a:t> в </a:t>
            </a:r>
            <a:r>
              <a:rPr lang="ru-RU" sz="900" b="1" dirty="0" err="1">
                <a:solidFill>
                  <a:schemeClr val="bg1"/>
                </a:solidFill>
              </a:rPr>
              <a:t>їдальні</a:t>
            </a:r>
            <a:r>
              <a:rPr lang="ru-RU" sz="900" b="1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900" b="1" dirty="0" err="1">
                <a:solidFill>
                  <a:schemeClr val="bg1"/>
                </a:solidFill>
              </a:rPr>
              <a:t>Організація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перевезення</a:t>
            </a:r>
            <a:r>
              <a:rPr lang="ru-RU" sz="900" b="1" dirty="0">
                <a:solidFill>
                  <a:schemeClr val="bg1"/>
                </a:solidFill>
              </a:rPr>
              <a:t> </a:t>
            </a:r>
            <a:r>
              <a:rPr lang="ru-RU" sz="900" b="1" dirty="0" err="1">
                <a:solidFill>
                  <a:schemeClr val="bg1"/>
                </a:solidFill>
              </a:rPr>
              <a:t>учнів</a:t>
            </a:r>
            <a:r>
              <a:rPr lang="ru-RU" sz="900" b="1" dirty="0">
                <a:solidFill>
                  <a:schemeClr val="bg1"/>
                </a:solidFill>
              </a:rPr>
              <a:t> (</a:t>
            </a:r>
            <a:r>
              <a:rPr lang="ru-RU" sz="900" b="1" dirty="0" err="1">
                <a:solidFill>
                  <a:schemeClr val="bg1"/>
                </a:solidFill>
              </a:rPr>
              <a:t>шкільний</a:t>
            </a:r>
            <a:r>
              <a:rPr lang="ru-RU" sz="900" b="1" dirty="0">
                <a:solidFill>
                  <a:schemeClr val="bg1"/>
                </a:solidFill>
              </a:rPr>
              <a:t> автобус). </a:t>
            </a:r>
          </a:p>
        </p:txBody>
      </p:sp>
      <p:sp>
        <p:nvSpPr>
          <p:cNvPr id="62" name="Google Shape;490;p9">
            <a:extLst>
              <a:ext uri="{FF2B5EF4-FFF2-40B4-BE49-F238E27FC236}">
                <a16:creationId xmlns:a16="http://schemas.microsoft.com/office/drawing/2014/main" id="{0A23BF92-1E17-445E-9E43-2808DCCFDF28}"/>
              </a:ext>
            </a:extLst>
          </p:cNvPr>
          <p:cNvSpPr txBox="1"/>
          <p:nvPr/>
        </p:nvSpPr>
        <p:spPr>
          <a:xfrm>
            <a:off x="2057456" y="3194159"/>
            <a:ext cx="3857574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FFFFFF"/>
              </a:buClr>
              <a:buSzPts val="900"/>
              <a:buFont typeface="Calibri"/>
              <a:buNone/>
            </a:pPr>
            <a:r>
              <a:rPr lang="uk-UA" sz="10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Надання освітніх послуг. Інклюзивна освіта для дітей з ООП. </a:t>
            </a:r>
          </a:p>
          <a:p>
            <a:pPr algn="ctr" defTabSz="914400">
              <a:buClr>
                <a:srgbClr val="FFFFFF"/>
              </a:buClr>
              <a:buSzPts val="900"/>
              <a:buFont typeface="Calibri"/>
              <a:buNone/>
            </a:pPr>
            <a:r>
              <a:rPr lang="uk-UA" sz="10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Гарячі обіди в їдальні.</a:t>
            </a:r>
          </a:p>
          <a:p>
            <a:pPr algn="ctr" defTabSz="914400">
              <a:buClr>
                <a:srgbClr val="FFFFFF"/>
              </a:buClr>
              <a:buSzPts val="900"/>
              <a:buFont typeface="Calibri"/>
              <a:buNone/>
            </a:pPr>
            <a:r>
              <a:rPr lang="uk-UA" sz="10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Організація перевезення учнів (шкільний автобус). 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SzPts val="1100"/>
              <a:buFont typeface="Calibri"/>
              <a:buNone/>
            </a:pPr>
            <a:br>
              <a:rPr lang="uk-UA" sz="11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endParaRPr sz="11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90;p9">
            <a:extLst>
              <a:ext uri="{FF2B5EF4-FFF2-40B4-BE49-F238E27FC236}">
                <a16:creationId xmlns:a16="http://schemas.microsoft.com/office/drawing/2014/main" id="{5FE12C67-8C40-448C-A8D4-7C09E9D917FC}"/>
              </a:ext>
            </a:extLst>
          </p:cNvPr>
          <p:cNvSpPr txBox="1"/>
          <p:nvPr/>
        </p:nvSpPr>
        <p:spPr>
          <a:xfrm>
            <a:off x="2086868" y="4404029"/>
            <a:ext cx="3857574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FFFFFF"/>
              </a:buClr>
              <a:buSzPts val="900"/>
              <a:buFont typeface="Calibri"/>
              <a:buNone/>
            </a:pPr>
            <a:r>
              <a:rPr lang="uk-UA" sz="10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Надання освітніх послуг. Інклюзивна освіта для дітей з ООП. </a:t>
            </a:r>
          </a:p>
          <a:p>
            <a:pPr algn="ctr" defTabSz="914400">
              <a:buClr>
                <a:srgbClr val="FFFFFF"/>
              </a:buClr>
              <a:buSzPts val="900"/>
              <a:buFont typeface="Calibri"/>
              <a:buNone/>
            </a:pPr>
            <a:r>
              <a:rPr lang="uk-UA" sz="10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Гарячі обіди в їдальні.</a:t>
            </a:r>
          </a:p>
          <a:p>
            <a:pPr algn="ctr" defTabSz="914400">
              <a:buClr>
                <a:srgbClr val="FFFFFF"/>
              </a:buClr>
              <a:buSzPts val="900"/>
              <a:buFont typeface="Calibri"/>
              <a:buNone/>
            </a:pPr>
            <a:r>
              <a:rPr lang="uk-UA" sz="1000" b="1" kern="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Організація перевезення учнів (шкільний автобус). 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SzPts val="1100"/>
              <a:buFont typeface="Calibri"/>
              <a:buNone/>
            </a:pPr>
            <a:br>
              <a:rPr lang="uk-UA" sz="11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endParaRPr sz="11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452DD89-B9F7-4420-8EEE-A02A8BD4E4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76634" y="2281312"/>
            <a:ext cx="1841152" cy="49991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91768BD-130D-4EB5-96EB-6B525270AF4F}"/>
              </a:ext>
            </a:extLst>
          </p:cNvPr>
          <p:cNvSpPr txBox="1"/>
          <p:nvPr/>
        </p:nvSpPr>
        <p:spPr>
          <a:xfrm>
            <a:off x="8436355" y="3377559"/>
            <a:ext cx="17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+380672792232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493EB4-3BC7-4B99-AFAB-09C7448684DC}"/>
              </a:ext>
            </a:extLst>
          </p:cNvPr>
          <p:cNvSpPr txBox="1"/>
          <p:nvPr/>
        </p:nvSpPr>
        <p:spPr>
          <a:xfrm>
            <a:off x="8526264" y="4339102"/>
            <a:ext cx="17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+380674947798</a:t>
            </a:r>
          </a:p>
          <a:p>
            <a:r>
              <a:rPr lang="uk-UA" dirty="0">
                <a:solidFill>
                  <a:schemeClr val="bg1"/>
                </a:solidFill>
              </a:rPr>
              <a:t>+380631241445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DCFA31-4C0C-4DB8-BE37-7E0DD9BA7B8D}"/>
              </a:ext>
            </a:extLst>
          </p:cNvPr>
          <p:cNvSpPr txBox="1"/>
          <p:nvPr/>
        </p:nvSpPr>
        <p:spPr>
          <a:xfrm>
            <a:off x="8474398" y="5503195"/>
            <a:ext cx="17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+380506051474</a:t>
            </a:r>
          </a:p>
          <a:p>
            <a:r>
              <a:rPr lang="uk-UA" dirty="0">
                <a:solidFill>
                  <a:schemeClr val="bg1"/>
                </a:solidFill>
              </a:rPr>
              <a:t>+380963415966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Google Shape;490;p9">
            <a:extLst>
              <a:ext uri="{FF2B5EF4-FFF2-40B4-BE49-F238E27FC236}">
                <a16:creationId xmlns:a16="http://schemas.microsoft.com/office/drawing/2014/main" id="{407E5DF9-8556-4FAA-BB81-10AD8D1E97D5}"/>
              </a:ext>
            </a:extLst>
          </p:cNvPr>
          <p:cNvSpPr txBox="1"/>
          <p:nvPr/>
        </p:nvSpPr>
        <p:spPr>
          <a:xfrm>
            <a:off x="2134041" y="5565295"/>
            <a:ext cx="385757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FFFFFF"/>
              </a:buClr>
              <a:buSzPts val="900"/>
              <a:buFont typeface="Calibri"/>
              <a:buNone/>
            </a:pPr>
            <a:r>
              <a:rPr lang="uk-UA" sz="1000" b="1" kern="0" dirty="0">
                <a:solidFill>
                  <a:srgbClr val="FFFFFF"/>
                </a:solidFill>
                <a:cs typeface="Calibri"/>
                <a:sym typeface="Calibri"/>
              </a:rPr>
              <a:t>У </a:t>
            </a:r>
            <a:r>
              <a:rPr lang="uk-UA" sz="1000" b="1" kern="0" dirty="0" err="1">
                <a:solidFill>
                  <a:srgbClr val="FFFFFF"/>
                </a:solidFill>
                <a:cs typeface="Calibri"/>
                <a:sym typeface="Calibri"/>
              </a:rPr>
              <a:t>звязку</a:t>
            </a:r>
            <a:r>
              <a:rPr lang="uk-UA" sz="1000" b="1" kern="0" dirty="0">
                <a:solidFill>
                  <a:srgbClr val="FFFFFF"/>
                </a:solidFill>
                <a:cs typeface="Calibri"/>
                <a:sym typeface="Calibri"/>
              </a:rPr>
              <a:t> з малим </a:t>
            </a:r>
            <a:r>
              <a:rPr lang="uk-UA" sz="1000" b="1" kern="0" dirty="0" err="1">
                <a:solidFill>
                  <a:srgbClr val="FFFFFF"/>
                </a:solidFill>
                <a:cs typeface="Calibri"/>
                <a:sym typeface="Calibri"/>
              </a:rPr>
              <a:t>наповненняям</a:t>
            </a:r>
            <a:r>
              <a:rPr lang="uk-UA" sz="1000" b="1" kern="0" dirty="0">
                <a:solidFill>
                  <a:srgbClr val="FFFFFF"/>
                </a:solidFill>
                <a:cs typeface="Calibri"/>
                <a:sym typeface="Calibri"/>
              </a:rPr>
              <a:t> класів</a:t>
            </a:r>
            <a:r>
              <a:rPr lang="en-US" sz="1000" b="1" kern="0" dirty="0">
                <a:solidFill>
                  <a:srgbClr val="FFFFFF"/>
                </a:solidFill>
                <a:cs typeface="Calibri"/>
                <a:sym typeface="Calibri"/>
              </a:rPr>
              <a:t>,</a:t>
            </a:r>
            <a:r>
              <a:rPr lang="uk-UA" sz="1000" b="1" kern="0" dirty="0">
                <a:solidFill>
                  <a:srgbClr val="FFFFFF"/>
                </a:solidFill>
                <a:cs typeface="Calibri"/>
                <a:sym typeface="Calibri"/>
              </a:rPr>
              <a:t> школа тимчасово перейшла на режим простою.</a:t>
            </a:r>
            <a:endParaRPr sz="16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SzPts val="1100"/>
              <a:buFont typeface="Calibri"/>
              <a:buNone/>
            </a:pPr>
            <a:br>
              <a:rPr lang="uk-UA" sz="11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endParaRPr sz="11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136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1018</TotalTime>
  <Words>1867</Words>
  <Application>Microsoft Office PowerPoint</Application>
  <PresentationFormat>Произвольный</PresentationFormat>
  <Paragraphs>309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 - 2</dc:creator>
  <cp:lastModifiedBy>Пользователь</cp:lastModifiedBy>
  <cp:revision>71</cp:revision>
  <cp:lastPrinted>2025-10-05T13:39:13Z</cp:lastPrinted>
  <dcterms:created xsi:type="dcterms:W3CDTF">2025-01-18T11:45:43Z</dcterms:created>
  <dcterms:modified xsi:type="dcterms:W3CDTF">2025-10-05T13:41:31Z</dcterms:modified>
</cp:coreProperties>
</file>